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1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b.intra.admin.ch\SBFI$\Org\NFI\Intern\13-ARAMIS\13-ARAMIS.07-Dossiers\00-Ressortaufgaben\Anfrage%20MDA\Pr&#228;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Präsentation!$A$3</c:f>
              <c:strCache>
                <c:ptCount val="1"/>
                <c:pt idx="0">
                  <c:v>F+E-Intramuros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Präsentation!$B$2:$M$2</c:f>
              <c:strCache>
                <c:ptCount val="12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2015</c:v>
                </c:pt>
                <c:pt idx="9">
                  <c:v>2016*</c:v>
                </c:pt>
                <c:pt idx="10">
                  <c:v>2017*</c:v>
                </c:pt>
                <c:pt idx="11">
                  <c:v>2018*</c:v>
                </c:pt>
              </c:strCache>
            </c:strRef>
          </c:cat>
          <c:val>
            <c:numRef>
              <c:f>Präsentation!$B$3:$M$3</c:f>
              <c:numCache>
                <c:formatCode>\ #\ ###\ ##0;[Red]\ \-#\ ###\ ##0</c:formatCode>
                <c:ptCount val="12"/>
                <c:pt idx="0">
                  <c:v>141292</c:v>
                </c:pt>
                <c:pt idx="1">
                  <c:v>139162</c:v>
                </c:pt>
                <c:pt idx="2">
                  <c:v>139886</c:v>
                </c:pt>
                <c:pt idx="3">
                  <c:v>120800</c:v>
                </c:pt>
                <c:pt idx="4">
                  <c:v>122539</c:v>
                </c:pt>
                <c:pt idx="5">
                  <c:v>124198</c:v>
                </c:pt>
                <c:pt idx="6">
                  <c:v>139298</c:v>
                </c:pt>
                <c:pt idx="7">
                  <c:v>190607</c:v>
                </c:pt>
                <c:pt idx="8">
                  <c:v>193909</c:v>
                </c:pt>
                <c:pt idx="9">
                  <c:v>187214</c:v>
                </c:pt>
                <c:pt idx="10">
                  <c:v>190958.28</c:v>
                </c:pt>
                <c:pt idx="11">
                  <c:v>194777.44560000001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38-4AFD-9E87-77A20D5407DD}"/>
            </c:ext>
          </c:extLst>
        </c:ser>
        <c:ser>
          <c:idx val="1"/>
          <c:order val="1"/>
          <c:tx>
            <c:strRef>
              <c:f>Präsentation!$A$4</c:f>
              <c:strCache>
                <c:ptCount val="1"/>
                <c:pt idx="0">
                  <c:v>F+E-Aufträge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Präsentation!$B$2:$M$2</c:f>
              <c:strCache>
                <c:ptCount val="12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2015</c:v>
                </c:pt>
                <c:pt idx="9">
                  <c:v>2016*</c:v>
                </c:pt>
                <c:pt idx="10">
                  <c:v>2017*</c:v>
                </c:pt>
                <c:pt idx="11">
                  <c:v>2018*</c:v>
                </c:pt>
              </c:strCache>
            </c:strRef>
          </c:cat>
          <c:val>
            <c:numRef>
              <c:f>Präsentation!$B$4:$M$4</c:f>
              <c:numCache>
                <c:formatCode>\ #\ ###\ ##0;[Red]\ \-#\ ###\ ##0</c:formatCode>
                <c:ptCount val="12"/>
                <c:pt idx="0">
                  <c:v>89527</c:v>
                </c:pt>
                <c:pt idx="1">
                  <c:v>84537</c:v>
                </c:pt>
                <c:pt idx="2">
                  <c:v>80140</c:v>
                </c:pt>
                <c:pt idx="3">
                  <c:v>80337</c:v>
                </c:pt>
                <c:pt idx="4">
                  <c:v>97458</c:v>
                </c:pt>
                <c:pt idx="5">
                  <c:v>101494</c:v>
                </c:pt>
                <c:pt idx="6">
                  <c:v>102730</c:v>
                </c:pt>
                <c:pt idx="7">
                  <c:v>82841</c:v>
                </c:pt>
                <c:pt idx="8">
                  <c:v>83068</c:v>
                </c:pt>
                <c:pt idx="9">
                  <c:v>70371</c:v>
                </c:pt>
                <c:pt idx="10">
                  <c:v>71778.42</c:v>
                </c:pt>
                <c:pt idx="11">
                  <c:v>73213.988400000002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38-4AFD-9E87-77A20D5407DD}"/>
            </c:ext>
          </c:extLst>
        </c:ser>
        <c:ser>
          <c:idx val="2"/>
          <c:order val="2"/>
          <c:tx>
            <c:strRef>
              <c:f>Präsentation!$A$5</c:f>
              <c:strCache>
                <c:ptCount val="1"/>
                <c:pt idx="0">
                  <c:v>F+E-Beiträge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Präsentation!$B$2:$M$2</c:f>
              <c:strCache>
                <c:ptCount val="12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2015</c:v>
                </c:pt>
                <c:pt idx="9">
                  <c:v>2016*</c:v>
                </c:pt>
                <c:pt idx="10">
                  <c:v>2017*</c:v>
                </c:pt>
                <c:pt idx="11">
                  <c:v>2018*</c:v>
                </c:pt>
              </c:strCache>
            </c:strRef>
          </c:cat>
          <c:val>
            <c:numRef>
              <c:f>Präsentation!$B$5:$M$5</c:f>
              <c:numCache>
                <c:formatCode>\ #\ ###\ ##0;[Red]\ \-#\ ###\ ##0</c:formatCode>
                <c:ptCount val="12"/>
                <c:pt idx="0">
                  <c:v>817131</c:v>
                </c:pt>
                <c:pt idx="1">
                  <c:v>931285</c:v>
                </c:pt>
                <c:pt idx="2">
                  <c:v>1170790</c:v>
                </c:pt>
                <c:pt idx="3">
                  <c:v>1151138</c:v>
                </c:pt>
                <c:pt idx="4">
                  <c:v>1306567</c:v>
                </c:pt>
                <c:pt idx="5">
                  <c:v>1586878</c:v>
                </c:pt>
                <c:pt idx="6">
                  <c:v>1879597</c:v>
                </c:pt>
                <c:pt idx="7">
                  <c:v>1692954</c:v>
                </c:pt>
                <c:pt idx="8">
                  <c:v>1761270</c:v>
                </c:pt>
                <c:pt idx="9">
                  <c:v>1835812</c:v>
                </c:pt>
                <c:pt idx="10">
                  <c:v>1872528.24</c:v>
                </c:pt>
                <c:pt idx="11">
                  <c:v>1909978.8048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38-4AFD-9E87-77A20D540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931240"/>
        <c:axId val="500930848"/>
      </c:barChart>
      <c:catAx>
        <c:axId val="500931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0930848"/>
        <c:crosses val="autoZero"/>
        <c:auto val="1"/>
        <c:lblAlgn val="ctr"/>
        <c:lblOffset val="100"/>
        <c:noMultiLvlLbl val="0"/>
      </c:catAx>
      <c:valAx>
        <c:axId val="50093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 #\ ###\ ##0;[Red]\ \-#\ ##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0931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geseite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4286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Diagrammplatzhalter 10"/>
          <p:cNvSpPr>
            <a:spLocks noGrp="1"/>
          </p:cNvSpPr>
          <p:nvPr>
            <p:ph type="chart" sz="quarter" idx="13"/>
          </p:nvPr>
        </p:nvSpPr>
        <p:spPr>
          <a:xfrm>
            <a:off x="1214438" y="2357438"/>
            <a:ext cx="6286500" cy="3571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F51812-7814-434A-AC1D-E63B895C7CC9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0865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3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358062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sz="2200" dirty="0" smtClean="0">
                <a:latin typeface="Arial" charset="0"/>
                <a:cs typeface="Arial" charset="0"/>
              </a:rPr>
              <a:t>F+E-Aufwendungen der Bundesverwaltung 2000-2018</a:t>
            </a:r>
          </a:p>
        </p:txBody>
      </p:sp>
      <p:sp>
        <p:nvSpPr>
          <p:cNvPr id="1029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908720"/>
            <a:ext cx="7245994" cy="428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de-CH" sz="1200" dirty="0" smtClean="0">
                <a:latin typeface="Arial" charset="0"/>
                <a:cs typeface="Arial" charset="0"/>
              </a:rPr>
              <a:t>Modell 1a: Hochrechnungen mit linearem jährlichen Zuwachs von 2% (gem. BFI-Botschaft 2017-2020)</a:t>
            </a:r>
          </a:p>
        </p:txBody>
      </p:sp>
      <p:sp>
        <p:nvSpPr>
          <p:cNvPr id="1027" name="Foliennummernplatzhalt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6756D0-D696-462F-9F12-91BE7BFD1ADD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 smtClean="0">
              <a:latin typeface="Arial" charset="0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14438" y="5877272"/>
            <a:ext cx="6093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/>
              <a:t>Quelle: BFS</a:t>
            </a:r>
          </a:p>
          <a:p>
            <a:r>
              <a:rPr lang="de-CH" sz="800" dirty="0" smtClean="0"/>
              <a:t>* Hochrechnungen</a:t>
            </a:r>
          </a:p>
        </p:txBody>
      </p:sp>
      <p:cxnSp>
        <p:nvCxnSpPr>
          <p:cNvPr id="13" name="Gerader Verbinder 12"/>
          <p:cNvCxnSpPr/>
          <p:nvPr/>
        </p:nvCxnSpPr>
        <p:spPr>
          <a:xfrm>
            <a:off x="5724128" y="1772816"/>
            <a:ext cx="0" cy="24482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724128" y="1772816"/>
            <a:ext cx="9005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/>
              <a:t>KAP 2014</a:t>
            </a:r>
            <a:endParaRPr lang="de-CH" sz="10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6056"/>
              </p:ext>
            </p:extLst>
          </p:nvPr>
        </p:nvGraphicFramePr>
        <p:xfrm>
          <a:off x="1212304" y="5157121"/>
          <a:ext cx="7248128" cy="720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11287235" imgH="914400" progId="Excel.Sheet.12">
                  <p:embed/>
                </p:oleObj>
              </mc:Choice>
              <mc:Fallback>
                <p:oleObj name="Worksheet" r:id="rId4" imgW="11287235" imgH="914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2304" y="5157121"/>
                        <a:ext cx="7248128" cy="720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610114"/>
              </p:ext>
            </p:extLst>
          </p:nvPr>
        </p:nvGraphicFramePr>
        <p:xfrm>
          <a:off x="1212304" y="1623096"/>
          <a:ext cx="7248128" cy="319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75212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orschlag_Standardpräsentation_BBT_d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>
          <a:defRPr sz="3200" b="1" dirty="0"/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Vorschlag_Standardpräsentation_BBT_d</vt:lpstr>
      <vt:lpstr>Worksheet</vt:lpstr>
      <vt:lpstr>F+E-Aufwendungen der Bundesverwaltung 2000-2018</vt:lpstr>
    </vt:vector>
  </TitlesOfParts>
  <Company>EVD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F+E Bund 2000-2018</dc:title>
  <dc:creator>Désirée Kunze</dc:creator>
  <dc:description>F+E-Aufwendungen der Bundesverwaltung 2000-2018</dc:description>
  <cp:lastModifiedBy>Riva Lena BFE</cp:lastModifiedBy>
  <cp:revision>67</cp:revision>
  <cp:lastPrinted>2017-07-03T15:19:14Z</cp:lastPrinted>
  <dcterms:created xsi:type="dcterms:W3CDTF">2009-07-29T09:47:09Z</dcterms:created>
  <dcterms:modified xsi:type="dcterms:W3CDTF">2020-03-20T07:54:56Z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F+E Bund 2000-2018</vt:lpwstr>
  </property>
  <property fmtid="{D5CDD505-2E9C-101B-9397-08002B2CF9AE}" pid="3" name="SlideDescription">
    <vt:lpwstr>F+E-Aufwendungen der Bundesverwaltung 2000-2018</vt:lpwstr>
  </property>
</Properties>
</file>