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118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b.intra.admin.ch\SBFI$\Org\NFI\Intern\13-ARAMIS\13-ARAMIS.07-Dossiers\00-Ressortaufgaben\Anfrage%20MDA\Pr&#228;sentati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Präsentation!$A$3</c:f>
              <c:strCache>
                <c:ptCount val="1"/>
                <c:pt idx="0">
                  <c:v>F+E-Intramuros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Präsentation!$B$2:$M$2</c:f>
              <c:strCache>
                <c:ptCount val="12"/>
                <c:pt idx="0">
                  <c:v>2000</c:v>
                </c:pt>
                <c:pt idx="1">
                  <c:v>2002</c:v>
                </c:pt>
                <c:pt idx="2">
                  <c:v>2004</c:v>
                </c:pt>
                <c:pt idx="3">
                  <c:v>2006</c:v>
                </c:pt>
                <c:pt idx="4">
                  <c:v>2008</c:v>
                </c:pt>
                <c:pt idx="5">
                  <c:v>2010</c:v>
                </c:pt>
                <c:pt idx="6">
                  <c:v>2012</c:v>
                </c:pt>
                <c:pt idx="7">
                  <c:v>2014</c:v>
                </c:pt>
                <c:pt idx="8">
                  <c:v>2015</c:v>
                </c:pt>
                <c:pt idx="9">
                  <c:v>2016*</c:v>
                </c:pt>
                <c:pt idx="10">
                  <c:v>2017*</c:v>
                </c:pt>
                <c:pt idx="11">
                  <c:v>2018*</c:v>
                </c:pt>
              </c:strCache>
            </c:strRef>
          </c:cat>
          <c:val>
            <c:numRef>
              <c:f>Präsentation!$B$3:$M$3</c:f>
              <c:numCache>
                <c:formatCode>\ #\ ###\ ##0;[Red]\ \-#\ ###\ ##0</c:formatCode>
                <c:ptCount val="12"/>
                <c:pt idx="0">
                  <c:v>141292</c:v>
                </c:pt>
                <c:pt idx="1">
                  <c:v>139162</c:v>
                </c:pt>
                <c:pt idx="2">
                  <c:v>139886</c:v>
                </c:pt>
                <c:pt idx="3">
                  <c:v>120800</c:v>
                </c:pt>
                <c:pt idx="4">
                  <c:v>122539</c:v>
                </c:pt>
                <c:pt idx="5">
                  <c:v>124198</c:v>
                </c:pt>
                <c:pt idx="6">
                  <c:v>139298</c:v>
                </c:pt>
                <c:pt idx="7">
                  <c:v>190607</c:v>
                </c:pt>
                <c:pt idx="8">
                  <c:v>193909</c:v>
                </c:pt>
                <c:pt idx="9">
                  <c:v>187214</c:v>
                </c:pt>
                <c:pt idx="10">
                  <c:v>190958.28</c:v>
                </c:pt>
                <c:pt idx="11">
                  <c:v>194777.44560000001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38-4AFD-9E87-77A20D5407DD}"/>
            </c:ext>
          </c:extLst>
        </c:ser>
        <c:ser>
          <c:idx val="1"/>
          <c:order val="1"/>
          <c:tx>
            <c:strRef>
              <c:f>Präsentation!$A$4</c:f>
              <c:strCache>
                <c:ptCount val="1"/>
                <c:pt idx="0">
                  <c:v>F+E-Aufträge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Präsentation!$B$2:$M$2</c:f>
              <c:strCache>
                <c:ptCount val="12"/>
                <c:pt idx="0">
                  <c:v>2000</c:v>
                </c:pt>
                <c:pt idx="1">
                  <c:v>2002</c:v>
                </c:pt>
                <c:pt idx="2">
                  <c:v>2004</c:v>
                </c:pt>
                <c:pt idx="3">
                  <c:v>2006</c:v>
                </c:pt>
                <c:pt idx="4">
                  <c:v>2008</c:v>
                </c:pt>
                <c:pt idx="5">
                  <c:v>2010</c:v>
                </c:pt>
                <c:pt idx="6">
                  <c:v>2012</c:v>
                </c:pt>
                <c:pt idx="7">
                  <c:v>2014</c:v>
                </c:pt>
                <c:pt idx="8">
                  <c:v>2015</c:v>
                </c:pt>
                <c:pt idx="9">
                  <c:v>2016*</c:v>
                </c:pt>
                <c:pt idx="10">
                  <c:v>2017*</c:v>
                </c:pt>
                <c:pt idx="11">
                  <c:v>2018*</c:v>
                </c:pt>
              </c:strCache>
            </c:strRef>
          </c:cat>
          <c:val>
            <c:numRef>
              <c:f>Präsentation!$B$4:$M$4</c:f>
              <c:numCache>
                <c:formatCode>\ #\ ###\ ##0;[Red]\ \-#\ ###\ ##0</c:formatCode>
                <c:ptCount val="12"/>
                <c:pt idx="0">
                  <c:v>89527</c:v>
                </c:pt>
                <c:pt idx="1">
                  <c:v>84537</c:v>
                </c:pt>
                <c:pt idx="2">
                  <c:v>80140</c:v>
                </c:pt>
                <c:pt idx="3">
                  <c:v>80337</c:v>
                </c:pt>
                <c:pt idx="4">
                  <c:v>97458</c:v>
                </c:pt>
                <c:pt idx="5">
                  <c:v>101494</c:v>
                </c:pt>
                <c:pt idx="6">
                  <c:v>102730</c:v>
                </c:pt>
                <c:pt idx="7">
                  <c:v>82841</c:v>
                </c:pt>
                <c:pt idx="8">
                  <c:v>83068</c:v>
                </c:pt>
                <c:pt idx="9">
                  <c:v>70371</c:v>
                </c:pt>
                <c:pt idx="10">
                  <c:v>71778.42</c:v>
                </c:pt>
                <c:pt idx="11">
                  <c:v>73213.988400000002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38-4AFD-9E87-77A20D5407DD}"/>
            </c:ext>
          </c:extLst>
        </c:ser>
        <c:ser>
          <c:idx val="2"/>
          <c:order val="2"/>
          <c:tx>
            <c:strRef>
              <c:f>Präsentation!$A$5</c:f>
              <c:strCache>
                <c:ptCount val="1"/>
                <c:pt idx="0">
                  <c:v>F+E-Beiträge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Präsentation!$B$2:$M$2</c:f>
              <c:strCache>
                <c:ptCount val="12"/>
                <c:pt idx="0">
                  <c:v>2000</c:v>
                </c:pt>
                <c:pt idx="1">
                  <c:v>2002</c:v>
                </c:pt>
                <c:pt idx="2">
                  <c:v>2004</c:v>
                </c:pt>
                <c:pt idx="3">
                  <c:v>2006</c:v>
                </c:pt>
                <c:pt idx="4">
                  <c:v>2008</c:v>
                </c:pt>
                <c:pt idx="5">
                  <c:v>2010</c:v>
                </c:pt>
                <c:pt idx="6">
                  <c:v>2012</c:v>
                </c:pt>
                <c:pt idx="7">
                  <c:v>2014</c:v>
                </c:pt>
                <c:pt idx="8">
                  <c:v>2015</c:v>
                </c:pt>
                <c:pt idx="9">
                  <c:v>2016*</c:v>
                </c:pt>
                <c:pt idx="10">
                  <c:v>2017*</c:v>
                </c:pt>
                <c:pt idx="11">
                  <c:v>2018*</c:v>
                </c:pt>
              </c:strCache>
            </c:strRef>
          </c:cat>
          <c:val>
            <c:numRef>
              <c:f>Präsentation!$B$5:$M$5</c:f>
              <c:numCache>
                <c:formatCode>\ #\ ###\ ##0;[Red]\ \-#\ ###\ ##0</c:formatCode>
                <c:ptCount val="12"/>
                <c:pt idx="0">
                  <c:v>817131</c:v>
                </c:pt>
                <c:pt idx="1">
                  <c:v>931285</c:v>
                </c:pt>
                <c:pt idx="2">
                  <c:v>1170790</c:v>
                </c:pt>
                <c:pt idx="3">
                  <c:v>1151138</c:v>
                </c:pt>
                <c:pt idx="4">
                  <c:v>1306567</c:v>
                </c:pt>
                <c:pt idx="5">
                  <c:v>1586878</c:v>
                </c:pt>
                <c:pt idx="6">
                  <c:v>1879597</c:v>
                </c:pt>
                <c:pt idx="7">
                  <c:v>1692954</c:v>
                </c:pt>
                <c:pt idx="8">
                  <c:v>1761270</c:v>
                </c:pt>
                <c:pt idx="9">
                  <c:v>1835812</c:v>
                </c:pt>
                <c:pt idx="10">
                  <c:v>1872528.24</c:v>
                </c:pt>
                <c:pt idx="11">
                  <c:v>1909978.8048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738-4AFD-9E87-77A20D5407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00931240"/>
        <c:axId val="500930848"/>
      </c:barChart>
      <c:catAx>
        <c:axId val="500931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00930848"/>
        <c:crosses val="autoZero"/>
        <c:auto val="1"/>
        <c:lblAlgn val="ctr"/>
        <c:lblOffset val="100"/>
        <c:noMultiLvlLbl val="0"/>
      </c:catAx>
      <c:valAx>
        <c:axId val="500930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\ #\ ###\ ##0;[Red]\ \-#\ ###\ 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00931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lgeseite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1" descr="EVD_BBT_D_RGB_POS_QUER_wappen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28625" y="642938"/>
            <a:ext cx="292100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1214414" y="500042"/>
            <a:ext cx="6286544" cy="714379"/>
          </a:xfrm>
          <a:prstGeom prst="rect">
            <a:avLst/>
          </a:prstGeom>
        </p:spPr>
        <p:txBody>
          <a:bodyPr/>
          <a:lstStyle>
            <a:lvl1pPr algn="l"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9" name="Inhaltsplatzhalter 9"/>
          <p:cNvSpPr>
            <a:spLocks noGrp="1"/>
          </p:cNvSpPr>
          <p:nvPr>
            <p:ph sz="quarter" idx="12"/>
          </p:nvPr>
        </p:nvSpPr>
        <p:spPr>
          <a:xfrm>
            <a:off x="1214415" y="1571613"/>
            <a:ext cx="6286544" cy="428627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buFont typeface="Arial" pitchFamily="34" charset="0"/>
              <a:buNone/>
              <a:defRPr sz="2100"/>
            </a:lvl1pPr>
            <a:lvl2pPr>
              <a:buNone/>
              <a:defRPr sz="2100"/>
            </a:lvl2pPr>
            <a:lvl3pPr>
              <a:buNone/>
              <a:defRPr sz="2100"/>
            </a:lvl3pPr>
            <a:lvl4pPr>
              <a:buNone/>
              <a:defRPr sz="2100"/>
            </a:lvl4pPr>
            <a:lvl5pPr>
              <a:buNone/>
              <a:defRPr sz="2100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3"/>
          </p:nvPr>
        </p:nvSpPr>
        <p:spPr>
          <a:xfrm>
            <a:off x="1214438" y="2357438"/>
            <a:ext cx="6286500" cy="3571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noProof="0" smtClean="0"/>
              <a:t>Diagramm durch Klicken auf Symbol hinzufügen</a:t>
            </a:r>
            <a:endParaRPr lang="de-CH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>
          <a:xfrm>
            <a:off x="6624638" y="6215063"/>
            <a:ext cx="2233612" cy="365125"/>
          </a:xfrm>
          <a:prstGeom prst="rect">
            <a:avLst/>
          </a:prstGeom>
        </p:spPr>
        <p:txBody>
          <a:bodyPr/>
          <a:lstStyle>
            <a:lvl1pPr algn="r" fontAlgn="auto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 sz="9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DF51812-7814-434A-AC1D-E63B895C7CC9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08657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1387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1.xml"/><Relationship Id="rId6" Type="http://schemas.openxmlformats.org/officeDocument/2006/relationships/chart" Target="../charts/chart1.xml"/><Relationship Id="rId5" Type="http://schemas.openxmlformats.org/officeDocument/2006/relationships/image" Target="../media/image2.emf"/><Relationship Id="rId4" Type="http://schemas.openxmlformats.org/officeDocument/2006/relationships/package" Target="../embeddings/Microsoft_Excel_Worksheet.xls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el 1"/>
          <p:cNvSpPr>
            <a:spLocks noGrp="1"/>
          </p:cNvSpPr>
          <p:nvPr>
            <p:ph type="ctrTitle"/>
          </p:nvPr>
        </p:nvSpPr>
        <p:spPr bwMode="auto">
          <a:xfrm>
            <a:off x="1214438" y="500063"/>
            <a:ext cx="7358062" cy="7143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CH" sz="2200" dirty="0" smtClean="0">
                <a:latin typeface="Arial" charset="0"/>
                <a:cs typeface="Arial" charset="0"/>
              </a:rPr>
              <a:t>F+E-Aufwendungen der Bundesverwaltung 2000-2018</a:t>
            </a:r>
          </a:p>
        </p:txBody>
      </p:sp>
      <p:sp>
        <p:nvSpPr>
          <p:cNvPr id="1029" name="Inhaltsplatzhalter 2"/>
          <p:cNvSpPr>
            <a:spLocks noGrp="1"/>
          </p:cNvSpPr>
          <p:nvPr>
            <p:ph sz="quarter" idx="12"/>
          </p:nvPr>
        </p:nvSpPr>
        <p:spPr bwMode="auto">
          <a:xfrm>
            <a:off x="1214438" y="908720"/>
            <a:ext cx="7245994" cy="4286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</a:pPr>
            <a:r>
              <a:rPr lang="de-CH" sz="1200" dirty="0" smtClean="0">
                <a:latin typeface="Arial" charset="0"/>
                <a:cs typeface="Arial" charset="0"/>
              </a:rPr>
              <a:t>Modell 1a: Hochrechnungen mit linearem jährlichen Zuwachs von 2% (gem. BFI-Botschaft 2017-2020)</a:t>
            </a:r>
          </a:p>
        </p:txBody>
      </p:sp>
      <p:sp>
        <p:nvSpPr>
          <p:cNvPr id="1027" name="Foliennummernplatzhalter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6756D0-D696-462F-9F12-91BE7BFD1ADD}" type="slidenum">
              <a:rPr lang="de-CH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de-CH" smtClean="0">
              <a:latin typeface="Arial" charset="0"/>
              <a:cs typeface="Arial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214438" y="5877272"/>
            <a:ext cx="60938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800" dirty="0" smtClean="0"/>
              <a:t>Quelle: BFS</a:t>
            </a:r>
          </a:p>
          <a:p>
            <a:r>
              <a:rPr lang="de-CH" sz="800" dirty="0" smtClean="0"/>
              <a:t>* Hochrechnungen</a:t>
            </a:r>
          </a:p>
        </p:txBody>
      </p:sp>
      <p:cxnSp>
        <p:nvCxnSpPr>
          <p:cNvPr id="13" name="Gerader Verbinder 12"/>
          <p:cNvCxnSpPr/>
          <p:nvPr/>
        </p:nvCxnSpPr>
        <p:spPr>
          <a:xfrm>
            <a:off x="5724128" y="1772816"/>
            <a:ext cx="0" cy="2448272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5724128" y="1772816"/>
            <a:ext cx="9005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000" dirty="0" smtClean="0"/>
              <a:t>KAP 2014</a:t>
            </a:r>
            <a:endParaRPr lang="de-CH" sz="1000" dirty="0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736056"/>
              </p:ext>
            </p:extLst>
          </p:nvPr>
        </p:nvGraphicFramePr>
        <p:xfrm>
          <a:off x="1212304" y="5157121"/>
          <a:ext cx="7248128" cy="7201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Worksheet" r:id="rId4" imgW="11287235" imgH="914400" progId="Excel.Sheet.12">
                  <p:embed/>
                </p:oleObj>
              </mc:Choice>
              <mc:Fallback>
                <p:oleObj name="Worksheet" r:id="rId4" imgW="11287235" imgH="9144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12304" y="5157121"/>
                        <a:ext cx="7248128" cy="7201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Diagramm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4610114"/>
              </p:ext>
            </p:extLst>
          </p:nvPr>
        </p:nvGraphicFramePr>
        <p:xfrm>
          <a:off x="1212304" y="1623096"/>
          <a:ext cx="7248128" cy="3195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2752122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Vorschlag_Standardpräsentation_BBT_d">
  <a:themeElements>
    <a:clrScheme name="Deimos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>
        <a:spAutoFit/>
      </a:bodyPr>
      <a:lstStyle>
        <a:defPPr>
          <a:defRPr sz="3200" b="1" dirty="0"/>
        </a:defPPr>
      </a:lstStyle>
    </a:txDef>
  </a:objectDefaults>
  <a:extraClrSchemeLst/>
</a:theme>
</file>

<file path=ppt/theme/themeOverride1.xml><?xml version="1.0" encoding="utf-8"?>
<a:themeOverride xmlns:a="http://schemas.openxmlformats.org/drawingml/2006/main">
  <a:clrScheme name="Deimos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29</Words>
  <Application>Microsoft Office PowerPoint</Application>
  <PresentationFormat>Bildschirmpräsentation (4:3)</PresentationFormat>
  <Paragraphs>6</Paragraphs>
  <Slides>1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Vorschlag_Standardpräsentation_BBT_d</vt:lpstr>
      <vt:lpstr>Worksheet</vt:lpstr>
      <vt:lpstr>F+E-Aufwendungen der Bundesverwaltung 2000-2018</vt:lpstr>
    </vt:vector>
  </TitlesOfParts>
  <Company>EVD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F+E Bund 2000-2018</dc:title>
  <dc:creator>Désirée Kunze</dc:creator>
  <dc:description>F+E-Aufwendungen der Bundesverwaltung 2000-2018</dc:description>
  <cp:lastModifiedBy>Riva Lena BFE</cp:lastModifiedBy>
  <cp:revision>67</cp:revision>
  <cp:lastPrinted>2017-07-03T15:19:14Z</cp:lastPrinted>
  <dcterms:created xsi:type="dcterms:W3CDTF">2009-07-29T09:47:09Z</dcterms:created>
  <dcterms:modified xsi:type="dcterms:W3CDTF">2020-03-20T07:54:56Z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F+E Bund 2000-2018</vt:lpwstr>
  </property>
  <property fmtid="{D5CDD505-2E9C-101B-9397-08002B2CF9AE}" pid="3" name="SlideDescription">
    <vt:lpwstr>F+E-Aufwendungen der Bundesverwaltung 2000-2018</vt:lpwstr>
  </property>
</Properties>
</file>