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4"/>
  </p:sldMasterIdLst>
  <p:notesMasterIdLst>
    <p:notesMasterId r:id="rId82"/>
  </p:notesMasterIdLst>
  <p:handoutMasterIdLst>
    <p:handoutMasterId r:id="rId83"/>
  </p:handoutMasterIdLst>
  <p:sldIdLst>
    <p:sldId id="458" r:id="rId5"/>
    <p:sldId id="562" r:id="rId6"/>
    <p:sldId id="512" r:id="rId7"/>
    <p:sldId id="528" r:id="rId8"/>
    <p:sldId id="582" r:id="rId9"/>
    <p:sldId id="561" r:id="rId10"/>
    <p:sldId id="563" r:id="rId11"/>
    <p:sldId id="564" r:id="rId12"/>
    <p:sldId id="588" r:id="rId13"/>
    <p:sldId id="513" r:id="rId14"/>
    <p:sldId id="591" r:id="rId15"/>
    <p:sldId id="445" r:id="rId16"/>
    <p:sldId id="447" r:id="rId17"/>
    <p:sldId id="482" r:id="rId18"/>
    <p:sldId id="452" r:id="rId19"/>
    <p:sldId id="454" r:id="rId20"/>
    <p:sldId id="532" r:id="rId21"/>
    <p:sldId id="448" r:id="rId22"/>
    <p:sldId id="449" r:id="rId23"/>
    <p:sldId id="533" r:id="rId24"/>
    <p:sldId id="442" r:id="rId25"/>
    <p:sldId id="514" r:id="rId26"/>
    <p:sldId id="485" r:id="rId27"/>
    <p:sldId id="486" r:id="rId28"/>
    <p:sldId id="487" r:id="rId29"/>
    <p:sldId id="524" r:id="rId30"/>
    <p:sldId id="492" r:id="rId31"/>
    <p:sldId id="494" r:id="rId32"/>
    <p:sldId id="495" r:id="rId33"/>
    <p:sldId id="496" r:id="rId34"/>
    <p:sldId id="497" r:id="rId35"/>
    <p:sldId id="498" r:id="rId36"/>
    <p:sldId id="499" r:id="rId37"/>
    <p:sldId id="501" r:id="rId38"/>
    <p:sldId id="502" r:id="rId39"/>
    <p:sldId id="503" r:id="rId40"/>
    <p:sldId id="504" r:id="rId41"/>
    <p:sldId id="505" r:id="rId42"/>
    <p:sldId id="506" r:id="rId43"/>
    <p:sldId id="507" r:id="rId44"/>
    <p:sldId id="511" r:id="rId45"/>
    <p:sldId id="526" r:id="rId46"/>
    <p:sldId id="527" r:id="rId47"/>
    <p:sldId id="584" r:id="rId48"/>
    <p:sldId id="599" r:id="rId49"/>
    <p:sldId id="596" r:id="rId50"/>
    <p:sldId id="592" r:id="rId51"/>
    <p:sldId id="585" r:id="rId52"/>
    <p:sldId id="516" r:id="rId53"/>
    <p:sldId id="529" r:id="rId54"/>
    <p:sldId id="530" r:id="rId55"/>
    <p:sldId id="590" r:id="rId56"/>
    <p:sldId id="517" r:id="rId57"/>
    <p:sldId id="595" r:id="rId58"/>
    <p:sldId id="535" r:id="rId59"/>
    <p:sldId id="536" r:id="rId60"/>
    <p:sldId id="521" r:id="rId61"/>
    <p:sldId id="539" r:id="rId62"/>
    <p:sldId id="593" r:id="rId63"/>
    <p:sldId id="594" r:id="rId64"/>
    <p:sldId id="540" r:id="rId65"/>
    <p:sldId id="542" r:id="rId66"/>
    <p:sldId id="543" r:id="rId67"/>
    <p:sldId id="545" r:id="rId68"/>
    <p:sldId id="546" r:id="rId69"/>
    <p:sldId id="548" r:id="rId70"/>
    <p:sldId id="549" r:id="rId71"/>
    <p:sldId id="551" r:id="rId72"/>
    <p:sldId id="553" r:id="rId73"/>
    <p:sldId id="554" r:id="rId74"/>
    <p:sldId id="556" r:id="rId75"/>
    <p:sldId id="557" r:id="rId76"/>
    <p:sldId id="558" r:id="rId77"/>
    <p:sldId id="559" r:id="rId78"/>
    <p:sldId id="565" r:id="rId79"/>
    <p:sldId id="560" r:id="rId80"/>
    <p:sldId id="566" r:id="rId81"/>
  </p:sldIdLst>
  <p:sldSz cx="12187238"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17B9C2-3322-4A48-9AD8-823649D1C8BD}">
          <p14:sldIdLst>
            <p14:sldId id="458"/>
            <p14:sldId id="562"/>
            <p14:sldId id="512"/>
            <p14:sldId id="528"/>
            <p14:sldId id="582"/>
            <p14:sldId id="561"/>
            <p14:sldId id="563"/>
            <p14:sldId id="564"/>
            <p14:sldId id="588"/>
            <p14:sldId id="513"/>
            <p14:sldId id="591"/>
            <p14:sldId id="445"/>
            <p14:sldId id="447"/>
            <p14:sldId id="482"/>
            <p14:sldId id="452"/>
            <p14:sldId id="454"/>
            <p14:sldId id="532"/>
            <p14:sldId id="448"/>
            <p14:sldId id="449"/>
            <p14:sldId id="533"/>
            <p14:sldId id="442"/>
            <p14:sldId id="514"/>
            <p14:sldId id="485"/>
            <p14:sldId id="486"/>
            <p14:sldId id="487"/>
            <p14:sldId id="524"/>
            <p14:sldId id="492"/>
            <p14:sldId id="494"/>
            <p14:sldId id="495"/>
            <p14:sldId id="496"/>
            <p14:sldId id="497"/>
            <p14:sldId id="498"/>
            <p14:sldId id="499"/>
            <p14:sldId id="501"/>
            <p14:sldId id="502"/>
            <p14:sldId id="503"/>
            <p14:sldId id="504"/>
            <p14:sldId id="505"/>
            <p14:sldId id="506"/>
            <p14:sldId id="507"/>
            <p14:sldId id="511"/>
            <p14:sldId id="526"/>
            <p14:sldId id="527"/>
            <p14:sldId id="584"/>
            <p14:sldId id="599"/>
            <p14:sldId id="596"/>
            <p14:sldId id="592"/>
            <p14:sldId id="585"/>
          </p14:sldIdLst>
        </p14:section>
        <p14:section name="Appendix" id="{5ADAB22A-FFFC-45F0-87F1-F9B038AD6697}">
          <p14:sldIdLst>
            <p14:sldId id="516"/>
            <p14:sldId id="529"/>
            <p14:sldId id="530"/>
            <p14:sldId id="590"/>
            <p14:sldId id="517"/>
            <p14:sldId id="595"/>
            <p14:sldId id="535"/>
            <p14:sldId id="536"/>
            <p14:sldId id="521"/>
            <p14:sldId id="539"/>
            <p14:sldId id="593"/>
            <p14:sldId id="594"/>
            <p14:sldId id="540"/>
            <p14:sldId id="542"/>
            <p14:sldId id="543"/>
            <p14:sldId id="545"/>
            <p14:sldId id="546"/>
            <p14:sldId id="548"/>
            <p14:sldId id="549"/>
            <p14:sldId id="551"/>
            <p14:sldId id="553"/>
            <p14:sldId id="554"/>
            <p14:sldId id="556"/>
            <p14:sldId id="557"/>
            <p14:sldId id="558"/>
            <p14:sldId id="559"/>
            <p14:sldId id="565"/>
            <p14:sldId id="560"/>
            <p14:sldId id="566"/>
          </p14:sldIdLst>
        </p14:section>
      </p14:sectionLst>
    </p:ext>
    <p:ext uri="{EFAFB233-063F-42B5-8137-9DF3F51BA10A}">
      <p15:sldGuideLst xmlns:p15="http://schemas.microsoft.com/office/powerpoint/2012/main">
        <p15:guide id="1" orient="horz" pos="391">
          <p15:clr>
            <a:srgbClr val="A4A3A4"/>
          </p15:clr>
        </p15:guide>
        <p15:guide id="2" orient="horz" pos="1275">
          <p15:clr>
            <a:srgbClr val="A4A3A4"/>
          </p15:clr>
        </p15:guide>
        <p15:guide id="3" orient="horz" pos="3929">
          <p15:clr>
            <a:srgbClr val="A4A3A4"/>
          </p15:clr>
        </p15:guide>
        <p15:guide id="4" orient="horz" pos="2160">
          <p15:clr>
            <a:srgbClr val="A4A3A4"/>
          </p15:clr>
        </p15:guide>
        <p15:guide id="5" orient="horz" pos="3045">
          <p15:clr>
            <a:srgbClr val="A4A3A4"/>
          </p15:clr>
        </p15:guide>
        <p15:guide id="6" orient="horz" pos="4269">
          <p15:clr>
            <a:srgbClr val="A4A3A4"/>
          </p15:clr>
        </p15:guide>
        <p15:guide id="7" orient="horz" pos="3997" userDrawn="1">
          <p15:clr>
            <a:srgbClr val="A4A3A4"/>
          </p15:clr>
        </p15:guide>
        <p15:guide id="8" pos="91">
          <p15:clr>
            <a:srgbClr val="A4A3A4"/>
          </p15:clr>
        </p15:guide>
        <p15:guide id="9" pos="7585">
          <p15:clr>
            <a:srgbClr val="A4A3A4"/>
          </p15:clr>
        </p15:guide>
        <p15:guide id="10" pos="3839">
          <p15:clr>
            <a:srgbClr val="A4A3A4"/>
          </p15:clr>
        </p15:guide>
        <p15:guide id="11" pos="204">
          <p15:clr>
            <a:srgbClr val="A4A3A4"/>
          </p15:clr>
        </p15:guide>
        <p15:guide id="12" pos="7472">
          <p15:clr>
            <a:srgbClr val="A4A3A4"/>
          </p15:clr>
        </p15:guide>
        <p15:guide id="13" orient="horz" pos="48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Wörter  Martin" initials="WM" lastIdx="8" clrIdx="6">
    <p:extLst>
      <p:ext uri="{19B8F6BF-5375-455C-9EA6-DF929625EA0E}">
        <p15:presenceInfo xmlns:p15="http://schemas.microsoft.com/office/powerpoint/2012/main" userId="S::mawoerte@ethz.ch::8104cd2c-e0ee-4725-8511-cc42d4494959" providerId="AD"/>
      </p:ext>
    </p:extLst>
  </p:cmAuthor>
  <p:cmAuthor id="1" name="Berwert Adrian Innosuisse" initials="BAI" lastIdx="6" clrIdx="0"/>
  <p:cmAuthor id="2" name="Martin" initials="MA" lastIdx="5" clrIdx="1"/>
  <p:cmAuthor id="3" name="Hulfeld  Florian" initials="HF" lastIdx="15" clrIdx="2">
    <p:extLst>
      <p:ext uri="{19B8F6BF-5375-455C-9EA6-DF929625EA0E}">
        <p15:presenceInfo xmlns:p15="http://schemas.microsoft.com/office/powerpoint/2012/main" userId="S-1-5-21-2025429265-764733703-1417001333-470206" providerId="AD"/>
      </p:ext>
    </p:extLst>
  </p:cmAuthor>
  <p:cmAuthor id="4" name="Martin Wörter" initials="MW" lastIdx="10" clrIdx="3">
    <p:extLst>
      <p:ext uri="{19B8F6BF-5375-455C-9EA6-DF929625EA0E}">
        <p15:presenceInfo xmlns:p15="http://schemas.microsoft.com/office/powerpoint/2012/main" userId="NShwFlINdVZ7JgqoN0NKbaCvWZ0gUBPJjuAobCeBe4M=" providerId="None"/>
      </p:ext>
    </p:extLst>
  </p:cmAuthor>
  <p:cmAuthor id="5" name="Berwert Adrian Innosuisse" initials="bed" lastIdx="9" clrIdx="4">
    <p:extLst>
      <p:ext uri="{19B8F6BF-5375-455C-9EA6-DF929625EA0E}">
        <p15:presenceInfo xmlns:p15="http://schemas.microsoft.com/office/powerpoint/2012/main" userId="Berwert Adrian Innosuisse" providerId="None"/>
      </p:ext>
    </p:extLst>
  </p:cmAuthor>
  <p:cmAuthor id="6" name="Florian Hulfeld" initials="FH" lastIdx="38" clrIdx="5">
    <p:extLst>
      <p:ext uri="{19B8F6BF-5375-455C-9EA6-DF929625EA0E}">
        <p15:presenceInfo xmlns:p15="http://schemas.microsoft.com/office/powerpoint/2012/main" userId="S::fhulfeld@ethz.ch::a0d02824-1a8e-4b85-891c-70cd30e611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96"/>
    <a:srgbClr val="A8A8A8"/>
    <a:srgbClr val="929292"/>
    <a:srgbClr val="B4B4B4"/>
    <a:srgbClr val="66B0C2"/>
    <a:srgbClr val="B3D7E0"/>
    <a:srgbClr val="CC67A7"/>
    <a:srgbClr val="72791C"/>
    <a:srgbClr val="91056A"/>
    <a:srgbClr val="A9A9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10" autoAdjust="0"/>
    <p:restoredTop sz="96807" autoAdjust="0"/>
  </p:normalViewPr>
  <p:slideViewPr>
    <p:cSldViewPr snapToObjects="1">
      <p:cViewPr varScale="1">
        <p:scale>
          <a:sx n="53" d="100"/>
          <a:sy n="53" d="100"/>
        </p:scale>
        <p:origin x="700" y="36"/>
      </p:cViewPr>
      <p:guideLst>
        <p:guide orient="horz" pos="391"/>
        <p:guide orient="horz" pos="1275"/>
        <p:guide orient="horz" pos="3929"/>
        <p:guide orient="horz" pos="2160"/>
        <p:guide orient="horz" pos="3045"/>
        <p:guide orient="horz" pos="4269"/>
        <p:guide orient="horz" pos="3997"/>
        <p:guide pos="91"/>
        <p:guide pos="7585"/>
        <p:guide pos="3839"/>
        <p:guide pos="204"/>
        <p:guide pos="7472"/>
        <p:guide orient="horz" pos="482"/>
      </p:guideLst>
    </p:cSldViewPr>
  </p:slideViewPr>
  <p:notesTextViewPr>
    <p:cViewPr>
      <p:scale>
        <a:sx n="3" d="2"/>
        <a:sy n="3" d="2"/>
      </p:scale>
      <p:origin x="0" y="0"/>
    </p:cViewPr>
  </p:notesTextViewPr>
  <p:sorterViewPr>
    <p:cViewPr>
      <p:scale>
        <a:sx n="100" d="100"/>
        <a:sy n="100" d="100"/>
      </p:scale>
      <p:origin x="0" y="-9376"/>
    </p:cViewPr>
  </p:sorterViewPr>
  <p:notesViewPr>
    <p:cSldViewPr snapToObjects="1" showGuides="1">
      <p:cViewPr varScale="1">
        <p:scale>
          <a:sx n="87" d="100"/>
          <a:sy n="87" d="100"/>
        </p:scale>
        <p:origin x="267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commentAuthors" Target="commen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de-DE">
              <a:latin typeface="Arial" panose="020B0604020202020204" pitchFamily="34" charset="0"/>
            </a:endParaRPr>
          </a:p>
        </p:txBody>
      </p:sp>
      <p:sp>
        <p:nvSpPr>
          <p:cNvPr id="3" name="Datumsplatzhalt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986A4B46-F6A6-DA4E-8415-64807F0B23D2}" type="datetimeFigureOut">
              <a:rPr lang="de-DE" smtClean="0">
                <a:latin typeface="Arial" panose="020B0604020202020204" pitchFamily="34" charset="0"/>
              </a:rPr>
              <a:t>27.01.2023</a:t>
            </a:fld>
            <a:endParaRPr lang="de-DE">
              <a:latin typeface="Arial" panose="020B0604020202020204" pitchFamily="34" charset="0"/>
            </a:endParaRPr>
          </a:p>
        </p:txBody>
      </p:sp>
      <p:sp>
        <p:nvSpPr>
          <p:cNvPr id="4" name="Fußzeilenplatzhalt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de-DE">
              <a:latin typeface="Arial" panose="020B0604020202020204" pitchFamily="34" charset="0"/>
            </a:endParaRPr>
          </a:p>
        </p:txBody>
      </p:sp>
      <p:sp>
        <p:nvSpPr>
          <p:cNvPr id="5" name="Foliennummernplatzhalt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2B048993-9816-0246-B1D2-4028350D98C2}" type="slidenum">
              <a:rPr lang="de-DE" smtClean="0">
                <a:latin typeface="Arial" panose="020B0604020202020204" pitchFamily="34" charset="0"/>
              </a:rPr>
              <a:t>‹Nr.›</a:t>
            </a:fld>
            <a:endParaRPr lang="de-DE">
              <a:latin typeface="Arial" panose="020B0604020202020204" pitchFamily="34" charset="0"/>
            </a:endParaRPr>
          </a:p>
        </p:txBody>
      </p:sp>
    </p:spTree>
    <p:extLst>
      <p:ext uri="{BB962C8B-B14F-4D97-AF65-F5344CB8AC3E}">
        <p14:creationId xmlns:p14="http://schemas.microsoft.com/office/powerpoint/2010/main" val="21953024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3076363" cy="511731"/>
          </a:xfrm>
          <a:prstGeom prst="rect">
            <a:avLst/>
          </a:prstGeom>
        </p:spPr>
        <p:txBody>
          <a:bodyPr vert="horz" lIns="99040" tIns="49520" rIns="99040" bIns="49520" rtlCol="0"/>
          <a:lstStyle>
            <a:lvl1pPr algn="l">
              <a:defRPr sz="1300">
                <a:latin typeface="Arial" panose="020B0604020202020204" pitchFamily="34" charset="0"/>
              </a:defRPr>
            </a:lvl1pPr>
          </a:lstStyle>
          <a:p>
            <a:endParaRPr lang="de-CH"/>
          </a:p>
        </p:txBody>
      </p:sp>
      <p:sp>
        <p:nvSpPr>
          <p:cNvPr id="3" name="Datumsplatzhalter 2"/>
          <p:cNvSpPr>
            <a:spLocks noGrp="1"/>
          </p:cNvSpPr>
          <p:nvPr>
            <p:ph type="dt" idx="1"/>
          </p:nvPr>
        </p:nvSpPr>
        <p:spPr>
          <a:xfrm>
            <a:off x="4021295" y="1"/>
            <a:ext cx="3076363" cy="511731"/>
          </a:xfrm>
          <a:prstGeom prst="rect">
            <a:avLst/>
          </a:prstGeom>
        </p:spPr>
        <p:txBody>
          <a:bodyPr vert="horz" lIns="99040" tIns="49520" rIns="99040" bIns="49520" rtlCol="0"/>
          <a:lstStyle>
            <a:lvl1pPr algn="r">
              <a:defRPr sz="1300">
                <a:latin typeface="Arial" panose="020B0604020202020204" pitchFamily="34" charset="0"/>
              </a:defRPr>
            </a:lvl1pPr>
          </a:lstStyle>
          <a:p>
            <a:fld id="{BCDB334D-D17F-49C4-91DD-37BB7E818209}" type="datetimeFigureOut">
              <a:rPr lang="de-CH" smtClean="0"/>
              <a:pPr/>
              <a:t>27.01.2023</a:t>
            </a:fld>
            <a:endParaRPr lang="de-CH"/>
          </a:p>
        </p:txBody>
      </p:sp>
      <p:sp>
        <p:nvSpPr>
          <p:cNvPr id="4" name="Folienbildplatzhalter 3"/>
          <p:cNvSpPr>
            <a:spLocks noGrp="1" noRot="1" noChangeAspect="1"/>
          </p:cNvSpPr>
          <p:nvPr>
            <p:ph type="sldImg" idx="2"/>
          </p:nvPr>
        </p:nvSpPr>
        <p:spPr>
          <a:xfrm>
            <a:off x="141288" y="768350"/>
            <a:ext cx="6816725" cy="3836988"/>
          </a:xfrm>
          <a:prstGeom prst="rect">
            <a:avLst/>
          </a:prstGeom>
          <a:noFill/>
          <a:ln w="12700">
            <a:solidFill>
              <a:prstClr val="black"/>
            </a:solidFill>
          </a:ln>
        </p:spPr>
        <p:txBody>
          <a:bodyPr vert="horz" lIns="99040" tIns="49520" rIns="99040" bIns="49520" rtlCol="0" anchor="ctr"/>
          <a:lstStyle/>
          <a:p>
            <a:endParaRPr lang="de-CH"/>
          </a:p>
        </p:txBody>
      </p:sp>
      <p:sp>
        <p:nvSpPr>
          <p:cNvPr id="5" name="Notizenplatzhalter 4"/>
          <p:cNvSpPr>
            <a:spLocks noGrp="1"/>
          </p:cNvSpPr>
          <p:nvPr>
            <p:ph type="body" sz="quarter" idx="3"/>
          </p:nvPr>
        </p:nvSpPr>
        <p:spPr>
          <a:xfrm>
            <a:off x="709931" y="4861442"/>
            <a:ext cx="5679440" cy="4605576"/>
          </a:xfrm>
          <a:prstGeom prst="rect">
            <a:avLst/>
          </a:prstGeom>
        </p:spPr>
        <p:txBody>
          <a:bodyPr vert="horz" lIns="99040" tIns="49520" rIns="99040" bIns="495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ußzeilenplatzhalter 5"/>
          <p:cNvSpPr>
            <a:spLocks noGrp="1"/>
          </p:cNvSpPr>
          <p:nvPr>
            <p:ph type="ftr" sz="quarter" idx="4"/>
          </p:nvPr>
        </p:nvSpPr>
        <p:spPr>
          <a:xfrm>
            <a:off x="1" y="9721107"/>
            <a:ext cx="3076363" cy="511731"/>
          </a:xfrm>
          <a:prstGeom prst="rect">
            <a:avLst/>
          </a:prstGeom>
        </p:spPr>
        <p:txBody>
          <a:bodyPr vert="horz" lIns="99040" tIns="49520" rIns="99040" bIns="49520" rtlCol="0" anchor="b"/>
          <a:lstStyle>
            <a:lvl1pPr algn="l">
              <a:defRPr sz="1300">
                <a:latin typeface="Arial" panose="020B0604020202020204" pitchFamily="34" charset="0"/>
              </a:defRPr>
            </a:lvl1pPr>
          </a:lstStyle>
          <a:p>
            <a:endParaRPr lang="de-CH"/>
          </a:p>
        </p:txBody>
      </p:sp>
      <p:sp>
        <p:nvSpPr>
          <p:cNvPr id="7" name="Foliennummernplatzhalter 6"/>
          <p:cNvSpPr>
            <a:spLocks noGrp="1"/>
          </p:cNvSpPr>
          <p:nvPr>
            <p:ph type="sldNum" sz="quarter" idx="5"/>
          </p:nvPr>
        </p:nvSpPr>
        <p:spPr>
          <a:xfrm>
            <a:off x="4021295" y="9721107"/>
            <a:ext cx="3076363" cy="511731"/>
          </a:xfrm>
          <a:prstGeom prst="rect">
            <a:avLst/>
          </a:prstGeom>
        </p:spPr>
        <p:txBody>
          <a:bodyPr vert="horz" lIns="99040" tIns="49520" rIns="99040" bIns="49520" rtlCol="0" anchor="b"/>
          <a:lstStyle>
            <a:lvl1pPr algn="r">
              <a:defRPr sz="1300">
                <a:latin typeface="Arial" panose="020B0604020202020204" pitchFamily="34" charset="0"/>
              </a:defRPr>
            </a:lvl1pPr>
          </a:lstStyle>
          <a:p>
            <a:fld id="{A51C0C35-A9A2-4EFD-9BAF-1E52E29E03D1}" type="slidenum">
              <a:rPr lang="de-CH" smtClean="0"/>
              <a:pPr/>
              <a:t>‹Nr.›</a:t>
            </a:fld>
            <a:endParaRPr lang="de-CH"/>
          </a:p>
        </p:txBody>
      </p:sp>
    </p:spTree>
    <p:extLst>
      <p:ext uri="{BB962C8B-B14F-4D97-AF65-F5344CB8AC3E}">
        <p14:creationId xmlns:p14="http://schemas.microsoft.com/office/powerpoint/2010/main" val="27735997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1</a:t>
            </a:fld>
            <a:endParaRPr lang="de-CH"/>
          </a:p>
        </p:txBody>
      </p:sp>
    </p:spTree>
    <p:extLst>
      <p:ext uri="{BB962C8B-B14F-4D97-AF65-F5344CB8AC3E}">
        <p14:creationId xmlns:p14="http://schemas.microsoft.com/office/powerpoint/2010/main" val="2291924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cs typeface="Arial"/>
              </a:rPr>
              <a:t>The 2106 new funding applicants are those that can be linked to newer funding applications</a:t>
            </a:r>
          </a:p>
          <a:p>
            <a:r>
              <a:rPr lang="en-US" dirty="0">
                <a:cs typeface="Arial"/>
              </a:rPr>
              <a:t>The 1491 old funding</a:t>
            </a:r>
            <a:r>
              <a:rPr lang="en-US" baseline="0" dirty="0">
                <a:cs typeface="Arial"/>
              </a:rPr>
              <a:t> applicants are those that can be linked to older funding applications, if they cannot be linked to newer funding application (which are therefore assumed as not having a newer application)</a:t>
            </a:r>
            <a:endParaRPr lang="en-US" dirty="0">
              <a:cs typeface="Arial"/>
            </a:endParaRPr>
          </a:p>
        </p:txBody>
      </p:sp>
      <p:sp>
        <p:nvSpPr>
          <p:cNvPr id="4" name="Foliennummernplatzhalter 3"/>
          <p:cNvSpPr>
            <a:spLocks noGrp="1"/>
          </p:cNvSpPr>
          <p:nvPr>
            <p:ph type="sldNum" sz="quarter" idx="5"/>
          </p:nvPr>
        </p:nvSpPr>
        <p:spPr/>
        <p:txBody>
          <a:bodyPr/>
          <a:lstStyle/>
          <a:p>
            <a:fld id="{A51C0C35-A9A2-4EFD-9BAF-1E52E29E03D1}" type="slidenum">
              <a:rPr lang="de-CH" smtClean="0"/>
              <a:pPr/>
              <a:t>11</a:t>
            </a:fld>
            <a:endParaRPr lang="de-CH"/>
          </a:p>
        </p:txBody>
      </p:sp>
    </p:spTree>
    <p:extLst>
      <p:ext uri="{BB962C8B-B14F-4D97-AF65-F5344CB8AC3E}">
        <p14:creationId xmlns:p14="http://schemas.microsoft.com/office/powerpoint/2010/main" val="3156214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12</a:t>
            </a:fld>
            <a:endParaRPr lang="de-CH"/>
          </a:p>
        </p:txBody>
      </p:sp>
    </p:spTree>
    <p:extLst>
      <p:ext uri="{BB962C8B-B14F-4D97-AF65-F5344CB8AC3E}">
        <p14:creationId xmlns:p14="http://schemas.microsoft.com/office/powerpoint/2010/main" val="1239553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cs typeface="Calibri"/>
              </a:rPr>
              <a:t>The higher averages for </a:t>
            </a:r>
            <a:r>
              <a:rPr lang="en-US" i="1" dirty="0">
                <a:latin typeface="Calibri"/>
                <a:cs typeface="Calibri"/>
              </a:rPr>
              <a:t>expected future </a:t>
            </a:r>
            <a:r>
              <a:rPr lang="en-US" i="0" dirty="0">
                <a:latin typeface="Calibri"/>
                <a:cs typeface="Calibri"/>
              </a:rPr>
              <a:t>development opposed to </a:t>
            </a:r>
            <a:r>
              <a:rPr lang="en-US" i="1" dirty="0">
                <a:latin typeface="Calibri"/>
                <a:cs typeface="Calibri"/>
              </a:rPr>
              <a:t>realized past </a:t>
            </a:r>
            <a:r>
              <a:rPr lang="en-US" i="0" dirty="0">
                <a:latin typeface="Calibri"/>
                <a:cs typeface="Calibri"/>
              </a:rPr>
              <a:t>developments stems primarily from higher percentages in </a:t>
            </a:r>
            <a:r>
              <a:rPr lang="en-US" i="1" dirty="0">
                <a:latin typeface="Calibri"/>
                <a:cs typeface="Calibri"/>
              </a:rPr>
              <a:t>strong increase</a:t>
            </a:r>
            <a:r>
              <a:rPr lang="en-US" i="0" dirty="0">
                <a:latin typeface="Calibri"/>
                <a:cs typeface="Calibri"/>
              </a:rPr>
              <a:t> and lower percentages in </a:t>
            </a:r>
            <a:r>
              <a:rPr lang="en-US" i="1" dirty="0">
                <a:latin typeface="Calibri"/>
                <a:cs typeface="Calibri"/>
              </a:rPr>
              <a:t>unchanged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cs typeface="Calibri"/>
              </a:rPr>
              <a:t>The higher averages for </a:t>
            </a:r>
            <a:r>
              <a:rPr lang="en-US" i="0" dirty="0">
                <a:latin typeface="Calibri"/>
                <a:cs typeface="Calibri"/>
              </a:rPr>
              <a:t>the </a:t>
            </a:r>
            <a:r>
              <a:rPr lang="en-US" i="1" dirty="0">
                <a:latin typeface="Calibri"/>
                <a:cs typeface="Calibri"/>
              </a:rPr>
              <a:t>2019 survey </a:t>
            </a:r>
            <a:r>
              <a:rPr lang="en-US" i="0" dirty="0">
                <a:latin typeface="Calibri"/>
                <a:cs typeface="Calibri"/>
              </a:rPr>
              <a:t>opposed to the </a:t>
            </a:r>
            <a:r>
              <a:rPr lang="en-US" i="1" dirty="0">
                <a:latin typeface="Calibri"/>
                <a:cs typeface="Calibri"/>
              </a:rPr>
              <a:t>2021 survey </a:t>
            </a:r>
            <a:r>
              <a:rPr lang="en-US" i="0" dirty="0">
                <a:latin typeface="Calibri"/>
                <a:cs typeface="Calibri"/>
              </a:rPr>
              <a:t>stems primarily from higher percentages in </a:t>
            </a:r>
            <a:r>
              <a:rPr lang="en-US" i="1" dirty="0">
                <a:latin typeface="Calibri"/>
                <a:cs typeface="Calibri"/>
              </a:rPr>
              <a:t>strong increase</a:t>
            </a:r>
            <a:r>
              <a:rPr lang="en-US" i="0" dirty="0">
                <a:latin typeface="Calibri"/>
                <a:cs typeface="Calibri"/>
              </a:rPr>
              <a:t> and lower percentages in </a:t>
            </a:r>
            <a:r>
              <a:rPr lang="en-US" i="1" dirty="0">
                <a:latin typeface="Calibri"/>
                <a:cs typeface="Calibri"/>
              </a:rPr>
              <a:t>unchanged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Calibri"/>
              <a:cs typeface="Calibri"/>
            </a:endParaRPr>
          </a:p>
          <a:p>
            <a:pPr>
              <a:spcAft>
                <a:spcPts val="600"/>
              </a:spcAft>
            </a:pPr>
            <a:r>
              <a:rPr lang="en-US" sz="1600" b="1" dirty="0"/>
              <a:t>Key findings:</a:t>
            </a:r>
            <a:endParaRPr lang="en-US" sz="1600" dirty="0"/>
          </a:p>
          <a:p>
            <a:pPr marL="228600" indent="-228600">
              <a:spcAft>
                <a:spcPts val="300"/>
              </a:spcAft>
              <a:buFont typeface="+mj-lt"/>
              <a:buAutoNum type="arabicParenR"/>
            </a:pPr>
            <a:r>
              <a:rPr lang="en-US" sz="1600" b="1" dirty="0"/>
              <a:t>Past and expected</a:t>
            </a:r>
            <a:r>
              <a:rPr lang="en-US" sz="1600" dirty="0"/>
              <a:t> future developments of innovation activities are </a:t>
            </a:r>
            <a:r>
              <a:rPr lang="en-US" sz="1600" b="1" dirty="0"/>
              <a:t>positive</a:t>
            </a:r>
          </a:p>
          <a:p>
            <a:pPr marL="228600" indent="-228600">
              <a:lnSpc>
                <a:spcPct val="150000"/>
              </a:lnSpc>
              <a:buFont typeface="+mj-lt"/>
              <a:buAutoNum type="arabicParenR"/>
            </a:pPr>
            <a:r>
              <a:rPr lang="en-US" sz="1600" b="1" dirty="0"/>
              <a:t>Expectations exceed past </a:t>
            </a:r>
            <a:r>
              <a:rPr lang="en-US" sz="1600" dirty="0"/>
              <a:t>developments</a:t>
            </a:r>
          </a:p>
          <a:p>
            <a:pPr marL="228600" indent="-228600">
              <a:lnSpc>
                <a:spcPct val="150000"/>
              </a:lnSpc>
              <a:buFont typeface="+mj-lt"/>
              <a:buAutoNum type="arabicParenR" startAt="3"/>
            </a:pPr>
            <a:r>
              <a:rPr lang="en-US" sz="1600" b="1" dirty="0"/>
              <a:t>Reduction</a:t>
            </a:r>
            <a:r>
              <a:rPr lang="en-US" sz="1600" dirty="0"/>
              <a:t> in past and expected future innovation activities </a:t>
            </a:r>
            <a:r>
              <a:rPr lang="en-US" sz="1600" b="1" dirty="0"/>
              <a:t>for 2021</a:t>
            </a:r>
          </a:p>
          <a:p>
            <a:pPr marL="685800" lvl="1" indent="-228600">
              <a:spcAft>
                <a:spcPts val="600"/>
              </a:spcAft>
              <a:buFont typeface="Arial" panose="020B0604020202020204" pitchFamily="34" charset="0"/>
              <a:buChar char="•"/>
            </a:pPr>
            <a:r>
              <a:rPr lang="en-US" sz="1000" dirty="0"/>
              <a:t>Differences are statistically significant (see </a:t>
            </a:r>
            <a:r>
              <a:rPr lang="en-US" sz="1000" dirty="0">
                <a:hlinkClick r:id="rId3" action="ppaction://hlinksldjump">
                  <a:extLst>
                    <a:ext uri="{A12FA001-AC4F-418D-AE19-62706E023703}">
                      <ahyp:hlinkClr xmlns:ahyp="http://schemas.microsoft.com/office/drawing/2018/hyperlinkcolor" val="tx"/>
                    </a:ext>
                  </a:extLst>
                </a:hlinkClick>
              </a:rPr>
              <a:t>appendix</a:t>
            </a:r>
            <a:r>
              <a:rPr lang="en-US" sz="1000" dirty="0"/>
              <a:t>)</a:t>
            </a:r>
          </a:p>
          <a:p>
            <a:pPr marL="228600" indent="-228600">
              <a:spcAft>
                <a:spcPts val="300"/>
              </a:spcAft>
              <a:buFont typeface="+mj-lt"/>
              <a:buAutoNum type="arabicParenR" startAt="3"/>
            </a:pPr>
            <a:r>
              <a:rPr lang="en-US" sz="1600" dirty="0"/>
              <a:t>Large </a:t>
            </a:r>
            <a:r>
              <a:rPr lang="en-US" sz="1600" b="1" dirty="0"/>
              <a:t>discrepancy</a:t>
            </a:r>
            <a:r>
              <a:rPr lang="en-US" sz="1600" dirty="0"/>
              <a:t> between </a:t>
            </a:r>
            <a:r>
              <a:rPr lang="en-US" sz="1600" b="1" dirty="0"/>
              <a:t>2019 expected </a:t>
            </a:r>
            <a:r>
              <a:rPr lang="en-US" sz="1600" dirty="0"/>
              <a:t>future and </a:t>
            </a:r>
            <a:r>
              <a:rPr lang="en-US" sz="1600" b="1" dirty="0"/>
              <a:t>2021 realized </a:t>
            </a:r>
            <a:r>
              <a:rPr lang="en-US" sz="1600" dirty="0"/>
              <a:t>past developments</a:t>
            </a:r>
          </a:p>
          <a:p>
            <a:pPr marL="685800" lvl="1" indent="-228600">
              <a:buFont typeface="Arial" panose="020B0604020202020204" pitchFamily="34" charset="0"/>
              <a:buChar char="•"/>
            </a:pPr>
            <a:r>
              <a:rPr lang="en-US" sz="1000" dirty="0"/>
              <a:t>In 2019, companies were much more confident in the next three years than what happened</a:t>
            </a:r>
          </a:p>
          <a:p>
            <a:pPr marL="685800" lvl="1" indent="-228600">
              <a:buFont typeface="Arial" panose="020B0604020202020204" pitchFamily="34" charset="0"/>
              <a:buChar char="•"/>
            </a:pPr>
            <a:r>
              <a:rPr lang="en-US" sz="1000" dirty="0"/>
              <a:t>Nevertheless, the expectations of the next three years still exceed the development between 2018-2020, but fall behind the development between 2016-2018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Calibri"/>
              <a:cs typeface="Calibri"/>
            </a:endParaRPr>
          </a:p>
        </p:txBody>
      </p:sp>
      <p:sp>
        <p:nvSpPr>
          <p:cNvPr id="4" name="Foliennummernplatzhalter 3"/>
          <p:cNvSpPr>
            <a:spLocks noGrp="1"/>
          </p:cNvSpPr>
          <p:nvPr>
            <p:ph type="sldNum" sz="quarter" idx="5"/>
          </p:nvPr>
        </p:nvSpPr>
        <p:spPr/>
        <p:txBody>
          <a:bodyPr/>
          <a:lstStyle/>
          <a:p>
            <a:fld id="{A51C0C35-A9A2-4EFD-9BAF-1E52E29E03D1}" type="slidenum">
              <a:rPr lang="de-CH" smtClean="0"/>
              <a:pPr/>
              <a:t>13</a:t>
            </a:fld>
            <a:endParaRPr lang="de-CH"/>
          </a:p>
        </p:txBody>
      </p:sp>
    </p:spTree>
    <p:extLst>
      <p:ext uri="{BB962C8B-B14F-4D97-AF65-F5344CB8AC3E}">
        <p14:creationId xmlns:p14="http://schemas.microsoft.com/office/powerpoint/2010/main" val="1631651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000" dirty="0">
                <a:latin typeface="Calibri"/>
                <a:cs typeface="Calibri"/>
              </a:rPr>
              <a:t>As the graph reads, these comparisons are entirely based on the 2021 survey. Although it might be feasible to do them for the pilot survey in 2019, I don’t expect much to be gained and assume that there would simply be a right shift of those averages while the discrepancies between the two groups would remain mostly persistent.</a:t>
            </a:r>
          </a:p>
          <a:p>
            <a:r>
              <a:rPr lang="en-US" sz="1000" dirty="0">
                <a:latin typeface="Calibri"/>
                <a:cs typeface="Calibri"/>
              </a:rPr>
              <a:t>“National” vs “International” refers to companies that received the described funding. Companies can apply for collaboration projects with national partners or with international partners and this comparison excludes firms that applied for one of those but got rejected. Furthermore, the group “International” can also include companies that collaborated with international and national partners while the group “National” strictly excludes international collaborations.</a:t>
            </a:r>
          </a:p>
          <a:p>
            <a:r>
              <a:rPr lang="en-US" sz="1000" dirty="0">
                <a:latin typeface="Calibri"/>
                <a:cs typeface="Calibri"/>
              </a:rPr>
              <a:t>The same logic holds true for “Innovation projects” vs. “Innovation cheques”. Only the companies that got funded by one of those two means are compared. We restrict the comparison to companies that were funded by one of the mentioned channels and exclude those that applied for them but did never receive that funding. In our opinion that is the more meaningful comparison although we caution to interpret these differences as causal (i.e. that the funding is responsible for the different developments of the innovation activities.)</a:t>
            </a:r>
          </a:p>
          <a:p>
            <a:endParaRPr lang="en-US" sz="1000" dirty="0">
              <a:latin typeface="Calibri"/>
              <a:cs typeface="Calibri"/>
            </a:endParaRPr>
          </a:p>
          <a:p>
            <a:pPr marL="685800" lvl="1" indent="-228600">
              <a:buFont typeface="Arial" panose="020B0604020202020204" pitchFamily="34" charset="0"/>
              <a:buChar char="•"/>
            </a:pPr>
            <a:r>
              <a:rPr lang="en-US" sz="1600" dirty="0"/>
              <a:t>It is important to keep in mind that: </a:t>
            </a:r>
          </a:p>
          <a:p>
            <a:pPr marL="936000" lvl="2" indent="-228600">
              <a:buFont typeface="Arial" panose="020B0604020202020204" pitchFamily="34" charset="0"/>
              <a:buChar char="‒"/>
            </a:pPr>
            <a:r>
              <a:rPr lang="en-US" sz="1600" dirty="0"/>
              <a:t>the companies with </a:t>
            </a:r>
            <a:r>
              <a:rPr lang="en-US" sz="1600" i="1" dirty="0"/>
              <a:t>approved </a:t>
            </a:r>
            <a:r>
              <a:rPr lang="en-US" sz="1600" dirty="0"/>
              <a:t>proposals include all applicants since 2016 that had </a:t>
            </a:r>
            <a:r>
              <a:rPr lang="en-US" sz="1600" i="1" dirty="0"/>
              <a:t>at least one </a:t>
            </a:r>
            <a:r>
              <a:rPr lang="en-US" sz="1600" dirty="0"/>
              <a:t>successful proposal and that </a:t>
            </a:r>
          </a:p>
          <a:p>
            <a:pPr marL="936000" lvl="2" indent="-228600">
              <a:spcAft>
                <a:spcPts val="600"/>
              </a:spcAft>
              <a:buFont typeface="Arial" panose="020B0604020202020204" pitchFamily="34" charset="0"/>
              <a:buChar char="‒"/>
            </a:pPr>
            <a:r>
              <a:rPr lang="en-US" sz="1600" dirty="0"/>
              <a:t>the companies with </a:t>
            </a:r>
            <a:r>
              <a:rPr lang="en-US" sz="1600" i="1" dirty="0"/>
              <a:t>rejected </a:t>
            </a:r>
            <a:r>
              <a:rPr lang="en-US" sz="1600" dirty="0"/>
              <a:t>proposals include all those that had </a:t>
            </a:r>
            <a:r>
              <a:rPr lang="en-US" sz="1600" i="1" dirty="0"/>
              <a:t>all</a:t>
            </a:r>
            <a:r>
              <a:rPr lang="en-US" sz="1600" dirty="0"/>
              <a:t> their </a:t>
            </a:r>
            <a:r>
              <a:rPr lang="en-US" sz="1600" i="1" dirty="0"/>
              <a:t>applications rejected </a:t>
            </a:r>
            <a:r>
              <a:rPr lang="en-US" sz="1600" dirty="0"/>
              <a:t>since 2016, not necessarily before that</a:t>
            </a:r>
          </a:p>
          <a:p>
            <a:endParaRPr lang="en-US" sz="1000" dirty="0">
              <a:latin typeface="Calibri"/>
              <a:cs typeface="Calibri"/>
            </a:endParaRPr>
          </a:p>
        </p:txBody>
      </p:sp>
      <p:sp>
        <p:nvSpPr>
          <p:cNvPr id="4" name="Foliennummernplatzhalter 3"/>
          <p:cNvSpPr>
            <a:spLocks noGrp="1"/>
          </p:cNvSpPr>
          <p:nvPr>
            <p:ph type="sldNum" sz="quarter" idx="5"/>
          </p:nvPr>
        </p:nvSpPr>
        <p:spPr/>
        <p:txBody>
          <a:bodyPr/>
          <a:lstStyle/>
          <a:p>
            <a:fld id="{A51C0C35-A9A2-4EFD-9BAF-1E52E29E03D1}" type="slidenum">
              <a:rPr lang="de-CH" smtClean="0"/>
              <a:pPr/>
              <a:t>14</a:t>
            </a:fld>
            <a:endParaRPr lang="de-CH"/>
          </a:p>
        </p:txBody>
      </p:sp>
    </p:spTree>
    <p:extLst>
      <p:ext uri="{BB962C8B-B14F-4D97-AF65-F5344CB8AC3E}">
        <p14:creationId xmlns:p14="http://schemas.microsoft.com/office/powerpoint/2010/main" val="3989987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15</a:t>
            </a:fld>
            <a:endParaRPr lang="de-CH"/>
          </a:p>
        </p:txBody>
      </p:sp>
    </p:spTree>
    <p:extLst>
      <p:ext uri="{BB962C8B-B14F-4D97-AF65-F5344CB8AC3E}">
        <p14:creationId xmlns:p14="http://schemas.microsoft.com/office/powerpoint/2010/main" val="1033934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a:latin typeface="Arial"/>
                <a:cs typeface="Arial"/>
              </a:rPr>
              <a:t>Higher feasibility risks referring to value 4 and 5</a:t>
            </a:r>
          </a:p>
          <a:p>
            <a:r>
              <a:rPr lang="de-CH">
                <a:latin typeface="Arial"/>
                <a:cs typeface="Arial"/>
              </a:rPr>
              <a:t>Looks like that companies apply for innosuisse support related to risk of market implementation (of new products/services). </a:t>
            </a:r>
            <a:endParaRPr lang="de-CH" dirty="0">
              <a:cs typeface="Arial"/>
            </a:endParaRPr>
          </a:p>
          <a:p>
            <a:endParaRPr lang="de-CH" dirty="0">
              <a:cs typeface="Arial"/>
            </a:endParaRPr>
          </a:p>
        </p:txBody>
      </p:sp>
      <p:sp>
        <p:nvSpPr>
          <p:cNvPr id="4" name="Slide Number Placeholder 3"/>
          <p:cNvSpPr>
            <a:spLocks noGrp="1"/>
          </p:cNvSpPr>
          <p:nvPr>
            <p:ph type="sldNum" sz="quarter" idx="10"/>
          </p:nvPr>
        </p:nvSpPr>
        <p:spPr/>
        <p:txBody>
          <a:bodyPr/>
          <a:lstStyle/>
          <a:p>
            <a:fld id="{A51C0C35-A9A2-4EFD-9BAF-1E52E29E03D1}" type="slidenum">
              <a:rPr lang="de-CH" smtClean="0"/>
              <a:pPr/>
              <a:t>16</a:t>
            </a:fld>
            <a:endParaRPr lang="de-CH"/>
          </a:p>
        </p:txBody>
      </p:sp>
    </p:spTree>
    <p:extLst>
      <p:ext uri="{BB962C8B-B14F-4D97-AF65-F5344CB8AC3E}">
        <p14:creationId xmlns:p14="http://schemas.microsoft.com/office/powerpoint/2010/main" val="1907353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9400" lvl="1" indent="0">
              <a:buFont typeface="Arial" panose="020B0604020202020204" pitchFamily="34" charset="0"/>
              <a:buNone/>
            </a:pPr>
            <a:r>
              <a:rPr lang="en-US" sz="1050" dirty="0">
                <a:ea typeface="+mn-lt"/>
                <a:cs typeface="+mn-lt"/>
              </a:rPr>
              <a:t>The funding dimensions include </a:t>
            </a:r>
          </a:p>
          <a:p>
            <a:pPr marL="792000" lvl="2" indent="-285750">
              <a:buFont typeface="+mj-lt"/>
              <a:buAutoNum type="romanLcPeriod"/>
            </a:pPr>
            <a:r>
              <a:rPr lang="en-US" sz="1000" dirty="0">
                <a:ea typeface="+mn-lt"/>
                <a:cs typeface="+mn-lt"/>
              </a:rPr>
              <a:t>if a proposal for funding was accepted (“Approved vs. Rejected”)</a:t>
            </a:r>
          </a:p>
          <a:p>
            <a:pPr marL="792000" lvl="2" indent="-285750">
              <a:buFont typeface="+mj-lt"/>
              <a:buAutoNum type="romanLcPeriod"/>
            </a:pPr>
            <a:r>
              <a:rPr lang="en-US" sz="1000" dirty="0">
                <a:ea typeface="+mn-lt"/>
                <a:cs typeface="+mn-lt"/>
              </a:rPr>
              <a:t>If the proposal was for project funding or cheque funding (“Innovation project vs. Innovation cheque”)</a:t>
            </a:r>
          </a:p>
          <a:p>
            <a:pPr marL="792000" lvl="2" indent="-285750">
              <a:buFont typeface="+mj-lt"/>
              <a:buAutoNum type="romanLcPeriod"/>
            </a:pPr>
            <a:r>
              <a:rPr lang="en-US" sz="1000" dirty="0">
                <a:ea typeface="+mn-lt"/>
                <a:cs typeface="+mn-lt"/>
              </a:rPr>
              <a:t>If the proposal was for national or international funding (“National vs. International”)</a:t>
            </a:r>
          </a:p>
          <a:p>
            <a:pPr marL="722250" lvl="2"/>
            <a:r>
              <a:rPr lang="en-US" sz="900" dirty="0">
                <a:ea typeface="+mn-lt"/>
                <a:cs typeface="+mn-lt"/>
              </a:rPr>
              <a:t>where the latter two are broken down by whether the proposal was accepted or rejected</a:t>
            </a:r>
          </a:p>
          <a:p>
            <a:pPr marL="468000" lvl="1" indent="-228600">
              <a:buFont typeface="Arial" panose="020B0604020202020204" pitchFamily="34" charset="0"/>
              <a:buChar char="•"/>
            </a:pPr>
            <a:r>
              <a:rPr lang="en-US" sz="1050" dirty="0">
                <a:ea typeface="+mn-lt"/>
                <a:cs typeface="+mn-lt"/>
              </a:rPr>
              <a:t>There is </a:t>
            </a:r>
            <a:r>
              <a:rPr lang="en-US" sz="1050" b="1" dirty="0">
                <a:ea typeface="+mn-lt"/>
                <a:cs typeface="+mn-lt"/>
              </a:rPr>
              <a:t>no positive risk selection </a:t>
            </a:r>
            <a:r>
              <a:rPr lang="en-US" sz="1050" dirty="0">
                <a:ea typeface="+mn-lt"/>
                <a:cs typeface="+mn-lt"/>
              </a:rPr>
              <a:t>apparent (across funding dimensions)</a:t>
            </a:r>
          </a:p>
          <a:p>
            <a:pPr marL="720000" lvl="2" indent="-228600">
              <a:buFont typeface="Arial" panose="020B0604020202020204" pitchFamily="34" charset="0"/>
              <a:buChar char="•"/>
            </a:pPr>
            <a:r>
              <a:rPr lang="en-US" sz="1000" dirty="0">
                <a:ea typeface="+mn-lt"/>
                <a:cs typeface="+mn-lt"/>
              </a:rPr>
              <a:t>Companies that receive funding have slightly higher market implementation risks and feasibility risks, but those differences are very small and </a:t>
            </a:r>
            <a:r>
              <a:rPr lang="en-US" sz="1000" dirty="0">
                <a:ea typeface="+mn-lt"/>
                <a:cs typeface="+mn-lt"/>
                <a:hlinkClick r:id="rId3" action="ppaction://hlinksldjump"/>
              </a:rPr>
              <a:t>not statistically significant</a:t>
            </a:r>
            <a:r>
              <a:rPr lang="en-US" sz="1000" dirty="0">
                <a:ea typeface="+mn-lt"/>
                <a:cs typeface="+mn-lt"/>
              </a:rPr>
              <a:t>.</a:t>
            </a:r>
          </a:p>
          <a:p>
            <a:pPr marL="720000" lvl="2" indent="-228600">
              <a:buFont typeface="Arial" panose="020B0604020202020204" pitchFamily="34" charset="0"/>
              <a:buChar char="•"/>
            </a:pPr>
            <a:r>
              <a:rPr lang="en-US" sz="1000" dirty="0">
                <a:ea typeface="+mn-lt"/>
                <a:cs typeface="+mn-lt"/>
              </a:rPr>
              <a:t>This is contrary to the results of the pilot survey in 2019 where a positive risk selection was apparent</a:t>
            </a:r>
          </a:p>
          <a:p>
            <a:pPr marL="720000" lvl="2" indent="-228600">
              <a:buFont typeface="Arial" panose="020B0604020202020204" pitchFamily="34" charset="0"/>
              <a:buChar char="•"/>
            </a:pPr>
            <a:r>
              <a:rPr lang="en-US" sz="1000" dirty="0">
                <a:highlight>
                  <a:srgbClr val="FFFF00"/>
                </a:highlight>
                <a:ea typeface="+mn-lt"/>
                <a:cs typeface="+mn-lt"/>
              </a:rPr>
              <a:t>This discrepancy might occur due to the mitigating effect of the received innovation funding and support since the category “Approved” includes all companies that received innovation support since 2016.</a:t>
            </a:r>
          </a:p>
          <a:p>
            <a:pPr marL="468000" lvl="1" indent="-228600">
              <a:buFont typeface="Arial" panose="020B0604020202020204" pitchFamily="34" charset="0"/>
              <a:buChar char="•"/>
            </a:pPr>
            <a:r>
              <a:rPr lang="en-US" sz="1400" dirty="0">
                <a:ea typeface="+mn-lt"/>
                <a:cs typeface="+mn-lt"/>
              </a:rPr>
              <a:t>Companies that </a:t>
            </a:r>
            <a:r>
              <a:rPr lang="en-US" sz="1400" b="1" dirty="0">
                <a:ea typeface="+mn-lt"/>
                <a:cs typeface="+mn-lt"/>
              </a:rPr>
              <a:t>don’t get any funding </a:t>
            </a:r>
            <a:r>
              <a:rPr lang="en-US" sz="1400" dirty="0">
                <a:ea typeface="+mn-lt"/>
                <a:cs typeface="+mn-lt"/>
              </a:rPr>
              <a:t>(“Rejected”) have </a:t>
            </a:r>
            <a:r>
              <a:rPr lang="en-US" sz="1400" b="1" dirty="0">
                <a:ea typeface="+mn-lt"/>
                <a:cs typeface="+mn-lt"/>
              </a:rPr>
              <a:t>different risks </a:t>
            </a:r>
            <a:r>
              <a:rPr lang="en-US" sz="1400" dirty="0">
                <a:ea typeface="+mn-lt"/>
                <a:cs typeface="+mn-lt"/>
              </a:rPr>
              <a:t>depending on what they applied for</a:t>
            </a:r>
          </a:p>
          <a:p>
            <a:pPr marL="720000" lvl="2" indent="-228600">
              <a:buFont typeface="Arial" panose="020B0604020202020204" pitchFamily="34" charset="0"/>
              <a:buChar char="•"/>
            </a:pPr>
            <a:r>
              <a:rPr lang="en-US" sz="1000" dirty="0">
                <a:ea typeface="+mn-lt"/>
                <a:cs typeface="+mn-lt"/>
              </a:rPr>
              <a:t>Companies with international rejections have higher risks than companies with national rejections, especially feasibility risks</a:t>
            </a:r>
          </a:p>
          <a:p>
            <a:pPr marL="720000" lvl="2" indent="-228600">
              <a:spcAft>
                <a:spcPts val="600"/>
              </a:spcAft>
              <a:buFont typeface="Arial" panose="020B0604020202020204" pitchFamily="34" charset="0"/>
              <a:buChar char="•"/>
            </a:pPr>
            <a:r>
              <a:rPr lang="en-US" sz="1000" dirty="0">
                <a:ea typeface="+mn-lt"/>
                <a:cs typeface="+mn-lt"/>
              </a:rPr>
              <a:t>Companies with project rejections have higher feasibility risks than companies with cheque rejections, but not statistically significant at a 5% level</a:t>
            </a:r>
          </a:p>
          <a:p>
            <a:pPr marL="722250" lvl="2"/>
            <a:endParaRPr lang="en-US" sz="900" dirty="0">
              <a:ea typeface="+mn-lt"/>
              <a:cs typeface="+mn-lt"/>
            </a:endParaRPr>
          </a:p>
          <a:p>
            <a:pPr marL="722250" lvl="2"/>
            <a:endParaRPr lang="en-US" sz="900" dirty="0">
              <a:ea typeface="+mn-lt"/>
              <a:cs typeface="+mn-lt"/>
            </a:endParaRPr>
          </a:p>
          <a:p>
            <a:endParaRPr lang="de-CH" dirty="0">
              <a:cs typeface="Arial"/>
            </a:endParaRPr>
          </a:p>
        </p:txBody>
      </p:sp>
      <p:sp>
        <p:nvSpPr>
          <p:cNvPr id="4" name="Slide Number Placeholder 3"/>
          <p:cNvSpPr>
            <a:spLocks noGrp="1"/>
          </p:cNvSpPr>
          <p:nvPr>
            <p:ph type="sldNum" sz="quarter" idx="10"/>
          </p:nvPr>
        </p:nvSpPr>
        <p:spPr/>
        <p:txBody>
          <a:bodyPr/>
          <a:lstStyle/>
          <a:p>
            <a:fld id="{A51C0C35-A9A2-4EFD-9BAF-1E52E29E03D1}" type="slidenum">
              <a:rPr lang="de-CH" smtClean="0"/>
              <a:pPr/>
              <a:t>17</a:t>
            </a:fld>
            <a:endParaRPr lang="de-CH"/>
          </a:p>
        </p:txBody>
      </p:sp>
    </p:spTree>
    <p:extLst>
      <p:ext uri="{BB962C8B-B14F-4D97-AF65-F5344CB8AC3E}">
        <p14:creationId xmlns:p14="http://schemas.microsoft.com/office/powerpoint/2010/main" val="74979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18</a:t>
            </a:fld>
            <a:endParaRPr lang="de-CH"/>
          </a:p>
        </p:txBody>
      </p:sp>
    </p:spTree>
    <p:extLst>
      <p:ext uri="{BB962C8B-B14F-4D97-AF65-F5344CB8AC3E}">
        <p14:creationId xmlns:p14="http://schemas.microsoft.com/office/powerpoint/2010/main" val="2090626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Project </a:t>
            </a:r>
            <a:r>
              <a:rPr lang="de-CH" dirty="0" err="1"/>
              <a:t>vs</a:t>
            </a:r>
            <a:r>
              <a:rPr lang="de-CH" dirty="0"/>
              <a:t> </a:t>
            </a:r>
            <a:r>
              <a:rPr lang="de-CH" dirty="0" err="1"/>
              <a:t>Cheque</a:t>
            </a:r>
            <a:r>
              <a:rPr lang="de-CH" dirty="0"/>
              <a:t> / International </a:t>
            </a:r>
            <a:r>
              <a:rPr lang="de-CH" dirty="0" err="1"/>
              <a:t>vs</a:t>
            </a:r>
            <a:r>
              <a:rPr lang="de-CH" dirty="0"/>
              <a:t> National </a:t>
            </a:r>
            <a:r>
              <a:rPr lang="de-CH" dirty="0" err="1"/>
              <a:t>again</a:t>
            </a:r>
            <a:r>
              <a:rPr lang="de-CH" dirty="0"/>
              <a:t> </a:t>
            </a:r>
            <a:r>
              <a:rPr lang="de-CH" dirty="0" err="1"/>
              <a:t>only</a:t>
            </a:r>
            <a:r>
              <a:rPr lang="de-CH" baseline="0" dirty="0"/>
              <a:t> </a:t>
            </a:r>
            <a:r>
              <a:rPr lang="de-CH" baseline="0" dirty="0" err="1"/>
              <a:t>apply</a:t>
            </a:r>
            <a:r>
              <a:rPr lang="de-CH" baseline="0" dirty="0"/>
              <a:t> </a:t>
            </a:r>
            <a:r>
              <a:rPr lang="de-CH" baseline="0" dirty="0" err="1"/>
              <a:t>to</a:t>
            </a:r>
            <a:r>
              <a:rPr lang="de-CH" baseline="0" dirty="0"/>
              <a:t> </a:t>
            </a:r>
            <a:r>
              <a:rPr lang="de-CH" baseline="0" dirty="0" err="1"/>
              <a:t>approved</a:t>
            </a:r>
            <a:r>
              <a:rPr lang="de-CH" baseline="0" dirty="0"/>
              <a:t> </a:t>
            </a:r>
            <a:r>
              <a:rPr lang="de-CH" baseline="0" dirty="0" err="1"/>
              <a:t>applications</a:t>
            </a:r>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19</a:t>
            </a:fld>
            <a:endParaRPr lang="de-CH"/>
          </a:p>
        </p:txBody>
      </p:sp>
    </p:spTree>
    <p:extLst>
      <p:ext uri="{BB962C8B-B14F-4D97-AF65-F5344CB8AC3E}">
        <p14:creationId xmlns:p14="http://schemas.microsoft.com/office/powerpoint/2010/main" val="2475685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Project </a:t>
            </a:r>
            <a:r>
              <a:rPr lang="de-CH" dirty="0" err="1"/>
              <a:t>vs</a:t>
            </a:r>
            <a:r>
              <a:rPr lang="de-CH" dirty="0"/>
              <a:t> </a:t>
            </a:r>
            <a:r>
              <a:rPr lang="de-CH" dirty="0" err="1"/>
              <a:t>Cheque</a:t>
            </a:r>
            <a:r>
              <a:rPr lang="de-CH" dirty="0"/>
              <a:t> / International </a:t>
            </a:r>
            <a:r>
              <a:rPr lang="de-CH" dirty="0" err="1"/>
              <a:t>vs</a:t>
            </a:r>
            <a:r>
              <a:rPr lang="de-CH" dirty="0"/>
              <a:t> National </a:t>
            </a:r>
            <a:r>
              <a:rPr lang="de-CH" dirty="0" err="1"/>
              <a:t>again</a:t>
            </a:r>
            <a:r>
              <a:rPr lang="de-CH" dirty="0"/>
              <a:t> </a:t>
            </a:r>
            <a:r>
              <a:rPr lang="de-CH" dirty="0" err="1"/>
              <a:t>only</a:t>
            </a:r>
            <a:r>
              <a:rPr lang="de-CH" baseline="0" dirty="0"/>
              <a:t> </a:t>
            </a:r>
            <a:r>
              <a:rPr lang="de-CH" baseline="0" dirty="0" err="1"/>
              <a:t>apply</a:t>
            </a:r>
            <a:r>
              <a:rPr lang="de-CH" baseline="0" dirty="0"/>
              <a:t> </a:t>
            </a:r>
            <a:r>
              <a:rPr lang="de-CH" baseline="0" dirty="0" err="1"/>
              <a:t>to</a:t>
            </a:r>
            <a:r>
              <a:rPr lang="de-CH" baseline="0" dirty="0"/>
              <a:t> </a:t>
            </a:r>
            <a:r>
              <a:rPr lang="de-CH" baseline="0" dirty="0" err="1"/>
              <a:t>approved</a:t>
            </a:r>
            <a:r>
              <a:rPr lang="de-CH" baseline="0" dirty="0"/>
              <a:t> </a:t>
            </a:r>
            <a:r>
              <a:rPr lang="de-CH" baseline="0" dirty="0" err="1"/>
              <a:t>applications</a:t>
            </a:r>
            <a:endParaRPr lang="de-CH" baseline="0" dirty="0"/>
          </a:p>
          <a:p>
            <a:pPr>
              <a:spcAft>
                <a:spcPts val="600"/>
              </a:spcAft>
            </a:pPr>
            <a:r>
              <a:rPr lang="en-US" sz="1200" b="1" dirty="0"/>
              <a:t>Description of the graph:</a:t>
            </a:r>
            <a:endParaRPr lang="en-US" sz="1200" dirty="0"/>
          </a:p>
          <a:p>
            <a:pPr marL="228600" indent="-228600">
              <a:spcAft>
                <a:spcPts val="300"/>
              </a:spcAft>
              <a:buFont typeface="+mj-lt"/>
              <a:buAutoNum type="arabicParenR"/>
            </a:pPr>
            <a:r>
              <a:rPr lang="en-US" sz="1200" dirty="0"/>
              <a:t>Now we compare years across groups</a:t>
            </a:r>
          </a:p>
          <a:p>
            <a:pPr marL="685800" lvl="1" indent="-228600">
              <a:buFont typeface="Arial" panose="020B0604020202020204" pitchFamily="34" charset="0"/>
              <a:buChar char="•"/>
            </a:pPr>
            <a:r>
              <a:rPr lang="en-US" sz="1000" dirty="0"/>
              <a:t>2019 is the square [■]</a:t>
            </a:r>
          </a:p>
          <a:p>
            <a:pPr marL="685800" lvl="1" indent="-228600">
              <a:buFont typeface="Arial" panose="020B0604020202020204" pitchFamily="34" charset="0"/>
              <a:buChar char="•"/>
            </a:pPr>
            <a:r>
              <a:rPr lang="en-US" sz="1000" dirty="0"/>
              <a:t>2021 is the point [●]</a:t>
            </a:r>
          </a:p>
          <a:p>
            <a:pPr marL="685800" lvl="1" indent="-228600">
              <a:buFont typeface="Arial" panose="020B0604020202020204" pitchFamily="34" charset="0"/>
              <a:buChar char="•"/>
            </a:pPr>
            <a:r>
              <a:rPr lang="en-US" sz="1000" dirty="0"/>
              <a:t>We have no information on international applications prior to 2019, so that data point is missing by design</a:t>
            </a:r>
          </a:p>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20</a:t>
            </a:fld>
            <a:endParaRPr lang="de-CH"/>
          </a:p>
        </p:txBody>
      </p:sp>
    </p:spTree>
    <p:extLst>
      <p:ext uri="{BB962C8B-B14F-4D97-AF65-F5344CB8AC3E}">
        <p14:creationId xmlns:p14="http://schemas.microsoft.com/office/powerpoint/2010/main" val="4248251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2</a:t>
            </a:fld>
            <a:endParaRPr lang="de-CH"/>
          </a:p>
        </p:txBody>
      </p:sp>
    </p:spTree>
    <p:extLst>
      <p:ext uri="{BB962C8B-B14F-4D97-AF65-F5344CB8AC3E}">
        <p14:creationId xmlns:p14="http://schemas.microsoft.com/office/powerpoint/2010/main" val="3356433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21</a:t>
            </a:fld>
            <a:endParaRPr lang="de-CH"/>
          </a:p>
        </p:txBody>
      </p:sp>
    </p:spTree>
    <p:extLst>
      <p:ext uri="{BB962C8B-B14F-4D97-AF65-F5344CB8AC3E}">
        <p14:creationId xmlns:p14="http://schemas.microsoft.com/office/powerpoint/2010/main" val="321709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This </a:t>
            </a:r>
            <a:r>
              <a:rPr lang="de-CH" dirty="0" err="1"/>
              <a:t>graph</a:t>
            </a:r>
            <a:r>
              <a:rPr lang="de-CH" dirty="0"/>
              <a:t> </a:t>
            </a:r>
            <a:r>
              <a:rPr lang="de-CH" dirty="0" err="1"/>
              <a:t>must</a:t>
            </a:r>
            <a:r>
              <a:rPr lang="de-CH" dirty="0"/>
              <a:t> </a:t>
            </a:r>
            <a:r>
              <a:rPr lang="de-CH" dirty="0" err="1"/>
              <a:t>be</a:t>
            </a:r>
            <a:r>
              <a:rPr lang="de-CH" dirty="0"/>
              <a:t> </a:t>
            </a:r>
            <a:r>
              <a:rPr lang="de-CH" dirty="0" err="1"/>
              <a:t>treated</a:t>
            </a:r>
            <a:r>
              <a:rPr lang="de-CH" dirty="0"/>
              <a:t> </a:t>
            </a:r>
            <a:r>
              <a:rPr lang="de-CH" dirty="0" err="1"/>
              <a:t>cautiously</a:t>
            </a:r>
            <a:r>
              <a:rPr lang="de-CH" dirty="0"/>
              <a:t>. The </a:t>
            </a:r>
            <a:r>
              <a:rPr lang="de-CH" dirty="0" err="1"/>
              <a:t>matrix</a:t>
            </a:r>
            <a:r>
              <a:rPr lang="de-CH" dirty="0"/>
              <a:t> (6 x 17 = 102 </a:t>
            </a:r>
            <a:r>
              <a:rPr lang="de-CH" dirty="0" err="1"/>
              <a:t>entries</a:t>
            </a:r>
            <a:r>
              <a:rPr lang="de-CH" dirty="0"/>
              <a:t>) was </a:t>
            </a:r>
            <a:r>
              <a:rPr lang="de-CH" dirty="0" err="1"/>
              <a:t>too</a:t>
            </a:r>
            <a:r>
              <a:rPr lang="de-CH" dirty="0"/>
              <a:t> </a:t>
            </a:r>
            <a:r>
              <a:rPr lang="de-CH" dirty="0" err="1"/>
              <a:t>big</a:t>
            </a:r>
            <a:r>
              <a:rPr lang="de-CH" dirty="0"/>
              <a:t> a </a:t>
            </a:r>
            <a:r>
              <a:rPr lang="de-CH" dirty="0" err="1"/>
              <a:t>workload</a:t>
            </a:r>
            <a:r>
              <a:rPr lang="de-CH" dirty="0"/>
              <a:t> </a:t>
            </a:r>
            <a:r>
              <a:rPr lang="de-CH" dirty="0" err="1"/>
              <a:t>for</a:t>
            </a:r>
            <a:r>
              <a:rPr lang="de-CH" dirty="0"/>
              <a:t> </a:t>
            </a:r>
            <a:r>
              <a:rPr lang="de-CH" dirty="0" err="1"/>
              <a:t>most</a:t>
            </a:r>
            <a:r>
              <a:rPr lang="de-CH" dirty="0"/>
              <a:t> </a:t>
            </a:r>
            <a:r>
              <a:rPr lang="de-CH" dirty="0" err="1"/>
              <a:t>survey</a:t>
            </a:r>
            <a:r>
              <a:rPr lang="de-CH" dirty="0"/>
              <a:t> </a:t>
            </a:r>
            <a:r>
              <a:rPr lang="de-CH" dirty="0" err="1"/>
              <a:t>participants</a:t>
            </a:r>
            <a:r>
              <a:rPr lang="de-CH" dirty="0"/>
              <a:t> </a:t>
            </a:r>
            <a:r>
              <a:rPr lang="de-CH" dirty="0" err="1"/>
              <a:t>is</a:t>
            </a:r>
            <a:r>
              <a:rPr lang="de-CH" dirty="0"/>
              <a:t> was </a:t>
            </a:r>
            <a:r>
              <a:rPr lang="de-CH" dirty="0" err="1"/>
              <a:t>answered</a:t>
            </a:r>
            <a:r>
              <a:rPr lang="de-CH" dirty="0"/>
              <a:t> </a:t>
            </a:r>
            <a:r>
              <a:rPr lang="de-CH" dirty="0" err="1"/>
              <a:t>very</a:t>
            </a:r>
            <a:r>
              <a:rPr lang="de-CH" dirty="0"/>
              <a:t> </a:t>
            </a:r>
            <a:r>
              <a:rPr lang="de-CH" dirty="0" err="1"/>
              <a:t>poorly</a:t>
            </a:r>
            <a:r>
              <a:rPr lang="de-CH" dirty="0"/>
              <a:t>. The </a:t>
            </a:r>
            <a:r>
              <a:rPr lang="de-CH" dirty="0" err="1"/>
              <a:t>resulting</a:t>
            </a:r>
            <a:r>
              <a:rPr lang="de-CH" dirty="0"/>
              <a:t> </a:t>
            </a:r>
            <a:r>
              <a:rPr lang="de-CH" dirty="0" err="1"/>
              <a:t>graph</a:t>
            </a:r>
            <a:r>
              <a:rPr lang="de-CH" dirty="0"/>
              <a:t> </a:t>
            </a:r>
            <a:r>
              <a:rPr lang="de-CH" dirty="0" err="1"/>
              <a:t>is</a:t>
            </a:r>
            <a:r>
              <a:rPr lang="de-CH" dirty="0"/>
              <a:t> </a:t>
            </a:r>
            <a:r>
              <a:rPr lang="de-CH" dirty="0" err="1"/>
              <a:t>therefore</a:t>
            </a:r>
            <a:r>
              <a:rPr lang="de-CH" dirty="0"/>
              <a:t> </a:t>
            </a:r>
            <a:r>
              <a:rPr lang="de-CH" dirty="0" err="1"/>
              <a:t>based</a:t>
            </a:r>
            <a:r>
              <a:rPr lang="de-CH" dirty="0"/>
              <a:t> on </a:t>
            </a:r>
            <a:r>
              <a:rPr lang="de-CH" dirty="0" err="1"/>
              <a:t>heavily</a:t>
            </a:r>
            <a:r>
              <a:rPr lang="de-CH" dirty="0"/>
              <a:t> </a:t>
            </a:r>
            <a:r>
              <a:rPr lang="de-CH" dirty="0" err="1"/>
              <a:t>corrected</a:t>
            </a:r>
            <a:r>
              <a:rPr lang="de-CH" dirty="0"/>
              <a:t> </a:t>
            </a:r>
            <a:r>
              <a:rPr lang="de-CH" dirty="0" err="1"/>
              <a:t>data</a:t>
            </a:r>
            <a:r>
              <a:rPr lang="de-CH" dirty="0"/>
              <a:t>. The </a:t>
            </a:r>
            <a:r>
              <a:rPr lang="de-CH" dirty="0" err="1"/>
              <a:t>data</a:t>
            </a:r>
            <a:r>
              <a:rPr lang="de-CH" dirty="0"/>
              <a:t> </a:t>
            </a:r>
            <a:r>
              <a:rPr lang="de-CH" dirty="0" err="1"/>
              <a:t>correction</a:t>
            </a:r>
            <a:r>
              <a:rPr lang="de-CH" dirty="0"/>
              <a:t> was </a:t>
            </a:r>
            <a:r>
              <a:rPr lang="de-CH" dirty="0" err="1"/>
              <a:t>done</a:t>
            </a:r>
            <a:r>
              <a:rPr lang="de-CH" dirty="0"/>
              <a:t> in 5 </a:t>
            </a:r>
            <a:r>
              <a:rPr lang="de-CH" dirty="0" err="1"/>
              <a:t>steps</a:t>
            </a:r>
            <a:r>
              <a:rPr lang="de-CH" dirty="0"/>
              <a:t>:</a:t>
            </a:r>
          </a:p>
          <a:p>
            <a:endParaRPr lang="de-CH" dirty="0"/>
          </a:p>
          <a:p>
            <a:pPr marL="285750" indent="-285750">
              <a:buFont typeface="+mj-lt"/>
              <a:buAutoNum type="romanLcPeriod"/>
            </a:pPr>
            <a:r>
              <a:rPr lang="de-CH" dirty="0"/>
              <a:t>Rule 1: Logical </a:t>
            </a:r>
            <a:r>
              <a:rPr lang="de-CH" dirty="0" err="1"/>
              <a:t>fallacy</a:t>
            </a:r>
            <a:endParaRPr lang="de-CH" dirty="0"/>
          </a:p>
          <a:p>
            <a:pPr marL="0" indent="0">
              <a:buFont typeface="+mj-lt"/>
              <a:buNone/>
            </a:pPr>
            <a:endParaRPr lang="de-CH" dirty="0"/>
          </a:p>
          <a:p>
            <a:pPr marL="0" indent="0">
              <a:buFont typeface="+mj-lt"/>
              <a:buNone/>
            </a:pPr>
            <a:r>
              <a:rPr lang="de-CH" dirty="0" err="1"/>
              <a:t>for</a:t>
            </a:r>
            <a:r>
              <a:rPr lang="de-CH" dirty="0"/>
              <a:t> </a:t>
            </a:r>
            <a:r>
              <a:rPr lang="de-CH" dirty="0" err="1"/>
              <a:t>each</a:t>
            </a:r>
            <a:r>
              <a:rPr lang="de-CH" dirty="0"/>
              <a:t> </a:t>
            </a:r>
            <a:r>
              <a:rPr lang="de-CH" dirty="0" err="1"/>
              <a:t>of</a:t>
            </a:r>
            <a:r>
              <a:rPr lang="de-CH" dirty="0"/>
              <a:t> </a:t>
            </a:r>
            <a:r>
              <a:rPr lang="de-CH" dirty="0" err="1"/>
              <a:t>the</a:t>
            </a:r>
            <a:r>
              <a:rPr lang="de-CH" dirty="0"/>
              <a:t> 17 </a:t>
            </a:r>
            <a:r>
              <a:rPr lang="de-CH" dirty="0" err="1"/>
              <a:t>innovation</a:t>
            </a:r>
            <a:r>
              <a:rPr lang="de-CH" dirty="0"/>
              <a:t> </a:t>
            </a:r>
            <a:r>
              <a:rPr lang="de-CH" dirty="0" err="1"/>
              <a:t>promotion</a:t>
            </a:r>
            <a:r>
              <a:rPr lang="de-CH" dirty="0"/>
              <a:t> </a:t>
            </a:r>
            <a:r>
              <a:rPr lang="de-CH" dirty="0" err="1"/>
              <a:t>instruments</a:t>
            </a:r>
            <a:r>
              <a:rPr lang="de-CH" dirty="0"/>
              <a:t> </a:t>
            </a:r>
            <a:r>
              <a:rPr lang="de-CH" dirty="0" err="1"/>
              <a:t>individually</a:t>
            </a:r>
            <a:r>
              <a:rPr lang="de-CH" dirty="0"/>
              <a:t>:</a:t>
            </a:r>
          </a:p>
          <a:p>
            <a:pPr marL="0" indent="0">
              <a:buFont typeface="+mj-lt"/>
              <a:buNone/>
            </a:pPr>
            <a:endParaRPr lang="de-CH" dirty="0"/>
          </a:p>
          <a:p>
            <a:pPr marL="457200" lvl="1" indent="0">
              <a:buFont typeface="+mj-lt"/>
              <a:buNone/>
            </a:pPr>
            <a:r>
              <a:rPr lang="de-CH" dirty="0" err="1"/>
              <a:t>if</a:t>
            </a:r>
            <a:r>
              <a:rPr lang="de-CH" dirty="0"/>
              <a:t> </a:t>
            </a:r>
            <a:r>
              <a:rPr lang="de-CH" dirty="0" err="1"/>
              <a:t>the</a:t>
            </a:r>
            <a:r>
              <a:rPr lang="de-CH" dirty="0"/>
              <a:t> </a:t>
            </a:r>
            <a:r>
              <a:rPr lang="de-CH" dirty="0" err="1"/>
              <a:t>respondent</a:t>
            </a:r>
            <a:r>
              <a:rPr lang="de-CH" dirty="0"/>
              <a:t> </a:t>
            </a:r>
          </a:p>
          <a:p>
            <a:pPr marL="457200" lvl="1" indent="0">
              <a:buFont typeface="+mj-lt"/>
              <a:buNone/>
            </a:pPr>
            <a:endParaRPr lang="de-CH" dirty="0"/>
          </a:p>
          <a:p>
            <a:pPr marL="742950" lvl="1" indent="-285750">
              <a:buFont typeface="+mj-lt"/>
              <a:buAutoNum type="romanLcPeriod"/>
            </a:pPr>
            <a:r>
              <a:rPr lang="de-CH" dirty="0" err="1"/>
              <a:t>applied</a:t>
            </a:r>
            <a:r>
              <a:rPr lang="de-CH" dirty="0"/>
              <a:t> </a:t>
            </a:r>
            <a:r>
              <a:rPr lang="de-CH" dirty="0" err="1"/>
              <a:t>for</a:t>
            </a:r>
            <a:r>
              <a:rPr lang="de-CH" dirty="0"/>
              <a:t> OR</a:t>
            </a:r>
          </a:p>
          <a:p>
            <a:pPr marL="742950" lvl="1" indent="-285750">
              <a:buFont typeface="+mj-lt"/>
              <a:buAutoNum type="romanLcPeriod"/>
            </a:pPr>
            <a:r>
              <a:rPr lang="de-CH" dirty="0" err="1"/>
              <a:t>assessed</a:t>
            </a:r>
            <a:r>
              <a:rPr lang="de-CH" dirty="0"/>
              <a:t> </a:t>
            </a:r>
            <a:r>
              <a:rPr lang="de-CH" dirty="0" err="1"/>
              <a:t>the</a:t>
            </a:r>
            <a:r>
              <a:rPr lang="de-CH" dirty="0"/>
              <a:t> </a:t>
            </a:r>
            <a:r>
              <a:rPr lang="de-CH" dirty="0" err="1"/>
              <a:t>utility</a:t>
            </a:r>
            <a:r>
              <a:rPr lang="de-CH" dirty="0"/>
              <a:t> </a:t>
            </a:r>
            <a:r>
              <a:rPr lang="de-CH" dirty="0" err="1"/>
              <a:t>of</a:t>
            </a:r>
            <a:r>
              <a:rPr lang="de-CH" dirty="0"/>
              <a:t> OR</a:t>
            </a:r>
          </a:p>
          <a:p>
            <a:pPr marL="742950" lvl="1" indent="-285750">
              <a:buFont typeface="+mj-lt"/>
              <a:buAutoNum type="romanLcPeriod"/>
            </a:pPr>
            <a:r>
              <a:rPr lang="de-CH" dirty="0"/>
              <a:t>will </a:t>
            </a:r>
            <a:r>
              <a:rPr lang="de-CH" dirty="0" err="1"/>
              <a:t>apply</a:t>
            </a:r>
            <a:r>
              <a:rPr lang="de-CH" dirty="0"/>
              <a:t> </a:t>
            </a:r>
            <a:r>
              <a:rPr lang="de-CH" dirty="0" err="1"/>
              <a:t>for</a:t>
            </a:r>
            <a:r>
              <a:rPr lang="de-CH" dirty="0"/>
              <a:t> </a:t>
            </a:r>
          </a:p>
          <a:p>
            <a:pPr marL="457200" lvl="1" indent="0">
              <a:buFont typeface="+mj-lt"/>
              <a:buNone/>
            </a:pPr>
            <a:endParaRPr lang="de-CH" dirty="0"/>
          </a:p>
          <a:p>
            <a:pPr marL="628650" marR="0" lvl="1"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lang="de-CH" dirty="0" err="1"/>
              <a:t>the</a:t>
            </a:r>
            <a:r>
              <a:rPr lang="de-CH" dirty="0"/>
              <a:t> </a:t>
            </a:r>
            <a:r>
              <a:rPr lang="de-CH" dirty="0" err="1"/>
              <a:t>instrument</a:t>
            </a:r>
            <a:r>
              <a:rPr lang="de-CH" dirty="0"/>
              <a:t>, he </a:t>
            </a:r>
            <a:r>
              <a:rPr lang="de-CH" dirty="0" err="1"/>
              <a:t>must</a:t>
            </a:r>
            <a:r>
              <a:rPr lang="de-CH" dirty="0"/>
              <a:t> also </a:t>
            </a:r>
            <a:r>
              <a:rPr lang="de-CH" dirty="0" err="1"/>
              <a:t>know</a:t>
            </a:r>
            <a:r>
              <a:rPr lang="de-CH" dirty="0"/>
              <a:t> </a:t>
            </a:r>
            <a:r>
              <a:rPr lang="de-CH" dirty="0" err="1"/>
              <a:t>it</a:t>
            </a:r>
            <a:endParaRPr lang="de-CH" dirty="0"/>
          </a:p>
          <a:p>
            <a:pPr marL="457200" marR="0" lvl="1"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CH" dirty="0"/>
          </a:p>
          <a:p>
            <a:pPr marL="285750" indent="-285750">
              <a:buFont typeface="+mj-lt"/>
              <a:buAutoNum type="romanLcPeriod" startAt="2"/>
            </a:pPr>
            <a:r>
              <a:rPr lang="de-CH" dirty="0"/>
              <a:t>Rule 2: </a:t>
            </a:r>
            <a:r>
              <a:rPr lang="de-CH" dirty="0" err="1"/>
              <a:t>Recorrecting</a:t>
            </a:r>
            <a:r>
              <a:rPr lang="de-CH" dirty="0"/>
              <a:t> </a:t>
            </a:r>
            <a:r>
              <a:rPr lang="de-CH" dirty="0" err="1"/>
              <a:t>misses</a:t>
            </a:r>
            <a:endParaRPr lang="de-CH" dirty="0"/>
          </a:p>
          <a:p>
            <a:pPr marL="0" indent="0">
              <a:buFont typeface="+mj-lt"/>
              <a:buNone/>
            </a:pPr>
            <a:endParaRPr lang="de-CH" dirty="0"/>
          </a:p>
          <a:p>
            <a:pPr marL="457200" lvl="1" indent="0">
              <a:buFont typeface="+mj-lt"/>
              <a:buNone/>
            </a:pPr>
            <a:r>
              <a:rPr lang="de-CH" dirty="0" err="1"/>
              <a:t>if</a:t>
            </a:r>
            <a:r>
              <a:rPr lang="de-CH" dirty="0"/>
              <a:t> at least </a:t>
            </a:r>
            <a:r>
              <a:rPr lang="de-CH" dirty="0" err="1"/>
              <a:t>one</a:t>
            </a:r>
            <a:r>
              <a:rPr lang="de-CH" dirty="0"/>
              <a:t> </a:t>
            </a:r>
            <a:r>
              <a:rPr lang="de-CH" dirty="0" err="1"/>
              <a:t>of</a:t>
            </a:r>
            <a:r>
              <a:rPr lang="de-CH" dirty="0"/>
              <a:t> </a:t>
            </a:r>
            <a:r>
              <a:rPr lang="de-CH" dirty="0" err="1"/>
              <a:t>the</a:t>
            </a:r>
            <a:r>
              <a:rPr lang="de-CH" dirty="0"/>
              <a:t> 102 </a:t>
            </a:r>
            <a:r>
              <a:rPr lang="de-CH" dirty="0" err="1"/>
              <a:t>items</a:t>
            </a:r>
            <a:r>
              <a:rPr lang="de-CH" dirty="0"/>
              <a:t> was </a:t>
            </a:r>
            <a:r>
              <a:rPr lang="de-CH" dirty="0" err="1"/>
              <a:t>chequed</a:t>
            </a:r>
            <a:r>
              <a:rPr lang="de-CH" dirty="0"/>
              <a:t> (</a:t>
            </a:r>
            <a:r>
              <a:rPr lang="de-CH" dirty="0" err="1"/>
              <a:t>questions</a:t>
            </a:r>
            <a:r>
              <a:rPr lang="de-CH" dirty="0"/>
              <a:t> </a:t>
            </a:r>
            <a:r>
              <a:rPr lang="de-CH" dirty="0" err="1"/>
              <a:t>were</a:t>
            </a:r>
            <a:r>
              <a:rPr lang="de-CH" dirty="0"/>
              <a:t> </a:t>
            </a:r>
            <a:r>
              <a:rPr lang="de-CH" dirty="0" err="1"/>
              <a:t>constructed</a:t>
            </a:r>
            <a:r>
              <a:rPr lang="de-CH" dirty="0"/>
              <a:t> </a:t>
            </a:r>
            <a:r>
              <a:rPr lang="de-CH" dirty="0" err="1"/>
              <a:t>as</a:t>
            </a:r>
            <a:r>
              <a:rPr lang="de-CH" dirty="0"/>
              <a:t> </a:t>
            </a:r>
            <a:r>
              <a:rPr lang="de-CH" dirty="0" err="1"/>
              <a:t>textboxes</a:t>
            </a:r>
            <a:r>
              <a:rPr lang="de-CH" dirty="0"/>
              <a:t> [</a:t>
            </a:r>
            <a:r>
              <a:rPr lang="de-CH" dirty="0" err="1"/>
              <a:t>either</a:t>
            </a:r>
            <a:r>
              <a:rPr lang="de-CH" dirty="0"/>
              <a:t> 1 </a:t>
            </a:r>
            <a:r>
              <a:rPr lang="de-CH" dirty="0" err="1"/>
              <a:t>or</a:t>
            </a:r>
            <a:r>
              <a:rPr lang="de-CH" dirty="0"/>
              <a:t> NA]) </a:t>
            </a:r>
          </a:p>
          <a:p>
            <a:pPr marL="457200" lvl="1" indent="0">
              <a:buFont typeface="+mj-lt"/>
              <a:buNone/>
            </a:pPr>
            <a:endParaRPr lang="de-CH" dirty="0"/>
          </a:p>
          <a:p>
            <a:pPr marL="628650" marR="0" lvl="1"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lang="de-CH" dirty="0" err="1"/>
              <a:t>the</a:t>
            </a:r>
            <a:r>
              <a:rPr lang="de-CH" dirty="0"/>
              <a:t> </a:t>
            </a:r>
            <a:r>
              <a:rPr lang="de-CH" dirty="0" err="1"/>
              <a:t>remaining</a:t>
            </a:r>
            <a:r>
              <a:rPr lang="de-CH" dirty="0"/>
              <a:t> </a:t>
            </a:r>
            <a:r>
              <a:rPr lang="de-CH" dirty="0" err="1"/>
              <a:t>ones</a:t>
            </a:r>
            <a:r>
              <a:rPr lang="de-CH" dirty="0"/>
              <a:t> </a:t>
            </a:r>
            <a:r>
              <a:rPr lang="de-CH" dirty="0" err="1"/>
              <a:t>are</a:t>
            </a:r>
            <a:r>
              <a:rPr lang="de-CH" dirty="0"/>
              <a:t> </a:t>
            </a:r>
            <a:r>
              <a:rPr lang="de-CH" dirty="0" err="1"/>
              <a:t>set</a:t>
            </a:r>
            <a:r>
              <a:rPr lang="de-CH" dirty="0"/>
              <a:t> </a:t>
            </a:r>
            <a:r>
              <a:rPr lang="de-CH" dirty="0" err="1"/>
              <a:t>to</a:t>
            </a:r>
            <a:r>
              <a:rPr lang="de-CH" dirty="0"/>
              <a:t> 0</a:t>
            </a:r>
          </a:p>
          <a:p>
            <a:pPr marL="0" indent="0">
              <a:buFont typeface="+mj-lt"/>
              <a:buNone/>
            </a:pPr>
            <a:endParaRPr lang="de-CH" dirty="0"/>
          </a:p>
          <a:p>
            <a:pPr marL="285750" marR="0" lvl="0" indent="-285750" algn="l" defTabSz="914400" rtl="0" eaLnBrk="1" fontAlgn="auto" latinLnBrk="0" hangingPunct="1">
              <a:lnSpc>
                <a:spcPct val="100000"/>
              </a:lnSpc>
              <a:spcBef>
                <a:spcPts val="0"/>
              </a:spcBef>
              <a:spcAft>
                <a:spcPts val="0"/>
              </a:spcAft>
              <a:buClrTx/>
              <a:buSzTx/>
              <a:buFont typeface="+mj-lt"/>
              <a:buAutoNum type="romanLcPeriod" startAt="3"/>
              <a:tabLst/>
              <a:defRPr/>
            </a:pPr>
            <a:r>
              <a:rPr lang="de-CH" dirty="0"/>
              <a:t>Rule 3: </a:t>
            </a:r>
            <a:r>
              <a:rPr lang="de-CH" dirty="0" err="1"/>
              <a:t>Jointly</a:t>
            </a:r>
            <a:r>
              <a:rPr lang="de-CH" dirty="0"/>
              <a:t> exhaustive utilities</a:t>
            </a:r>
          </a:p>
          <a:p>
            <a:pPr marL="285750" marR="0" lvl="0" indent="-285750" algn="l" defTabSz="914400" rtl="0" eaLnBrk="1" fontAlgn="auto" latinLnBrk="0" hangingPunct="1">
              <a:lnSpc>
                <a:spcPct val="100000"/>
              </a:lnSpc>
              <a:spcBef>
                <a:spcPts val="0"/>
              </a:spcBef>
              <a:spcAft>
                <a:spcPts val="0"/>
              </a:spcAft>
              <a:buClrTx/>
              <a:buSzTx/>
              <a:buFont typeface="+mj-lt"/>
              <a:buAutoNum type="romanLcPeriod" startAt="3"/>
              <a:tabLst/>
              <a:defRPr/>
            </a:pPr>
            <a:endParaRPr lang="de-CH"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CH" dirty="0" err="1"/>
              <a:t>for</a:t>
            </a:r>
            <a:r>
              <a:rPr lang="de-CH" dirty="0"/>
              <a:t> </a:t>
            </a:r>
            <a:r>
              <a:rPr lang="de-CH" dirty="0" err="1"/>
              <a:t>each</a:t>
            </a:r>
            <a:r>
              <a:rPr lang="de-CH" dirty="0"/>
              <a:t> </a:t>
            </a:r>
            <a:r>
              <a:rPr lang="de-CH" dirty="0" err="1"/>
              <a:t>of</a:t>
            </a:r>
            <a:r>
              <a:rPr lang="de-CH" dirty="0"/>
              <a:t> </a:t>
            </a:r>
            <a:r>
              <a:rPr lang="de-CH" dirty="0" err="1"/>
              <a:t>the</a:t>
            </a:r>
            <a:r>
              <a:rPr lang="de-CH" dirty="0"/>
              <a:t> 17 </a:t>
            </a:r>
            <a:r>
              <a:rPr lang="de-CH" dirty="0" err="1"/>
              <a:t>innovation</a:t>
            </a:r>
            <a:r>
              <a:rPr lang="de-CH" dirty="0"/>
              <a:t> </a:t>
            </a:r>
            <a:r>
              <a:rPr lang="de-CH" dirty="0" err="1"/>
              <a:t>promotion</a:t>
            </a:r>
            <a:r>
              <a:rPr lang="de-CH" dirty="0"/>
              <a:t> </a:t>
            </a:r>
            <a:r>
              <a:rPr lang="de-CH" dirty="0" err="1"/>
              <a:t>instruments</a:t>
            </a:r>
            <a:r>
              <a:rPr lang="de-CH" dirty="0"/>
              <a:t> </a:t>
            </a:r>
            <a:r>
              <a:rPr lang="de-CH" dirty="0" err="1"/>
              <a:t>individually</a:t>
            </a:r>
            <a:r>
              <a:rPr lang="de-CH" dirty="0"/>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de-CH" dirty="0"/>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de-CH" dirty="0" err="1"/>
              <a:t>if</a:t>
            </a:r>
            <a:r>
              <a:rPr lang="de-CH" dirty="0"/>
              <a:t> all </a:t>
            </a:r>
            <a:r>
              <a:rPr lang="de-CH" dirty="0" err="1"/>
              <a:t>three</a:t>
            </a:r>
            <a:r>
              <a:rPr lang="de-CH" dirty="0"/>
              <a:t> </a:t>
            </a:r>
            <a:r>
              <a:rPr lang="de-CH" dirty="0" err="1"/>
              <a:t>utility</a:t>
            </a:r>
            <a:r>
              <a:rPr lang="de-CH" dirty="0"/>
              <a:t> </a:t>
            </a:r>
            <a:r>
              <a:rPr lang="de-CH" dirty="0" err="1"/>
              <a:t>levels</a:t>
            </a:r>
            <a:r>
              <a:rPr lang="de-CH" dirty="0"/>
              <a:t> (</a:t>
            </a:r>
            <a:r>
              <a:rPr lang="de-CH" dirty="0" err="1"/>
              <a:t>none</a:t>
            </a:r>
            <a:r>
              <a:rPr lang="de-CH" dirty="0"/>
              <a:t>, </a:t>
            </a:r>
            <a:r>
              <a:rPr lang="de-CH" dirty="0" err="1"/>
              <a:t>middle</a:t>
            </a:r>
            <a:r>
              <a:rPr lang="de-CH" dirty="0"/>
              <a:t>, high) </a:t>
            </a:r>
            <a:r>
              <a:rPr lang="de-CH" dirty="0" err="1"/>
              <a:t>are</a:t>
            </a:r>
            <a:r>
              <a:rPr lang="de-CH" dirty="0"/>
              <a:t> 0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de-CH" dirty="0"/>
          </a:p>
          <a:p>
            <a:pPr marL="628650" marR="0" lvl="1"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lang="de-CH" dirty="0" err="1"/>
              <a:t>they</a:t>
            </a:r>
            <a:r>
              <a:rPr lang="de-CH" dirty="0"/>
              <a:t> </a:t>
            </a:r>
            <a:r>
              <a:rPr lang="de-CH" dirty="0" err="1"/>
              <a:t>are</a:t>
            </a:r>
            <a:r>
              <a:rPr lang="de-CH" dirty="0"/>
              <a:t> </a:t>
            </a:r>
            <a:r>
              <a:rPr lang="de-CH" dirty="0" err="1"/>
              <a:t>set</a:t>
            </a:r>
            <a:r>
              <a:rPr lang="de-CH" dirty="0"/>
              <a:t> </a:t>
            </a:r>
            <a:r>
              <a:rPr lang="de-CH" dirty="0" err="1"/>
              <a:t>to</a:t>
            </a:r>
            <a:r>
              <a:rPr lang="de-CH" dirty="0"/>
              <a:t> NA</a:t>
            </a:r>
          </a:p>
          <a:p>
            <a:pPr marL="457200" marR="0" lvl="1"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CH" dirty="0"/>
          </a:p>
          <a:p>
            <a:pPr marL="285750" marR="0" lvl="0" indent="-285750" algn="l" defTabSz="914400" rtl="0" eaLnBrk="1" fontAlgn="auto" latinLnBrk="0" hangingPunct="1">
              <a:lnSpc>
                <a:spcPct val="100000"/>
              </a:lnSpc>
              <a:spcBef>
                <a:spcPts val="0"/>
              </a:spcBef>
              <a:spcAft>
                <a:spcPts val="0"/>
              </a:spcAft>
              <a:buClrTx/>
              <a:buSzTx/>
              <a:buFont typeface="+mj-lt"/>
              <a:buAutoNum type="romanLcPeriod" startAt="4"/>
              <a:tabLst/>
              <a:defRPr/>
            </a:pPr>
            <a:r>
              <a:rPr lang="de-CH" dirty="0"/>
              <a:t>Rule 4: </a:t>
            </a:r>
            <a:r>
              <a:rPr lang="de-CH" dirty="0" err="1"/>
              <a:t>Mutually</a:t>
            </a:r>
            <a:r>
              <a:rPr lang="de-CH" dirty="0"/>
              <a:t> </a:t>
            </a:r>
            <a:r>
              <a:rPr lang="de-CH" dirty="0" err="1"/>
              <a:t>exclusive</a:t>
            </a:r>
            <a:r>
              <a:rPr lang="de-CH" dirty="0"/>
              <a:t> </a:t>
            </a:r>
            <a:r>
              <a:rPr lang="de-CH" dirty="0" err="1"/>
              <a:t>utilties</a:t>
            </a:r>
            <a:endParaRPr lang="de-CH"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CH" dirty="0" err="1"/>
              <a:t>for</a:t>
            </a:r>
            <a:r>
              <a:rPr lang="de-CH" dirty="0"/>
              <a:t> </a:t>
            </a:r>
            <a:r>
              <a:rPr lang="de-CH" dirty="0" err="1"/>
              <a:t>each</a:t>
            </a:r>
            <a:r>
              <a:rPr lang="de-CH" dirty="0"/>
              <a:t> </a:t>
            </a:r>
            <a:r>
              <a:rPr lang="de-CH" dirty="0" err="1"/>
              <a:t>of</a:t>
            </a:r>
            <a:r>
              <a:rPr lang="de-CH" dirty="0"/>
              <a:t> </a:t>
            </a:r>
            <a:r>
              <a:rPr lang="de-CH" dirty="0" err="1"/>
              <a:t>the</a:t>
            </a:r>
            <a:r>
              <a:rPr lang="de-CH" dirty="0"/>
              <a:t> 17 </a:t>
            </a:r>
            <a:r>
              <a:rPr lang="de-CH" dirty="0" err="1"/>
              <a:t>innovation</a:t>
            </a:r>
            <a:r>
              <a:rPr lang="de-CH" dirty="0"/>
              <a:t> </a:t>
            </a:r>
            <a:r>
              <a:rPr lang="de-CH" dirty="0" err="1"/>
              <a:t>promotion</a:t>
            </a:r>
            <a:r>
              <a:rPr lang="de-CH" dirty="0"/>
              <a:t> </a:t>
            </a:r>
            <a:r>
              <a:rPr lang="de-CH" dirty="0" err="1"/>
              <a:t>instruments</a:t>
            </a:r>
            <a:r>
              <a:rPr lang="de-CH" dirty="0"/>
              <a:t> </a:t>
            </a:r>
            <a:r>
              <a:rPr lang="de-CH" dirty="0" err="1"/>
              <a:t>individually</a:t>
            </a:r>
            <a:r>
              <a:rPr lang="de-CH" dirty="0"/>
              <a:t>:</a:t>
            </a:r>
          </a:p>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de-CH" dirty="0"/>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de-CH" dirty="0" err="1"/>
              <a:t>if</a:t>
            </a:r>
            <a:r>
              <a:rPr lang="de-CH" dirty="0"/>
              <a:t> multiple </a:t>
            </a:r>
            <a:r>
              <a:rPr lang="de-CH" dirty="0" err="1"/>
              <a:t>utility</a:t>
            </a:r>
            <a:r>
              <a:rPr lang="de-CH" dirty="0"/>
              <a:t> </a:t>
            </a:r>
            <a:r>
              <a:rPr lang="de-CH" dirty="0" err="1"/>
              <a:t>levels</a:t>
            </a:r>
            <a:r>
              <a:rPr lang="de-CH" dirty="0"/>
              <a:t> </a:t>
            </a:r>
            <a:r>
              <a:rPr lang="de-CH" dirty="0" err="1"/>
              <a:t>are</a:t>
            </a:r>
            <a:r>
              <a:rPr lang="de-CH" dirty="0"/>
              <a:t> 1</a:t>
            </a:r>
          </a:p>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de-CH" dirty="0"/>
          </a:p>
          <a:p>
            <a:pPr marL="628650" marR="0" lvl="1"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lang="de-CH" dirty="0" err="1"/>
              <a:t>the</a:t>
            </a:r>
            <a:r>
              <a:rPr lang="de-CH" dirty="0"/>
              <a:t> </a:t>
            </a:r>
            <a:r>
              <a:rPr lang="de-CH" dirty="0" err="1"/>
              <a:t>highest</a:t>
            </a:r>
            <a:r>
              <a:rPr lang="de-CH" dirty="0"/>
              <a:t> </a:t>
            </a:r>
            <a:r>
              <a:rPr lang="de-CH" dirty="0" err="1"/>
              <a:t>utility</a:t>
            </a:r>
            <a:r>
              <a:rPr lang="de-CH" dirty="0"/>
              <a:t> </a:t>
            </a:r>
            <a:r>
              <a:rPr lang="de-CH" dirty="0" err="1"/>
              <a:t>level</a:t>
            </a:r>
            <a:r>
              <a:rPr lang="de-CH" dirty="0"/>
              <a:t> </a:t>
            </a:r>
            <a:r>
              <a:rPr lang="de-CH" dirty="0" err="1"/>
              <a:t>is</a:t>
            </a:r>
            <a:r>
              <a:rPr lang="de-CH" dirty="0"/>
              <a:t> </a:t>
            </a:r>
            <a:r>
              <a:rPr lang="de-CH" dirty="0" err="1"/>
              <a:t>set</a:t>
            </a:r>
            <a:r>
              <a:rPr lang="de-CH" dirty="0"/>
              <a:t> </a:t>
            </a:r>
            <a:r>
              <a:rPr lang="de-CH" dirty="0" err="1"/>
              <a:t>to</a:t>
            </a:r>
            <a:r>
              <a:rPr lang="de-CH" dirty="0"/>
              <a:t> 1 and </a:t>
            </a:r>
            <a:r>
              <a:rPr lang="de-CH" dirty="0" err="1"/>
              <a:t>the</a:t>
            </a:r>
            <a:r>
              <a:rPr lang="de-CH" dirty="0"/>
              <a:t> </a:t>
            </a:r>
            <a:r>
              <a:rPr lang="de-CH" dirty="0" err="1"/>
              <a:t>rest</a:t>
            </a:r>
            <a:r>
              <a:rPr lang="de-CH" dirty="0"/>
              <a:t> </a:t>
            </a:r>
            <a:r>
              <a:rPr lang="de-CH" dirty="0" err="1"/>
              <a:t>to</a:t>
            </a:r>
            <a:r>
              <a:rPr lang="de-CH" dirty="0"/>
              <a:t> 0</a:t>
            </a:r>
          </a:p>
          <a:p>
            <a:pPr marL="914400" marR="0" lvl="2"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CH" dirty="0"/>
          </a:p>
          <a:p>
            <a:pPr marL="285750" marR="0" lvl="0" indent="-285750" algn="l" defTabSz="914400" rtl="0" eaLnBrk="1" fontAlgn="auto" latinLnBrk="0" hangingPunct="1">
              <a:lnSpc>
                <a:spcPct val="100000"/>
              </a:lnSpc>
              <a:spcBef>
                <a:spcPts val="0"/>
              </a:spcBef>
              <a:spcAft>
                <a:spcPts val="0"/>
              </a:spcAft>
              <a:buClrTx/>
              <a:buSzTx/>
              <a:buFont typeface="+mj-lt"/>
              <a:buAutoNum type="romanLcPeriod" startAt="5"/>
              <a:tabLst/>
              <a:defRPr/>
            </a:pPr>
            <a:r>
              <a:rPr lang="de-CH" dirty="0"/>
              <a:t>Rule 5: </a:t>
            </a:r>
            <a:r>
              <a:rPr lang="de-CH" dirty="0" err="1"/>
              <a:t>Unreliable</a:t>
            </a:r>
            <a:r>
              <a:rPr lang="de-CH" dirty="0"/>
              <a:t> </a:t>
            </a:r>
            <a:r>
              <a:rPr lang="de-CH" dirty="0" err="1"/>
              <a:t>respondents</a:t>
            </a:r>
            <a:endParaRPr lang="de-CH"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de-CH" dirty="0"/>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de-CH" dirty="0" err="1"/>
              <a:t>if</a:t>
            </a:r>
            <a:r>
              <a:rPr lang="de-CH" dirty="0"/>
              <a:t> a </a:t>
            </a:r>
            <a:r>
              <a:rPr lang="de-CH" dirty="0" err="1"/>
              <a:t>respondent</a:t>
            </a:r>
            <a:r>
              <a:rPr lang="de-CH" dirty="0"/>
              <a:t> </a:t>
            </a:r>
            <a:r>
              <a:rPr lang="de-CH" dirty="0" err="1"/>
              <a:t>applied</a:t>
            </a:r>
            <a:r>
              <a:rPr lang="de-CH" dirty="0"/>
              <a:t> </a:t>
            </a:r>
            <a:r>
              <a:rPr lang="de-CH" dirty="0" err="1"/>
              <a:t>for</a:t>
            </a:r>
            <a:r>
              <a:rPr lang="de-CH" dirty="0"/>
              <a:t> Innovation </a:t>
            </a:r>
            <a:r>
              <a:rPr lang="de-CH" dirty="0" err="1"/>
              <a:t>cheques</a:t>
            </a:r>
            <a:r>
              <a:rPr lang="de-CH" dirty="0"/>
              <a:t> </a:t>
            </a:r>
            <a:r>
              <a:rPr lang="de-CH" dirty="0" err="1"/>
              <a:t>or</a:t>
            </a:r>
            <a:r>
              <a:rPr lang="de-CH" dirty="0"/>
              <a:t> Innovationsprojekte (</a:t>
            </a:r>
            <a:r>
              <a:rPr lang="de-CH" dirty="0" err="1"/>
              <a:t>known</a:t>
            </a:r>
            <a:r>
              <a:rPr lang="de-CH" dirty="0"/>
              <a:t> </a:t>
            </a:r>
            <a:r>
              <a:rPr lang="de-CH" dirty="0" err="1"/>
              <a:t>information</a:t>
            </a:r>
            <a:r>
              <a:rPr lang="de-CH" dirty="0"/>
              <a:t> </a:t>
            </a:r>
            <a:r>
              <a:rPr lang="de-CH" dirty="0" err="1"/>
              <a:t>to</a:t>
            </a:r>
            <a:r>
              <a:rPr lang="de-CH" dirty="0"/>
              <a:t> </a:t>
            </a:r>
            <a:r>
              <a:rPr lang="de-CH" dirty="0" err="1"/>
              <a:t>us</a:t>
            </a:r>
            <a:r>
              <a:rPr lang="de-CH" dirty="0"/>
              <a:t>) but </a:t>
            </a:r>
            <a:r>
              <a:rPr lang="de-CH" dirty="0" err="1"/>
              <a:t>fails</a:t>
            </a:r>
            <a:r>
              <a:rPr lang="de-CH" dirty="0"/>
              <a:t> </a:t>
            </a:r>
            <a:r>
              <a:rPr lang="de-CH" dirty="0" err="1"/>
              <a:t>to</a:t>
            </a:r>
            <a:r>
              <a:rPr lang="de-CH" dirty="0"/>
              <a:t> </a:t>
            </a:r>
            <a:r>
              <a:rPr lang="de-CH" dirty="0" err="1"/>
              <a:t>indicate</a:t>
            </a:r>
            <a:r>
              <a:rPr lang="de-CH" dirty="0"/>
              <a:t> </a:t>
            </a:r>
            <a:r>
              <a:rPr lang="de-CH" dirty="0" err="1"/>
              <a:t>that</a:t>
            </a:r>
            <a:r>
              <a:rPr lang="de-CH" dirty="0"/>
              <a:t> he </a:t>
            </a:r>
            <a:r>
              <a:rPr lang="de-CH" dirty="0" err="1"/>
              <a:t>knows</a:t>
            </a:r>
            <a:r>
              <a:rPr lang="de-CH" dirty="0"/>
              <a:t> </a:t>
            </a:r>
            <a:r>
              <a:rPr lang="de-CH" dirty="0" err="1"/>
              <a:t>the</a:t>
            </a:r>
            <a:r>
              <a:rPr lang="de-CH" dirty="0"/>
              <a:t> </a:t>
            </a:r>
            <a:r>
              <a:rPr lang="de-CH" dirty="0" err="1"/>
              <a:t>instrument</a:t>
            </a:r>
            <a:r>
              <a:rPr lang="de-CH" dirty="0"/>
              <a:t> he </a:t>
            </a:r>
            <a:r>
              <a:rPr lang="de-CH" dirty="0" err="1"/>
              <a:t>applied</a:t>
            </a:r>
            <a:r>
              <a:rPr lang="de-CH" dirty="0"/>
              <a:t> </a:t>
            </a:r>
            <a:r>
              <a:rPr lang="de-CH" dirty="0" err="1"/>
              <a:t>for</a:t>
            </a:r>
            <a:r>
              <a:rPr lang="de-CH" dirty="0"/>
              <a:t>, </a:t>
            </a:r>
          </a:p>
          <a:p>
            <a:pPr marL="914400" marR="0" lvl="2" indent="0" algn="l" defTabSz="914400" rtl="0" eaLnBrk="1" fontAlgn="auto" latinLnBrk="0" hangingPunct="1">
              <a:lnSpc>
                <a:spcPct val="100000"/>
              </a:lnSpc>
              <a:spcBef>
                <a:spcPts val="0"/>
              </a:spcBef>
              <a:spcAft>
                <a:spcPts val="0"/>
              </a:spcAft>
              <a:buClrTx/>
              <a:buSzTx/>
              <a:buFont typeface="+mj-lt"/>
              <a:buNone/>
              <a:tabLst/>
              <a:defRPr/>
            </a:pPr>
            <a:endParaRPr lang="de-CH" dirty="0"/>
          </a:p>
          <a:p>
            <a:pPr marL="628650" marR="0" lvl="1"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lang="de-CH" dirty="0" err="1"/>
              <a:t>the</a:t>
            </a:r>
            <a:r>
              <a:rPr lang="de-CH" dirty="0"/>
              <a:t> </a:t>
            </a:r>
            <a:r>
              <a:rPr lang="de-CH" dirty="0" err="1"/>
              <a:t>entire</a:t>
            </a:r>
            <a:r>
              <a:rPr lang="de-CH" dirty="0"/>
              <a:t> </a:t>
            </a:r>
            <a:r>
              <a:rPr lang="de-CH" dirty="0" err="1"/>
              <a:t>matrix</a:t>
            </a:r>
            <a:r>
              <a:rPr lang="de-CH" dirty="0"/>
              <a:t> </a:t>
            </a:r>
            <a:r>
              <a:rPr lang="de-CH" dirty="0" err="1"/>
              <a:t>is</a:t>
            </a:r>
            <a:r>
              <a:rPr lang="de-CH" dirty="0"/>
              <a:t> </a:t>
            </a:r>
            <a:r>
              <a:rPr lang="de-CH" dirty="0" err="1"/>
              <a:t>set</a:t>
            </a:r>
            <a:r>
              <a:rPr lang="de-CH" dirty="0"/>
              <a:t> </a:t>
            </a:r>
            <a:r>
              <a:rPr lang="de-CH" dirty="0" err="1"/>
              <a:t>to</a:t>
            </a:r>
            <a:r>
              <a:rPr lang="de-CH" dirty="0"/>
              <a:t> NA</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de-CH" dirty="0" err="1"/>
              <a:t>For</a:t>
            </a:r>
            <a:r>
              <a:rPr lang="de-CH" dirty="0"/>
              <a:t> </a:t>
            </a:r>
            <a:r>
              <a:rPr lang="de-CH" dirty="0" err="1"/>
              <a:t>this</a:t>
            </a:r>
            <a:r>
              <a:rPr lang="de-CH" dirty="0"/>
              <a:t> </a:t>
            </a:r>
            <a:r>
              <a:rPr lang="de-CH" dirty="0" err="1"/>
              <a:t>graph</a:t>
            </a:r>
            <a:r>
              <a:rPr lang="de-CH" dirty="0"/>
              <a:t> </a:t>
            </a:r>
            <a:r>
              <a:rPr lang="de-CH" dirty="0" err="1"/>
              <a:t>steps</a:t>
            </a:r>
            <a:r>
              <a:rPr lang="de-CH" dirty="0"/>
              <a:t> i, ii and v </a:t>
            </a:r>
            <a:r>
              <a:rPr lang="de-CH" dirty="0" err="1"/>
              <a:t>are</a:t>
            </a:r>
            <a:r>
              <a:rPr lang="de-CH" dirty="0"/>
              <a:t> relevant</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CH" dirty="0"/>
          </a:p>
          <a:p>
            <a:pPr marL="685800" lvl="1" indent="-228600">
              <a:spcAft>
                <a:spcPts val="600"/>
              </a:spcAft>
              <a:buFont typeface="Arial" panose="020B0604020202020204" pitchFamily="34" charset="0"/>
              <a:buChar char="•"/>
            </a:pPr>
            <a:r>
              <a:rPr lang="en-US" sz="1400" dirty="0"/>
              <a:t>The sample only contains firms that specifically applied for one of the </a:t>
            </a:r>
            <a:r>
              <a:rPr lang="en-US" sz="1400" dirty="0" err="1"/>
              <a:t>Innosuisse’s</a:t>
            </a:r>
            <a:r>
              <a:rPr lang="en-US" sz="1400" dirty="0"/>
              <a:t> two main funding mechanism  (“Innovation cheques” and “Innovation projects”)</a:t>
            </a:r>
          </a:p>
          <a:p>
            <a:pPr marL="1143000" lvl="2" indent="-228600">
              <a:buFont typeface="Arial" panose="020B0604020202020204" pitchFamily="34" charset="0"/>
              <a:buChar char="•"/>
            </a:pPr>
            <a:r>
              <a:rPr lang="en-US" sz="1100" dirty="0"/>
              <a:t>Therefore, the two prime funding instruments are even better known but are left out of this graph as that statement is a truism</a:t>
            </a:r>
          </a:p>
          <a:p>
            <a:pPr marL="1143000" lvl="2" indent="-228600">
              <a:spcAft>
                <a:spcPts val="600"/>
              </a:spcAft>
              <a:buFont typeface="Arial" panose="020B0604020202020204" pitchFamily="34" charset="0"/>
              <a:buChar char="•"/>
            </a:pPr>
            <a:r>
              <a:rPr lang="en-US" sz="1100" dirty="0"/>
              <a:t>The results don’t mirror the popularity of the other funding instrument in the whole economy.</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22</a:t>
            </a:fld>
            <a:endParaRPr lang="de-CH"/>
          </a:p>
        </p:txBody>
      </p:sp>
    </p:spTree>
    <p:extLst>
      <p:ext uri="{BB962C8B-B14F-4D97-AF65-F5344CB8AC3E}">
        <p14:creationId xmlns:p14="http://schemas.microsoft.com/office/powerpoint/2010/main" val="3623560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23</a:t>
            </a:fld>
            <a:endParaRPr lang="de-CH"/>
          </a:p>
        </p:txBody>
      </p:sp>
    </p:spTree>
    <p:extLst>
      <p:ext uri="{BB962C8B-B14F-4D97-AF65-F5344CB8AC3E}">
        <p14:creationId xmlns:p14="http://schemas.microsoft.com/office/powerpoint/2010/main" val="1564002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24</a:t>
            </a:fld>
            <a:endParaRPr lang="de-CH"/>
          </a:p>
        </p:txBody>
      </p:sp>
    </p:spTree>
    <p:extLst>
      <p:ext uri="{BB962C8B-B14F-4D97-AF65-F5344CB8AC3E}">
        <p14:creationId xmlns:p14="http://schemas.microsoft.com/office/powerpoint/2010/main" val="3167105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Here, «International </a:t>
            </a:r>
            <a:r>
              <a:rPr lang="de-CH" dirty="0" err="1"/>
              <a:t>vs</a:t>
            </a:r>
            <a:r>
              <a:rPr lang="de-CH" dirty="0"/>
              <a:t> National» and «Innovation </a:t>
            </a:r>
            <a:r>
              <a:rPr lang="de-CH" dirty="0" err="1"/>
              <a:t>project</a:t>
            </a:r>
            <a:r>
              <a:rPr lang="de-CH" dirty="0"/>
              <a:t> </a:t>
            </a:r>
            <a:r>
              <a:rPr lang="de-CH" dirty="0" err="1"/>
              <a:t>vs</a:t>
            </a:r>
            <a:r>
              <a:rPr lang="de-CH" dirty="0"/>
              <a:t> Innovation </a:t>
            </a:r>
            <a:r>
              <a:rPr lang="de-CH" dirty="0" err="1"/>
              <a:t>cheques</a:t>
            </a:r>
            <a:r>
              <a:rPr lang="de-CH" dirty="0"/>
              <a:t>» </a:t>
            </a:r>
            <a:r>
              <a:rPr lang="de-CH" dirty="0" err="1"/>
              <a:t>again</a:t>
            </a:r>
            <a:r>
              <a:rPr lang="de-CH" dirty="0"/>
              <a:t> </a:t>
            </a:r>
            <a:r>
              <a:rPr lang="de-CH" dirty="0" err="1"/>
              <a:t>comprise</a:t>
            </a:r>
            <a:r>
              <a:rPr lang="de-CH" dirty="0"/>
              <a:t> all </a:t>
            </a:r>
            <a:r>
              <a:rPr lang="de-CH" dirty="0" err="1"/>
              <a:t>companies</a:t>
            </a:r>
            <a:r>
              <a:rPr lang="de-CH" dirty="0"/>
              <a:t> </a:t>
            </a:r>
            <a:r>
              <a:rPr lang="de-CH" dirty="0" err="1"/>
              <a:t>that</a:t>
            </a:r>
            <a:r>
              <a:rPr lang="de-CH" dirty="0"/>
              <a:t> </a:t>
            </a:r>
            <a:r>
              <a:rPr lang="de-CH" dirty="0" err="1"/>
              <a:t>applied</a:t>
            </a:r>
            <a:r>
              <a:rPr lang="de-CH" dirty="0"/>
              <a:t> </a:t>
            </a:r>
            <a:r>
              <a:rPr lang="de-CH" dirty="0" err="1"/>
              <a:t>for</a:t>
            </a:r>
            <a:r>
              <a:rPr lang="de-CH" dirty="0"/>
              <a:t> such a </a:t>
            </a:r>
            <a:r>
              <a:rPr lang="de-CH" dirty="0" err="1"/>
              <a:t>funding</a:t>
            </a:r>
            <a:r>
              <a:rPr lang="de-CH" dirty="0"/>
              <a:t> not just </a:t>
            </a:r>
            <a:r>
              <a:rPr lang="de-CH" dirty="0" err="1"/>
              <a:t>those</a:t>
            </a:r>
            <a:r>
              <a:rPr lang="de-CH" dirty="0"/>
              <a:t> </a:t>
            </a:r>
            <a:r>
              <a:rPr lang="de-CH" dirty="0" err="1"/>
              <a:t>that</a:t>
            </a:r>
            <a:r>
              <a:rPr lang="de-CH" dirty="0"/>
              <a:t> </a:t>
            </a:r>
            <a:r>
              <a:rPr lang="de-CH" dirty="0" err="1"/>
              <a:t>were</a:t>
            </a:r>
            <a:r>
              <a:rPr lang="de-CH" dirty="0"/>
              <a:t> </a:t>
            </a:r>
            <a:r>
              <a:rPr lang="de-CH" dirty="0" err="1"/>
              <a:t>funded</a:t>
            </a:r>
            <a:r>
              <a:rPr lang="de-CH" dirty="0"/>
              <a:t> </a:t>
            </a:r>
            <a:r>
              <a:rPr lang="de-CH" dirty="0" err="1"/>
              <a:t>by</a:t>
            </a:r>
            <a:r>
              <a:rPr lang="de-CH" dirty="0"/>
              <a:t> </a:t>
            </a:r>
            <a:r>
              <a:rPr lang="de-CH" dirty="0" err="1"/>
              <a:t>one</a:t>
            </a:r>
            <a:r>
              <a:rPr lang="de-CH" dirty="0"/>
              <a:t> </a:t>
            </a:r>
            <a:r>
              <a:rPr lang="de-CH" dirty="0" err="1"/>
              <a:t>of</a:t>
            </a:r>
            <a:r>
              <a:rPr lang="de-CH" dirty="0"/>
              <a:t> </a:t>
            </a:r>
            <a:r>
              <a:rPr lang="de-CH" dirty="0" err="1"/>
              <a:t>those</a:t>
            </a:r>
            <a:r>
              <a:rPr lang="de-CH" dirty="0"/>
              <a:t> </a:t>
            </a:r>
            <a:r>
              <a:rPr lang="de-CH" dirty="0" err="1"/>
              <a:t>means</a:t>
            </a:r>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25</a:t>
            </a:fld>
            <a:endParaRPr lang="de-CH"/>
          </a:p>
        </p:txBody>
      </p:sp>
    </p:spTree>
    <p:extLst>
      <p:ext uri="{BB962C8B-B14F-4D97-AF65-F5344CB8AC3E}">
        <p14:creationId xmlns:p14="http://schemas.microsoft.com/office/powerpoint/2010/main" val="1223175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The</a:t>
            </a:r>
            <a:r>
              <a:rPr lang="de-CH" baseline="0" dirty="0"/>
              <a:t> </a:t>
            </a:r>
            <a:r>
              <a:rPr lang="de-CH" baseline="0" dirty="0" err="1"/>
              <a:t>percentages</a:t>
            </a:r>
            <a:r>
              <a:rPr lang="de-CH" baseline="0" dirty="0"/>
              <a:t> </a:t>
            </a:r>
            <a:r>
              <a:rPr lang="de-CH" baseline="0" dirty="0" err="1"/>
              <a:t>apply</a:t>
            </a:r>
            <a:r>
              <a:rPr lang="de-CH" baseline="0" dirty="0"/>
              <a:t> </a:t>
            </a:r>
            <a:r>
              <a:rPr lang="de-CH" baseline="0" dirty="0" err="1"/>
              <a:t>to</a:t>
            </a:r>
            <a:r>
              <a:rPr lang="de-CH" baseline="0" dirty="0"/>
              <a:t> </a:t>
            </a:r>
            <a:r>
              <a:rPr lang="de-CH" baseline="0" dirty="0" err="1"/>
              <a:t>companies</a:t>
            </a:r>
            <a:r>
              <a:rPr lang="de-CH" baseline="0" dirty="0"/>
              <a:t> </a:t>
            </a:r>
            <a:r>
              <a:rPr lang="de-CH" baseline="0" dirty="0" err="1"/>
              <a:t>that</a:t>
            </a:r>
            <a:r>
              <a:rPr lang="de-CH" baseline="0" dirty="0"/>
              <a:t> </a:t>
            </a:r>
            <a:r>
              <a:rPr lang="de-CH" baseline="0" dirty="0" err="1"/>
              <a:t>indicate</a:t>
            </a:r>
            <a:r>
              <a:rPr lang="de-CH" baseline="0" dirty="0"/>
              <a:t> a medium </a:t>
            </a:r>
            <a:r>
              <a:rPr lang="de-CH" baseline="0" dirty="0" err="1"/>
              <a:t>to</a:t>
            </a:r>
            <a:r>
              <a:rPr lang="de-CH" baseline="0" dirty="0"/>
              <a:t> high </a:t>
            </a:r>
            <a:r>
              <a:rPr lang="de-CH" baseline="0" dirty="0" err="1"/>
              <a:t>relevance</a:t>
            </a:r>
            <a:r>
              <a:rPr lang="de-CH" baseline="0" dirty="0"/>
              <a:t> </a:t>
            </a:r>
            <a:r>
              <a:rPr lang="de-CH" baseline="0" dirty="0" err="1"/>
              <a:t>of</a:t>
            </a:r>
            <a:r>
              <a:rPr lang="de-CH" baseline="0" dirty="0"/>
              <a:t> at least </a:t>
            </a:r>
            <a:r>
              <a:rPr lang="de-CH" baseline="0" dirty="0" err="1"/>
              <a:t>one</a:t>
            </a:r>
            <a:r>
              <a:rPr lang="de-CH" baseline="0" dirty="0"/>
              <a:t> international </a:t>
            </a:r>
            <a:r>
              <a:rPr lang="de-CH" baseline="0" dirty="0" err="1"/>
              <a:t>collaboration</a:t>
            </a:r>
            <a:r>
              <a:rPr lang="de-CH" baseline="0" dirty="0"/>
              <a:t> </a:t>
            </a:r>
            <a:r>
              <a:rPr lang="de-CH" baseline="0" dirty="0" err="1"/>
              <a:t>partner</a:t>
            </a:r>
            <a:r>
              <a:rPr lang="de-CH" baseline="0" dirty="0"/>
              <a:t> (</a:t>
            </a:r>
            <a:r>
              <a:rPr lang="de-CH" baseline="0" dirty="0" err="1"/>
              <a:t>value</a:t>
            </a:r>
            <a:r>
              <a:rPr lang="de-CH" baseline="0" dirty="0"/>
              <a:t> 3,4,5)</a:t>
            </a:r>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26</a:t>
            </a:fld>
            <a:endParaRPr lang="de-CH"/>
          </a:p>
        </p:txBody>
      </p:sp>
    </p:spTree>
    <p:extLst>
      <p:ext uri="{BB962C8B-B14F-4D97-AF65-F5344CB8AC3E}">
        <p14:creationId xmlns:p14="http://schemas.microsoft.com/office/powerpoint/2010/main" val="2640997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00000"/>
                </a:solidFill>
              </a:rPr>
              <a:t>Countries are reported if more than 1% indicated them or if they are the most frequently mentioned per continent</a:t>
            </a:r>
          </a:p>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27</a:t>
            </a:fld>
            <a:endParaRPr lang="de-CH"/>
          </a:p>
        </p:txBody>
      </p:sp>
    </p:spTree>
    <p:extLst>
      <p:ext uri="{BB962C8B-B14F-4D97-AF65-F5344CB8AC3E}">
        <p14:creationId xmlns:p14="http://schemas.microsoft.com/office/powerpoint/2010/main" val="3575346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28</a:t>
            </a:fld>
            <a:endParaRPr lang="de-CH"/>
          </a:p>
        </p:txBody>
      </p:sp>
    </p:spTree>
    <p:extLst>
      <p:ext uri="{BB962C8B-B14F-4D97-AF65-F5344CB8AC3E}">
        <p14:creationId xmlns:p14="http://schemas.microsoft.com/office/powerpoint/2010/main" val="458272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Incremental innovations are further developments and optimizations of what already exists.</a:t>
            </a:r>
          </a:p>
          <a:p>
            <a:r>
              <a:rPr lang="en-US" dirty="0"/>
              <a:t>Radical innovations or basic innovations, on the other hand, involve fundamental innovations and changes, mostly of a technological nature. </a:t>
            </a:r>
          </a:p>
          <a:p>
            <a:r>
              <a:rPr lang="en-US" dirty="0"/>
              <a:t>Both encompass products, services, processes, business models or the organization of the company.</a:t>
            </a:r>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29</a:t>
            </a:fld>
            <a:endParaRPr lang="de-CH"/>
          </a:p>
        </p:txBody>
      </p:sp>
    </p:spTree>
    <p:extLst>
      <p:ext uri="{BB962C8B-B14F-4D97-AF65-F5344CB8AC3E}">
        <p14:creationId xmlns:p14="http://schemas.microsoft.com/office/powerpoint/2010/main" val="724907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30</a:t>
            </a:fld>
            <a:endParaRPr lang="de-CH"/>
          </a:p>
        </p:txBody>
      </p:sp>
    </p:spTree>
    <p:extLst>
      <p:ext uri="{BB962C8B-B14F-4D97-AF65-F5344CB8AC3E}">
        <p14:creationId xmlns:p14="http://schemas.microsoft.com/office/powerpoint/2010/main" val="4144243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A51C0C35-A9A2-4EFD-9BAF-1E52E29E03D1}" type="slidenum">
              <a:rPr lang="de-CH" smtClean="0"/>
              <a:pPr/>
              <a:t>3</a:t>
            </a:fld>
            <a:endParaRPr lang="de-CH"/>
          </a:p>
        </p:txBody>
      </p:sp>
    </p:spTree>
    <p:extLst>
      <p:ext uri="{BB962C8B-B14F-4D97-AF65-F5344CB8AC3E}">
        <p14:creationId xmlns:p14="http://schemas.microsoft.com/office/powerpoint/2010/main" val="2863329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Disruptive innovations create completely new markets with new rules of the game and new target groups and/or succeed in pushing previously successful companies out of the market with new technologies or business models.</a:t>
            </a:r>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31</a:t>
            </a:fld>
            <a:endParaRPr lang="de-CH"/>
          </a:p>
        </p:txBody>
      </p:sp>
    </p:spTree>
    <p:extLst>
      <p:ext uri="{BB962C8B-B14F-4D97-AF65-F5344CB8AC3E}">
        <p14:creationId xmlns:p14="http://schemas.microsoft.com/office/powerpoint/2010/main" val="1744982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Beachte: Geförderte Unternehmen unterscheiden sich nicht signifikant von nicht-geförderten Projekten hinsichtlich Risiko, Neuigkeit und Disruption</a:t>
            </a:r>
          </a:p>
        </p:txBody>
      </p:sp>
      <p:sp>
        <p:nvSpPr>
          <p:cNvPr id="4" name="Slide Number Placeholder 3"/>
          <p:cNvSpPr>
            <a:spLocks noGrp="1"/>
          </p:cNvSpPr>
          <p:nvPr>
            <p:ph type="sldNum" sz="quarter" idx="10"/>
          </p:nvPr>
        </p:nvSpPr>
        <p:spPr/>
        <p:txBody>
          <a:bodyPr/>
          <a:lstStyle/>
          <a:p>
            <a:fld id="{A51C0C35-A9A2-4EFD-9BAF-1E52E29E03D1}" type="slidenum">
              <a:rPr lang="de-CH" smtClean="0"/>
              <a:pPr/>
              <a:t>32</a:t>
            </a:fld>
            <a:endParaRPr lang="de-CH"/>
          </a:p>
        </p:txBody>
      </p:sp>
    </p:spTree>
    <p:extLst>
      <p:ext uri="{BB962C8B-B14F-4D97-AF65-F5344CB8AC3E}">
        <p14:creationId xmlns:p14="http://schemas.microsoft.com/office/powerpoint/2010/main" val="1251711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33</a:t>
            </a:fld>
            <a:endParaRPr lang="de-CH"/>
          </a:p>
        </p:txBody>
      </p:sp>
    </p:spTree>
    <p:extLst>
      <p:ext uri="{BB962C8B-B14F-4D97-AF65-F5344CB8AC3E}">
        <p14:creationId xmlns:p14="http://schemas.microsoft.com/office/powerpoint/2010/main" val="509823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34</a:t>
            </a:fld>
            <a:endParaRPr lang="de-CH"/>
          </a:p>
        </p:txBody>
      </p:sp>
    </p:spTree>
    <p:extLst>
      <p:ext uri="{BB962C8B-B14F-4D97-AF65-F5344CB8AC3E}">
        <p14:creationId xmlns:p14="http://schemas.microsoft.com/office/powerpoint/2010/main" val="4160646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35</a:t>
            </a:fld>
            <a:endParaRPr lang="de-CH"/>
          </a:p>
        </p:txBody>
      </p:sp>
    </p:spTree>
    <p:extLst>
      <p:ext uri="{BB962C8B-B14F-4D97-AF65-F5344CB8AC3E}">
        <p14:creationId xmlns:p14="http://schemas.microsoft.com/office/powerpoint/2010/main" val="3604097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36</a:t>
            </a:fld>
            <a:endParaRPr lang="de-CH"/>
          </a:p>
        </p:txBody>
      </p:sp>
    </p:spTree>
    <p:extLst>
      <p:ext uri="{BB962C8B-B14F-4D97-AF65-F5344CB8AC3E}">
        <p14:creationId xmlns:p14="http://schemas.microsoft.com/office/powerpoint/2010/main" val="3903374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Sometimes</a:t>
            </a:r>
            <a:r>
              <a:rPr lang="de-CH" dirty="0"/>
              <a:t> </a:t>
            </a:r>
            <a:r>
              <a:rPr lang="de-CH" dirty="0" err="1"/>
              <a:t>hard</a:t>
            </a:r>
            <a:r>
              <a:rPr lang="de-CH" dirty="0"/>
              <a:t> </a:t>
            </a:r>
            <a:r>
              <a:rPr lang="de-CH" dirty="0" err="1"/>
              <a:t>to</a:t>
            </a:r>
            <a:r>
              <a:rPr lang="de-CH" dirty="0"/>
              <a:t> </a:t>
            </a:r>
            <a:r>
              <a:rPr lang="de-CH" dirty="0" err="1"/>
              <a:t>interpret</a:t>
            </a:r>
            <a:r>
              <a:rPr lang="de-CH" dirty="0"/>
              <a:t> </a:t>
            </a:r>
            <a:r>
              <a:rPr lang="de-CH" dirty="0" err="1"/>
              <a:t>the</a:t>
            </a:r>
            <a:r>
              <a:rPr lang="de-CH" dirty="0"/>
              <a:t> </a:t>
            </a:r>
            <a:r>
              <a:rPr lang="de-CH" dirty="0" err="1"/>
              <a:t>scale</a:t>
            </a:r>
            <a:r>
              <a:rPr lang="de-CH" dirty="0"/>
              <a:t>: Was a strong </a:t>
            </a:r>
            <a:r>
              <a:rPr lang="de-CH" dirty="0" err="1"/>
              <a:t>reduction</a:t>
            </a:r>
            <a:r>
              <a:rPr lang="de-CH" dirty="0"/>
              <a:t> in</a:t>
            </a:r>
            <a:r>
              <a:rPr lang="de-CH" baseline="0" dirty="0"/>
              <a:t> </a:t>
            </a:r>
            <a:r>
              <a:rPr lang="de-CH" baseline="0" dirty="0" err="1"/>
              <a:t>the</a:t>
            </a:r>
            <a:r>
              <a:rPr lang="de-CH" baseline="0" dirty="0"/>
              <a:t> </a:t>
            </a:r>
            <a:r>
              <a:rPr lang="de-CH" i="1" baseline="0" dirty="0"/>
              <a:t>time </a:t>
            </a:r>
            <a:r>
              <a:rPr lang="de-CH" i="1" baseline="0" dirty="0" err="1"/>
              <a:t>to</a:t>
            </a:r>
            <a:r>
              <a:rPr lang="de-CH" i="1" baseline="0" dirty="0"/>
              <a:t> </a:t>
            </a:r>
            <a:r>
              <a:rPr lang="de-CH" i="1" baseline="0" dirty="0" err="1"/>
              <a:t>market</a:t>
            </a:r>
            <a:r>
              <a:rPr lang="de-CH" i="1" baseline="0" dirty="0"/>
              <a:t> </a:t>
            </a:r>
            <a:r>
              <a:rPr lang="de-CH" i="0" baseline="0" dirty="0" err="1"/>
              <a:t>interpreted</a:t>
            </a:r>
            <a:r>
              <a:rPr lang="de-CH" i="0" baseline="0" dirty="0"/>
              <a:t> </a:t>
            </a:r>
            <a:r>
              <a:rPr lang="de-CH" i="0" baseline="0" dirty="0" err="1"/>
              <a:t>as</a:t>
            </a:r>
            <a:r>
              <a:rPr lang="de-CH" i="0" baseline="0" dirty="0"/>
              <a:t> positive and negative? </a:t>
            </a:r>
          </a:p>
          <a:p>
            <a:r>
              <a:rPr lang="de-CH" i="0" baseline="0" dirty="0"/>
              <a:t>Core </a:t>
            </a:r>
            <a:r>
              <a:rPr lang="de-CH" i="0" baseline="0" dirty="0" err="1"/>
              <a:t>issue</a:t>
            </a:r>
            <a:r>
              <a:rPr lang="de-CH" i="0" baseline="0" dirty="0"/>
              <a:t>: </a:t>
            </a:r>
            <a:r>
              <a:rPr lang="de-CH" i="0" baseline="0" dirty="0" err="1"/>
              <a:t>the</a:t>
            </a:r>
            <a:r>
              <a:rPr lang="de-CH" i="0" baseline="0" dirty="0"/>
              <a:t> </a:t>
            </a:r>
            <a:r>
              <a:rPr lang="de-CH" i="0" baseline="0" dirty="0" err="1"/>
              <a:t>scale</a:t>
            </a:r>
            <a:r>
              <a:rPr lang="de-CH" i="0" baseline="0" dirty="0"/>
              <a:t> </a:t>
            </a:r>
            <a:r>
              <a:rPr lang="de-CH" i="0" baseline="0" dirty="0" err="1"/>
              <a:t>is</a:t>
            </a:r>
            <a:r>
              <a:rPr lang="de-CH" i="0" baseline="0" dirty="0"/>
              <a:t> not normative and </a:t>
            </a:r>
            <a:r>
              <a:rPr lang="de-CH" i="0" baseline="0" dirty="0" err="1"/>
              <a:t>the</a:t>
            </a:r>
            <a:r>
              <a:rPr lang="de-CH" i="0" baseline="0" dirty="0"/>
              <a:t> </a:t>
            </a:r>
            <a:r>
              <a:rPr lang="de-CH" i="0" baseline="0" dirty="0" err="1"/>
              <a:t>normativity</a:t>
            </a:r>
            <a:r>
              <a:rPr lang="de-CH" i="0" baseline="0" dirty="0"/>
              <a:t> </a:t>
            </a:r>
            <a:r>
              <a:rPr lang="de-CH" i="0" baseline="0" dirty="0" err="1"/>
              <a:t>of</a:t>
            </a:r>
            <a:r>
              <a:rPr lang="de-CH" i="0" baseline="0" dirty="0"/>
              <a:t> </a:t>
            </a:r>
            <a:r>
              <a:rPr lang="de-CH" i="0" baseline="0" dirty="0" err="1"/>
              <a:t>the</a:t>
            </a:r>
            <a:r>
              <a:rPr lang="de-CH" i="0" baseline="0" dirty="0"/>
              <a:t> </a:t>
            </a:r>
            <a:r>
              <a:rPr lang="de-CH" i="0" baseline="0" dirty="0" err="1"/>
              <a:t>areas</a:t>
            </a:r>
            <a:r>
              <a:rPr lang="de-CH" i="0" baseline="0" dirty="0"/>
              <a:t> </a:t>
            </a:r>
            <a:r>
              <a:rPr lang="de-CH" i="0" baseline="0" dirty="0" err="1"/>
              <a:t>is</a:t>
            </a:r>
            <a:r>
              <a:rPr lang="de-CH" i="0" baseline="0" dirty="0"/>
              <a:t> item-</a:t>
            </a:r>
            <a:r>
              <a:rPr lang="de-CH" i="0" baseline="0" dirty="0" err="1"/>
              <a:t>specific</a:t>
            </a:r>
            <a:r>
              <a:rPr lang="de-CH" i="0" baseline="0" dirty="0"/>
              <a:t> (i.e. </a:t>
            </a:r>
            <a:r>
              <a:rPr lang="de-CH" i="0" baseline="0" dirty="0" err="1"/>
              <a:t>risks</a:t>
            </a:r>
            <a:r>
              <a:rPr lang="de-CH" i="0" baseline="0" dirty="0"/>
              <a:t> </a:t>
            </a:r>
            <a:r>
              <a:rPr lang="de-CH" i="0" baseline="0" dirty="0" err="1"/>
              <a:t>are</a:t>
            </a:r>
            <a:r>
              <a:rPr lang="de-CH" i="0" baseline="0" dirty="0"/>
              <a:t> </a:t>
            </a:r>
            <a:r>
              <a:rPr lang="de-CH" i="0" baseline="0" dirty="0" err="1"/>
              <a:t>negatively</a:t>
            </a:r>
            <a:r>
              <a:rPr lang="de-CH" i="0" baseline="0" dirty="0"/>
              <a:t> </a:t>
            </a:r>
            <a:r>
              <a:rPr lang="de-CH" i="0" baseline="0" dirty="0" err="1"/>
              <a:t>connotated</a:t>
            </a:r>
            <a:r>
              <a:rPr lang="de-CH" i="0" baseline="0" dirty="0"/>
              <a:t>, </a:t>
            </a:r>
            <a:r>
              <a:rPr lang="de-CH" i="0" baseline="0" dirty="0" err="1"/>
              <a:t>importance</a:t>
            </a:r>
            <a:r>
              <a:rPr lang="de-CH" i="0" baseline="0" dirty="0"/>
              <a:t> </a:t>
            </a:r>
            <a:r>
              <a:rPr lang="de-CH" i="0" baseline="0" dirty="0" err="1"/>
              <a:t>of</a:t>
            </a:r>
            <a:r>
              <a:rPr lang="de-CH" i="0" baseline="0" dirty="0"/>
              <a:t> </a:t>
            </a:r>
            <a:r>
              <a:rPr lang="de-CH" i="0" baseline="0" dirty="0" err="1"/>
              <a:t>digitization</a:t>
            </a:r>
            <a:r>
              <a:rPr lang="de-CH" i="0" baseline="0" dirty="0"/>
              <a:t> positive)</a:t>
            </a:r>
            <a:endParaRPr lang="de-CH" i="0"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37</a:t>
            </a:fld>
            <a:endParaRPr lang="de-CH"/>
          </a:p>
        </p:txBody>
      </p:sp>
    </p:spTree>
    <p:extLst>
      <p:ext uri="{BB962C8B-B14F-4D97-AF65-F5344CB8AC3E}">
        <p14:creationId xmlns:p14="http://schemas.microsoft.com/office/powerpoint/2010/main" val="3913234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38</a:t>
            </a:fld>
            <a:endParaRPr lang="de-CH"/>
          </a:p>
        </p:txBody>
      </p:sp>
    </p:spTree>
    <p:extLst>
      <p:ext uri="{BB962C8B-B14F-4D97-AF65-F5344CB8AC3E}">
        <p14:creationId xmlns:p14="http://schemas.microsoft.com/office/powerpoint/2010/main" val="1437412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39</a:t>
            </a:fld>
            <a:endParaRPr lang="de-CH"/>
          </a:p>
        </p:txBody>
      </p:sp>
    </p:spTree>
    <p:extLst>
      <p:ext uri="{BB962C8B-B14F-4D97-AF65-F5344CB8AC3E}">
        <p14:creationId xmlns:p14="http://schemas.microsoft.com/office/powerpoint/2010/main" val="12295479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b="1" dirty="0"/>
              <a:t>Key findings:</a:t>
            </a:r>
            <a:endParaRPr lang="en-US" sz="1200" dirty="0"/>
          </a:p>
          <a:p>
            <a:pPr marL="228600" indent="-228600">
              <a:buFont typeface="+mj-lt"/>
              <a:buAutoNum type="arabicParenR"/>
            </a:pPr>
            <a:r>
              <a:rPr lang="en-US" sz="1200" dirty="0"/>
              <a:t>The graph shows the share of companies by their highest contribution to a specific SDG irrespective of whether it occurred in developed or developing countries</a:t>
            </a:r>
          </a:p>
          <a:p>
            <a:pPr marL="685800" lvl="1" indent="-228600">
              <a:spcAft>
                <a:spcPts val="600"/>
              </a:spcAft>
              <a:buFont typeface="Arial" panose="020B0604020202020204" pitchFamily="34" charset="0"/>
              <a:buChar char="•"/>
            </a:pPr>
            <a:r>
              <a:rPr lang="en-US" sz="1100" dirty="0"/>
              <a:t>The graph dissecting the information by developed and developing countries is in the </a:t>
            </a:r>
            <a:r>
              <a:rPr lang="en-US" sz="1100" dirty="0">
                <a:hlinkClick r:id="rId3" action="ppaction://hlinksldjump"/>
              </a:rPr>
              <a:t>appendix</a:t>
            </a:r>
            <a:endParaRPr lang="en-US" sz="1100" dirty="0"/>
          </a:p>
          <a:p>
            <a:pPr marL="228600" indent="-228600">
              <a:buFont typeface="+mj-lt"/>
              <a:buAutoNum type="arabicParenR"/>
            </a:pPr>
            <a:r>
              <a:rPr lang="en-US" sz="1200" dirty="0"/>
              <a:t>The </a:t>
            </a:r>
            <a:r>
              <a:rPr lang="en-US" sz="1200" b="1" dirty="0"/>
              <a:t>biggest contributions </a:t>
            </a:r>
            <a:r>
              <a:rPr lang="en-US" sz="1200" dirty="0"/>
              <a:t>are in </a:t>
            </a:r>
          </a:p>
          <a:p>
            <a:pPr marL="685800" lvl="1" indent="-228600">
              <a:buFont typeface="Arial" panose="020B0604020202020204" pitchFamily="34" charset="0"/>
              <a:buChar char="•"/>
            </a:pPr>
            <a:r>
              <a:rPr lang="en-US" sz="1100" b="1" i="1" dirty="0"/>
              <a:t>Industry, Innovation and Infrastructure</a:t>
            </a:r>
            <a:r>
              <a:rPr lang="en-US" sz="1100" b="1" dirty="0"/>
              <a:t> </a:t>
            </a:r>
          </a:p>
          <a:p>
            <a:pPr marL="900000" lvl="2" indent="-228600">
              <a:buFont typeface="Arial" panose="020B0604020202020204" pitchFamily="34" charset="0"/>
              <a:buChar char="•"/>
            </a:pPr>
            <a:r>
              <a:rPr lang="en-US" sz="1050" dirty="0"/>
              <a:t>46% indicate middle or high contributions to </a:t>
            </a:r>
            <a:r>
              <a:rPr lang="en-US" sz="1050" i="1" dirty="0"/>
              <a:t>Industry, Innovation and Infrastructure</a:t>
            </a:r>
            <a:r>
              <a:rPr lang="en-US" sz="1050" dirty="0"/>
              <a:t>, either in developed or developing countries</a:t>
            </a:r>
          </a:p>
          <a:p>
            <a:pPr marL="685800" lvl="1" indent="-228600">
              <a:buFont typeface="Arial" panose="020B0604020202020204" pitchFamily="34" charset="0"/>
              <a:buChar char="•"/>
            </a:pPr>
            <a:r>
              <a:rPr lang="en-US" sz="1100" b="1" i="1" dirty="0"/>
              <a:t>Good Health and Well-Being</a:t>
            </a:r>
            <a:r>
              <a:rPr lang="en-US" sz="1100" b="1" dirty="0"/>
              <a:t> </a:t>
            </a:r>
          </a:p>
          <a:p>
            <a:pPr marL="900000" lvl="2" indent="-228600">
              <a:buFont typeface="Arial" panose="020B0604020202020204" pitchFamily="34" charset="0"/>
              <a:buChar char="•"/>
            </a:pPr>
            <a:r>
              <a:rPr lang="en-US" sz="1050" dirty="0"/>
              <a:t>44% indicate middle or high contributions to </a:t>
            </a:r>
            <a:r>
              <a:rPr lang="en-US" sz="1050" i="1" dirty="0"/>
              <a:t>Good Health and Well-Being</a:t>
            </a:r>
            <a:r>
              <a:rPr lang="en-US" sz="1050" dirty="0"/>
              <a:t>, either in developed or developing countries</a:t>
            </a:r>
          </a:p>
          <a:p>
            <a:pPr marL="685800" lvl="1" indent="-228600">
              <a:buFont typeface="Arial" panose="020B0604020202020204" pitchFamily="34" charset="0"/>
              <a:buChar char="•"/>
            </a:pPr>
            <a:r>
              <a:rPr lang="en-US" sz="1100" dirty="0"/>
              <a:t>and </a:t>
            </a:r>
            <a:r>
              <a:rPr lang="en-US" sz="1100" b="1" i="1" dirty="0"/>
              <a:t>Climate Action </a:t>
            </a:r>
          </a:p>
          <a:p>
            <a:pPr marL="900000" lvl="2" indent="-228600">
              <a:spcAft>
                <a:spcPts val="600"/>
              </a:spcAft>
              <a:buFont typeface="Arial" panose="020B0604020202020204" pitchFamily="34" charset="0"/>
              <a:buChar char="•"/>
            </a:pPr>
            <a:r>
              <a:rPr lang="en-US" sz="1050" dirty="0"/>
              <a:t>39% indicate middle or high contributions to </a:t>
            </a:r>
            <a:r>
              <a:rPr lang="en-US" sz="1050" i="1" dirty="0"/>
              <a:t>Climate Action Growth</a:t>
            </a:r>
            <a:r>
              <a:rPr lang="en-US" sz="1050" dirty="0"/>
              <a:t>, either in developed or developing countries</a:t>
            </a:r>
            <a:endParaRPr lang="en-US" sz="1100" i="1" dirty="0"/>
          </a:p>
          <a:p>
            <a:pPr marL="228600" indent="-228600">
              <a:buFont typeface="+mj-lt"/>
              <a:buAutoNum type="arabicParenR"/>
            </a:pPr>
            <a:r>
              <a:rPr lang="en-US" sz="1200" dirty="0"/>
              <a:t>More than a quarter of all firms also contribute to </a:t>
            </a:r>
          </a:p>
          <a:p>
            <a:pPr marL="685800" lvl="1" indent="-228600">
              <a:buFont typeface="Arial" panose="020B0604020202020204" pitchFamily="34" charset="0"/>
              <a:buChar char="•"/>
            </a:pPr>
            <a:r>
              <a:rPr lang="en-US" sz="1100" i="1" dirty="0"/>
              <a:t>Decent Work and Economic Growth</a:t>
            </a:r>
            <a:r>
              <a:rPr lang="en-US" sz="1100" dirty="0"/>
              <a:t>, </a:t>
            </a:r>
          </a:p>
          <a:p>
            <a:pPr marL="685800" lvl="1" indent="-228600">
              <a:buFont typeface="Arial" panose="020B0604020202020204" pitchFamily="34" charset="0"/>
              <a:buChar char="•"/>
            </a:pPr>
            <a:r>
              <a:rPr lang="en-US" sz="1100" i="1" dirty="0"/>
              <a:t>Responsible Consumption and Production</a:t>
            </a:r>
          </a:p>
          <a:p>
            <a:pPr marL="685800" lvl="1" indent="-228600">
              <a:spcAft>
                <a:spcPts val="600"/>
              </a:spcAft>
              <a:buFont typeface="Arial" panose="020B0604020202020204" pitchFamily="34" charset="0"/>
              <a:buChar char="•"/>
            </a:pPr>
            <a:r>
              <a:rPr lang="en-US" sz="1100" dirty="0"/>
              <a:t>and </a:t>
            </a:r>
            <a:r>
              <a:rPr lang="en-US" sz="1100" i="1" dirty="0"/>
              <a:t>Sustainable Cities and Communities</a:t>
            </a:r>
          </a:p>
          <a:p>
            <a:pPr marL="228600" indent="-228600">
              <a:buFont typeface="+mj-lt"/>
              <a:buAutoNum type="arabicParenR"/>
            </a:pPr>
            <a:r>
              <a:rPr lang="en-US" sz="1200" dirty="0"/>
              <a:t>Less than 15% contribute significantly to </a:t>
            </a:r>
          </a:p>
          <a:p>
            <a:pPr marL="685800" lvl="1" indent="-228600">
              <a:buFont typeface="Arial" panose="020B0604020202020204" pitchFamily="34" charset="0"/>
              <a:buChar char="•"/>
            </a:pPr>
            <a:r>
              <a:rPr lang="en-US" sz="1100" i="1" dirty="0"/>
              <a:t>Life below Water</a:t>
            </a:r>
            <a:r>
              <a:rPr lang="en-US" sz="1100" dirty="0"/>
              <a:t>, </a:t>
            </a:r>
          </a:p>
          <a:p>
            <a:pPr marL="685800" lvl="1" indent="-228600">
              <a:buFont typeface="Arial" panose="020B0604020202020204" pitchFamily="34" charset="0"/>
              <a:buChar char="•"/>
            </a:pPr>
            <a:r>
              <a:rPr lang="en-US" sz="1100" i="1" dirty="0"/>
              <a:t>Peace</a:t>
            </a:r>
            <a:r>
              <a:rPr lang="en-US" sz="1100" dirty="0"/>
              <a:t>, </a:t>
            </a:r>
            <a:r>
              <a:rPr lang="en-US" sz="1100" i="1" dirty="0"/>
              <a:t>Justice and Strong Institutions</a:t>
            </a:r>
            <a:r>
              <a:rPr lang="en-US" sz="1100" dirty="0"/>
              <a:t>, </a:t>
            </a:r>
          </a:p>
          <a:p>
            <a:pPr marL="685800" lvl="1" indent="-228600">
              <a:buFont typeface="Arial" panose="020B0604020202020204" pitchFamily="34" charset="0"/>
              <a:buChar char="•"/>
            </a:pPr>
            <a:r>
              <a:rPr lang="en-US" sz="1100" i="1" dirty="0"/>
              <a:t>Reduced Inequalities</a:t>
            </a:r>
            <a:r>
              <a:rPr lang="en-US" sz="1100" dirty="0"/>
              <a:t>, </a:t>
            </a:r>
          </a:p>
          <a:p>
            <a:pPr marL="685800" lvl="1" indent="-228600">
              <a:buFont typeface="Arial" panose="020B0604020202020204" pitchFamily="34" charset="0"/>
              <a:buChar char="•"/>
            </a:pPr>
            <a:r>
              <a:rPr lang="en-US" sz="1100" i="1" dirty="0"/>
              <a:t>Partnerships for the Goals,</a:t>
            </a:r>
          </a:p>
          <a:p>
            <a:pPr marL="685800" lvl="1" indent="-228600">
              <a:buFont typeface="Arial" panose="020B0604020202020204" pitchFamily="34" charset="0"/>
              <a:buChar char="•"/>
            </a:pPr>
            <a:r>
              <a:rPr lang="en-US" sz="1100" dirty="0"/>
              <a:t>and </a:t>
            </a:r>
            <a:r>
              <a:rPr lang="en-US" sz="1100" i="1" dirty="0"/>
              <a:t>Zero Hunger</a:t>
            </a:r>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40</a:t>
            </a:fld>
            <a:endParaRPr lang="de-CH"/>
          </a:p>
        </p:txBody>
      </p:sp>
    </p:spTree>
    <p:extLst>
      <p:ext uri="{BB962C8B-B14F-4D97-AF65-F5344CB8AC3E}">
        <p14:creationId xmlns:p14="http://schemas.microsoft.com/office/powerpoint/2010/main" val="3773765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A51C0C35-A9A2-4EFD-9BAF-1E52E29E03D1}" type="slidenum">
              <a:rPr lang="de-CH" smtClean="0"/>
              <a:pPr/>
              <a:t>4</a:t>
            </a:fld>
            <a:endParaRPr lang="de-CH"/>
          </a:p>
        </p:txBody>
      </p:sp>
    </p:spTree>
    <p:extLst>
      <p:ext uri="{BB962C8B-B14F-4D97-AF65-F5344CB8AC3E}">
        <p14:creationId xmlns:p14="http://schemas.microsoft.com/office/powerpoint/2010/main" val="1000259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41</a:t>
            </a:fld>
            <a:endParaRPr lang="de-CH"/>
          </a:p>
        </p:txBody>
      </p:sp>
    </p:spTree>
    <p:extLst>
      <p:ext uri="{BB962C8B-B14F-4D97-AF65-F5344CB8AC3E}">
        <p14:creationId xmlns:p14="http://schemas.microsoft.com/office/powerpoint/2010/main" val="25766249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dirty="0"/>
              <a:t>We cannot say that the contributions to SDGs are a selection criteria (approve or reject the application for funding) because we</a:t>
            </a:r>
          </a:p>
          <a:p>
            <a:pPr marL="685800" lvl="1" indent="-228600">
              <a:buFont typeface="Arial" panose="020B0604020202020204" pitchFamily="34" charset="0"/>
              <a:buChar char="•"/>
            </a:pPr>
            <a:r>
              <a:rPr lang="en-US" sz="1200" dirty="0"/>
              <a:t>don’t know when these contribution were made</a:t>
            </a:r>
          </a:p>
          <a:p>
            <a:pPr marL="685800" lvl="1" indent="-228600">
              <a:buFont typeface="Arial" panose="020B0604020202020204" pitchFamily="34" charset="0"/>
              <a:buChar char="•"/>
            </a:pPr>
            <a:r>
              <a:rPr lang="en-US" sz="1200" dirty="0"/>
              <a:t>have no possibility to verify the plausibility of the responses</a:t>
            </a:r>
          </a:p>
          <a:p>
            <a:pPr marL="685800" lvl="1" indent="-228600">
              <a:buFont typeface="Arial" panose="020B0604020202020204" pitchFamily="34" charset="0"/>
              <a:buChar char="•"/>
            </a:pPr>
            <a:r>
              <a:rPr lang="en-US" sz="1200" dirty="0"/>
              <a:t>cannot account for response bias</a:t>
            </a:r>
          </a:p>
          <a:p>
            <a:pPr marL="685800" lvl="1" indent="-228600">
              <a:buFont typeface="Arial" panose="020B0604020202020204" pitchFamily="34" charset="0"/>
              <a:buChar char="•"/>
            </a:pPr>
            <a:r>
              <a:rPr lang="en-US" sz="1200" dirty="0"/>
              <a:t>have no means to assess the causality of the relationship (were SDG contributions truly a cause for funding or was it vice versa or do third factors like financial capacity yield or impede this correlation)</a:t>
            </a:r>
          </a:p>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42</a:t>
            </a:fld>
            <a:endParaRPr lang="de-CH"/>
          </a:p>
        </p:txBody>
      </p:sp>
    </p:spTree>
    <p:extLst>
      <p:ext uri="{BB962C8B-B14F-4D97-AF65-F5344CB8AC3E}">
        <p14:creationId xmlns:p14="http://schemas.microsoft.com/office/powerpoint/2010/main" val="3976690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question underwent</a:t>
            </a:r>
            <a:r>
              <a:rPr lang="en-US" baseline="0" noProof="0" dirty="0"/>
              <a:t> some heavy cleaning. The idea behind this question is interpreted as follows:</a:t>
            </a:r>
          </a:p>
          <a:p>
            <a:r>
              <a:rPr lang="en-US" baseline="0" noProof="0" dirty="0"/>
              <a:t>Three of the answer items are mutually exclusive and jointly exhaustive meaning each company must answer one and only one of the following: </a:t>
            </a:r>
          </a:p>
          <a:p>
            <a:r>
              <a:rPr lang="en-US" baseline="0" noProof="0" dirty="0"/>
              <a:t>	-	Our company will not make any contributions to SDGs in the next three years</a:t>
            </a:r>
          </a:p>
          <a:p>
            <a:r>
              <a:rPr lang="en-US" baseline="0" noProof="0" dirty="0"/>
              <a:t>	-	Our company will start to make contributions to SDGs in the next three years</a:t>
            </a:r>
          </a:p>
          <a:p>
            <a:r>
              <a:rPr lang="en-US" baseline="0" noProof="0" dirty="0"/>
              <a:t>	-	Our company is already contributing to SDGs [and will continue to do so in the next three years]</a:t>
            </a:r>
          </a:p>
          <a:p>
            <a:r>
              <a:rPr lang="en-US" baseline="0" noProof="0" dirty="0"/>
              <a:t>To get mutually exclusive and jointly exhaustive data I applied the following cleaning:</a:t>
            </a:r>
          </a:p>
          <a:p>
            <a:r>
              <a:rPr lang="en-US" baseline="0" noProof="0" dirty="0"/>
              <a:t>	-	If all three are 1 or 0 the answer is invalid and dropped</a:t>
            </a:r>
          </a:p>
          <a:p>
            <a:r>
              <a:rPr lang="en-US" baseline="0" noProof="0" dirty="0"/>
              <a:t>	-	If one is missing and at least one of the others is 1, it is set to 0 [mutually exclusive]</a:t>
            </a:r>
          </a:p>
          <a:p>
            <a:r>
              <a:rPr lang="en-US" baseline="0" noProof="0" dirty="0"/>
              <a:t>	-	If multiple 1s exist precedence is given to seniority (already are &gt; yes &gt; no)</a:t>
            </a:r>
          </a:p>
          <a:p>
            <a:r>
              <a:rPr lang="en-US" baseline="0" noProof="0" dirty="0"/>
              <a:t>	-	If one is missing and the others are 0, it is set to 1 [jointly exhaustive]</a:t>
            </a:r>
          </a:p>
          <a:p>
            <a:endParaRPr lang="en-US" baseline="0" noProof="0" dirty="0"/>
          </a:p>
          <a:p>
            <a:r>
              <a:rPr lang="en-US" baseline="0" noProof="0" dirty="0" err="1"/>
              <a:t>Seperated</a:t>
            </a:r>
            <a:r>
              <a:rPr lang="en-US" baseline="0" noProof="0" dirty="0"/>
              <a:t> from that, another answer is if the SDGs are part of the documented innovation strategy. This seems to be independent of the contribution decision and hence was not cleaned at all.</a:t>
            </a:r>
            <a:endParaRPr lang="en-US" noProof="0"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43</a:t>
            </a:fld>
            <a:endParaRPr lang="de-CH"/>
          </a:p>
        </p:txBody>
      </p:sp>
    </p:spTree>
    <p:extLst>
      <p:ext uri="{BB962C8B-B14F-4D97-AF65-F5344CB8AC3E}">
        <p14:creationId xmlns:p14="http://schemas.microsoft.com/office/powerpoint/2010/main" val="4008839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44</a:t>
            </a:fld>
            <a:endParaRPr lang="de-CH"/>
          </a:p>
        </p:txBody>
      </p:sp>
    </p:spTree>
    <p:extLst>
      <p:ext uri="{BB962C8B-B14F-4D97-AF65-F5344CB8AC3E}">
        <p14:creationId xmlns:p14="http://schemas.microsoft.com/office/powerpoint/2010/main" val="3918362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t>This calculation deviates from the approach used by EUROSTAT: they use the cumulative turnover of product innovators from product innovations, that, divided by the cumulative turnovers of those product innovators, yields the weighted average turnover shares of product innovators with weights equal to each product innovators share in total turnovers from all product innovators. This makes the weighted average more reliant on product innovators with big turnover shares, opposed to our measure that simply uses the equally weighted average such that each firm receives the same weight.</a:t>
            </a:r>
          </a:p>
          <a:p>
            <a:endParaRPr lang="en-US" noProof="0"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45</a:t>
            </a:fld>
            <a:endParaRPr lang="de-CH"/>
          </a:p>
        </p:txBody>
      </p:sp>
    </p:spTree>
    <p:extLst>
      <p:ext uri="{BB962C8B-B14F-4D97-AF65-F5344CB8AC3E}">
        <p14:creationId xmlns:p14="http://schemas.microsoft.com/office/powerpoint/2010/main" val="4285587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46</a:t>
            </a:fld>
            <a:endParaRPr lang="de-CH"/>
          </a:p>
        </p:txBody>
      </p:sp>
    </p:spTree>
    <p:extLst>
      <p:ext uri="{BB962C8B-B14F-4D97-AF65-F5344CB8AC3E}">
        <p14:creationId xmlns:p14="http://schemas.microsoft.com/office/powerpoint/2010/main" val="14818107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50</a:t>
            </a:fld>
            <a:endParaRPr lang="de-CH"/>
          </a:p>
        </p:txBody>
      </p:sp>
    </p:spTree>
    <p:extLst>
      <p:ext uri="{BB962C8B-B14F-4D97-AF65-F5344CB8AC3E}">
        <p14:creationId xmlns:p14="http://schemas.microsoft.com/office/powerpoint/2010/main" val="28622411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cs typeface="Arial"/>
              </a:rPr>
              <a:t>The 2106 new funding applicants are those that can be linked to newer funding applications (newest file sent of which 169 cannot be linked to the sample)</a:t>
            </a:r>
          </a:p>
          <a:p>
            <a:r>
              <a:rPr lang="en-US" dirty="0">
                <a:cs typeface="Arial"/>
              </a:rPr>
              <a:t>The 1489 old funding</a:t>
            </a:r>
            <a:r>
              <a:rPr lang="en-US" baseline="0" dirty="0">
                <a:cs typeface="Arial"/>
              </a:rPr>
              <a:t> applicants are those that can be linked to older funding applications (older file sent of which 223 cannot be linked to the sample), if they cannot be linked to newer funding application (which are therefore assumed as not having a newer application)</a:t>
            </a:r>
            <a:endParaRPr lang="en-US" dirty="0">
              <a:cs typeface="Arial"/>
            </a:endParaRPr>
          </a:p>
        </p:txBody>
      </p:sp>
      <p:sp>
        <p:nvSpPr>
          <p:cNvPr id="4" name="Foliennummernplatzhalter 3"/>
          <p:cNvSpPr>
            <a:spLocks noGrp="1"/>
          </p:cNvSpPr>
          <p:nvPr>
            <p:ph type="sldNum" sz="quarter" idx="5"/>
          </p:nvPr>
        </p:nvSpPr>
        <p:spPr/>
        <p:txBody>
          <a:bodyPr/>
          <a:lstStyle/>
          <a:p>
            <a:fld id="{A51C0C35-A9A2-4EFD-9BAF-1E52E29E03D1}" type="slidenum">
              <a:rPr lang="de-CH" smtClean="0"/>
              <a:pPr/>
              <a:t>51</a:t>
            </a:fld>
            <a:endParaRPr lang="de-CH"/>
          </a:p>
        </p:txBody>
      </p:sp>
    </p:spTree>
    <p:extLst>
      <p:ext uri="{BB962C8B-B14F-4D97-AF65-F5344CB8AC3E}">
        <p14:creationId xmlns:p14="http://schemas.microsoft.com/office/powerpoint/2010/main" val="24658067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cs typeface="Arial"/>
              </a:rPr>
              <a:t>The numbers refer to the share of firms that responded to the </a:t>
            </a:r>
            <a:r>
              <a:rPr lang="en-US" dirty="0" err="1">
                <a:cs typeface="Arial"/>
              </a:rPr>
              <a:t>Innosuisse</a:t>
            </a:r>
            <a:r>
              <a:rPr lang="en-US" dirty="0">
                <a:cs typeface="Arial"/>
              </a:rPr>
              <a:t> survey (ISU) or both the </a:t>
            </a:r>
            <a:r>
              <a:rPr lang="en-US" dirty="0" err="1">
                <a:cs typeface="Arial"/>
              </a:rPr>
              <a:t>Innosuisse</a:t>
            </a:r>
            <a:r>
              <a:rPr lang="en-US" dirty="0">
                <a:cs typeface="Arial"/>
              </a:rPr>
              <a:t> and the Innovation survey (ISU + PAN)</a:t>
            </a:r>
          </a:p>
          <a:p>
            <a:r>
              <a:rPr lang="en-US" dirty="0">
                <a:cs typeface="Arial"/>
              </a:rPr>
              <a:t>No decomposition possible for firm size, age and industry affiliation as those are based on answers the firms provide in the Innovation survey. If firms don’t participate, they don’t record any values which makes it impossible to categorize non-responders into size, age and industry clusters. This again makes the calculation of response rates per cluster impossible.</a:t>
            </a:r>
          </a:p>
        </p:txBody>
      </p:sp>
      <p:sp>
        <p:nvSpPr>
          <p:cNvPr id="4" name="Foliennummernplatzhalter 3"/>
          <p:cNvSpPr>
            <a:spLocks noGrp="1"/>
          </p:cNvSpPr>
          <p:nvPr>
            <p:ph type="sldNum" sz="quarter" idx="5"/>
          </p:nvPr>
        </p:nvSpPr>
        <p:spPr/>
        <p:txBody>
          <a:bodyPr/>
          <a:lstStyle/>
          <a:p>
            <a:fld id="{A51C0C35-A9A2-4EFD-9BAF-1E52E29E03D1}" type="slidenum">
              <a:rPr lang="de-CH" smtClean="0"/>
              <a:pPr/>
              <a:t>52</a:t>
            </a:fld>
            <a:endParaRPr lang="de-CH"/>
          </a:p>
        </p:txBody>
      </p:sp>
    </p:spTree>
    <p:extLst>
      <p:ext uri="{BB962C8B-B14F-4D97-AF65-F5344CB8AC3E}">
        <p14:creationId xmlns:p14="http://schemas.microsoft.com/office/powerpoint/2010/main" val="35053177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53</a:t>
            </a:fld>
            <a:endParaRPr lang="de-CH"/>
          </a:p>
        </p:txBody>
      </p:sp>
    </p:spTree>
    <p:extLst>
      <p:ext uri="{BB962C8B-B14F-4D97-AF65-F5344CB8AC3E}">
        <p14:creationId xmlns:p14="http://schemas.microsoft.com/office/powerpoint/2010/main" val="2615971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A51C0C35-A9A2-4EFD-9BAF-1E52E29E03D1}" type="slidenum">
              <a:rPr lang="de-CH" smtClean="0"/>
              <a:pPr/>
              <a:t>6</a:t>
            </a:fld>
            <a:endParaRPr lang="de-CH"/>
          </a:p>
        </p:txBody>
      </p:sp>
    </p:spTree>
    <p:extLst>
      <p:ext uri="{BB962C8B-B14F-4D97-AF65-F5344CB8AC3E}">
        <p14:creationId xmlns:p14="http://schemas.microsoft.com/office/powerpoint/2010/main" val="28101190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Calibri"/>
              <a:cs typeface="Calibri"/>
            </a:endParaRPr>
          </a:p>
        </p:txBody>
      </p:sp>
      <p:sp>
        <p:nvSpPr>
          <p:cNvPr id="4" name="Foliennummernplatzhalter 3"/>
          <p:cNvSpPr>
            <a:spLocks noGrp="1"/>
          </p:cNvSpPr>
          <p:nvPr>
            <p:ph type="sldNum" sz="quarter" idx="5"/>
          </p:nvPr>
        </p:nvSpPr>
        <p:spPr/>
        <p:txBody>
          <a:bodyPr/>
          <a:lstStyle/>
          <a:p>
            <a:fld id="{A51C0C35-A9A2-4EFD-9BAF-1E52E29E03D1}" type="slidenum">
              <a:rPr lang="de-CH" smtClean="0"/>
              <a:pPr/>
              <a:t>54</a:t>
            </a:fld>
            <a:endParaRPr lang="de-CH"/>
          </a:p>
        </p:txBody>
      </p:sp>
    </p:spTree>
    <p:extLst>
      <p:ext uri="{BB962C8B-B14F-4D97-AF65-F5344CB8AC3E}">
        <p14:creationId xmlns:p14="http://schemas.microsoft.com/office/powerpoint/2010/main" val="16890651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latin typeface="Calibri"/>
                <a:cs typeface="Calibri"/>
              </a:rPr>
              <a:t>Average developments</a:t>
            </a:r>
          </a:p>
          <a:p>
            <a:endParaRPr lang="en-US" dirty="0">
              <a:latin typeface="Calibri"/>
              <a:cs typeface="Calibri"/>
            </a:endParaRPr>
          </a:p>
        </p:txBody>
      </p:sp>
      <p:sp>
        <p:nvSpPr>
          <p:cNvPr id="4" name="Foliennummernplatzhalter 3"/>
          <p:cNvSpPr>
            <a:spLocks noGrp="1"/>
          </p:cNvSpPr>
          <p:nvPr>
            <p:ph type="sldNum" sz="quarter" idx="5"/>
          </p:nvPr>
        </p:nvSpPr>
        <p:spPr/>
        <p:txBody>
          <a:bodyPr/>
          <a:lstStyle/>
          <a:p>
            <a:fld id="{A51C0C35-A9A2-4EFD-9BAF-1E52E29E03D1}" type="slidenum">
              <a:rPr lang="de-CH" smtClean="0"/>
              <a:pPr/>
              <a:t>55</a:t>
            </a:fld>
            <a:endParaRPr lang="de-CH"/>
          </a:p>
        </p:txBody>
      </p:sp>
    </p:spTree>
    <p:extLst>
      <p:ext uri="{BB962C8B-B14F-4D97-AF65-F5344CB8AC3E}">
        <p14:creationId xmlns:p14="http://schemas.microsoft.com/office/powerpoint/2010/main" val="23709374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atin typeface="Calibri"/>
                <a:cs typeface="Calibri"/>
              </a:rPr>
              <a:t>Refer to the survey in 2021</a:t>
            </a:r>
          </a:p>
        </p:txBody>
      </p:sp>
      <p:sp>
        <p:nvSpPr>
          <p:cNvPr id="4" name="Foliennummernplatzhalter 3"/>
          <p:cNvSpPr>
            <a:spLocks noGrp="1"/>
          </p:cNvSpPr>
          <p:nvPr>
            <p:ph type="sldNum" sz="quarter" idx="5"/>
          </p:nvPr>
        </p:nvSpPr>
        <p:spPr/>
        <p:txBody>
          <a:bodyPr/>
          <a:lstStyle/>
          <a:p>
            <a:fld id="{A51C0C35-A9A2-4EFD-9BAF-1E52E29E03D1}" type="slidenum">
              <a:rPr lang="de-CH" smtClean="0"/>
              <a:pPr/>
              <a:t>56</a:t>
            </a:fld>
            <a:endParaRPr lang="de-CH"/>
          </a:p>
        </p:txBody>
      </p:sp>
    </p:spTree>
    <p:extLst>
      <p:ext uri="{BB962C8B-B14F-4D97-AF65-F5344CB8AC3E}">
        <p14:creationId xmlns:p14="http://schemas.microsoft.com/office/powerpoint/2010/main" val="1921119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57</a:t>
            </a:fld>
            <a:endParaRPr lang="de-CH"/>
          </a:p>
        </p:txBody>
      </p:sp>
    </p:spTree>
    <p:extLst>
      <p:ext uri="{BB962C8B-B14F-4D97-AF65-F5344CB8AC3E}">
        <p14:creationId xmlns:p14="http://schemas.microsoft.com/office/powerpoint/2010/main" val="35478899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cs typeface="Arial"/>
            </a:endParaRPr>
          </a:p>
        </p:txBody>
      </p:sp>
      <p:sp>
        <p:nvSpPr>
          <p:cNvPr id="4" name="Slide Number Placeholder 3"/>
          <p:cNvSpPr>
            <a:spLocks noGrp="1"/>
          </p:cNvSpPr>
          <p:nvPr>
            <p:ph type="sldNum" sz="quarter" idx="10"/>
          </p:nvPr>
        </p:nvSpPr>
        <p:spPr/>
        <p:txBody>
          <a:bodyPr/>
          <a:lstStyle/>
          <a:p>
            <a:fld id="{A51C0C35-A9A2-4EFD-9BAF-1E52E29E03D1}" type="slidenum">
              <a:rPr lang="de-CH" smtClean="0"/>
              <a:pPr/>
              <a:t>58</a:t>
            </a:fld>
            <a:endParaRPr lang="de-CH"/>
          </a:p>
        </p:txBody>
      </p:sp>
    </p:spTree>
    <p:extLst>
      <p:ext uri="{BB962C8B-B14F-4D97-AF65-F5344CB8AC3E}">
        <p14:creationId xmlns:p14="http://schemas.microsoft.com/office/powerpoint/2010/main" val="38248521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cs typeface="Arial"/>
            </a:endParaRPr>
          </a:p>
        </p:txBody>
      </p:sp>
      <p:sp>
        <p:nvSpPr>
          <p:cNvPr id="4" name="Slide Number Placeholder 3"/>
          <p:cNvSpPr>
            <a:spLocks noGrp="1"/>
          </p:cNvSpPr>
          <p:nvPr>
            <p:ph type="sldNum" sz="quarter" idx="10"/>
          </p:nvPr>
        </p:nvSpPr>
        <p:spPr/>
        <p:txBody>
          <a:bodyPr/>
          <a:lstStyle/>
          <a:p>
            <a:fld id="{A51C0C35-A9A2-4EFD-9BAF-1E52E29E03D1}" type="slidenum">
              <a:rPr lang="de-CH" smtClean="0"/>
              <a:pPr/>
              <a:t>59</a:t>
            </a:fld>
            <a:endParaRPr lang="de-CH"/>
          </a:p>
        </p:txBody>
      </p:sp>
    </p:spTree>
    <p:extLst>
      <p:ext uri="{BB962C8B-B14F-4D97-AF65-F5344CB8AC3E}">
        <p14:creationId xmlns:p14="http://schemas.microsoft.com/office/powerpoint/2010/main" val="25053182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cs typeface="Arial"/>
            </a:endParaRPr>
          </a:p>
        </p:txBody>
      </p:sp>
      <p:sp>
        <p:nvSpPr>
          <p:cNvPr id="4" name="Slide Number Placeholder 3"/>
          <p:cNvSpPr>
            <a:spLocks noGrp="1"/>
          </p:cNvSpPr>
          <p:nvPr>
            <p:ph type="sldNum" sz="quarter" idx="10"/>
          </p:nvPr>
        </p:nvSpPr>
        <p:spPr/>
        <p:txBody>
          <a:bodyPr/>
          <a:lstStyle/>
          <a:p>
            <a:fld id="{A51C0C35-A9A2-4EFD-9BAF-1E52E29E03D1}" type="slidenum">
              <a:rPr lang="de-CH" smtClean="0"/>
              <a:pPr/>
              <a:t>60</a:t>
            </a:fld>
            <a:endParaRPr lang="de-CH"/>
          </a:p>
        </p:txBody>
      </p:sp>
    </p:spTree>
    <p:extLst>
      <p:ext uri="{BB962C8B-B14F-4D97-AF65-F5344CB8AC3E}">
        <p14:creationId xmlns:p14="http://schemas.microsoft.com/office/powerpoint/2010/main" val="12661489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61</a:t>
            </a:fld>
            <a:endParaRPr lang="de-CH"/>
          </a:p>
        </p:txBody>
      </p:sp>
    </p:spTree>
    <p:extLst>
      <p:ext uri="{BB962C8B-B14F-4D97-AF65-F5344CB8AC3E}">
        <p14:creationId xmlns:p14="http://schemas.microsoft.com/office/powerpoint/2010/main" val="19992118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Project </a:t>
            </a:r>
            <a:r>
              <a:rPr lang="de-CH" dirty="0" err="1"/>
              <a:t>vs</a:t>
            </a:r>
            <a:r>
              <a:rPr lang="de-CH" dirty="0"/>
              <a:t> </a:t>
            </a:r>
            <a:r>
              <a:rPr lang="de-CH" dirty="0" err="1"/>
              <a:t>Cheque</a:t>
            </a:r>
            <a:r>
              <a:rPr lang="de-CH" dirty="0"/>
              <a:t> / International </a:t>
            </a:r>
            <a:r>
              <a:rPr lang="de-CH" dirty="0" err="1"/>
              <a:t>vs</a:t>
            </a:r>
            <a:r>
              <a:rPr lang="de-CH" dirty="0"/>
              <a:t> National </a:t>
            </a:r>
            <a:r>
              <a:rPr lang="de-CH" dirty="0" err="1"/>
              <a:t>again</a:t>
            </a:r>
            <a:r>
              <a:rPr lang="de-CH" dirty="0"/>
              <a:t> </a:t>
            </a:r>
            <a:r>
              <a:rPr lang="de-CH" dirty="0" err="1"/>
              <a:t>only</a:t>
            </a:r>
            <a:r>
              <a:rPr lang="de-CH" baseline="0" dirty="0"/>
              <a:t> </a:t>
            </a:r>
            <a:r>
              <a:rPr lang="de-CH" baseline="0" dirty="0" err="1"/>
              <a:t>apply</a:t>
            </a:r>
            <a:r>
              <a:rPr lang="de-CH" baseline="0" dirty="0"/>
              <a:t> </a:t>
            </a:r>
            <a:r>
              <a:rPr lang="de-CH" baseline="0" dirty="0" err="1"/>
              <a:t>to</a:t>
            </a:r>
            <a:r>
              <a:rPr lang="de-CH" baseline="0" dirty="0"/>
              <a:t> </a:t>
            </a:r>
            <a:r>
              <a:rPr lang="de-CH" baseline="0" dirty="0" err="1"/>
              <a:t>approved</a:t>
            </a:r>
            <a:r>
              <a:rPr lang="de-CH" baseline="0" dirty="0"/>
              <a:t> </a:t>
            </a:r>
            <a:r>
              <a:rPr lang="de-CH" baseline="0" dirty="0" err="1"/>
              <a:t>applications</a:t>
            </a:r>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62</a:t>
            </a:fld>
            <a:endParaRPr lang="de-CH"/>
          </a:p>
        </p:txBody>
      </p:sp>
    </p:spTree>
    <p:extLst>
      <p:ext uri="{BB962C8B-B14F-4D97-AF65-F5344CB8AC3E}">
        <p14:creationId xmlns:p14="http://schemas.microsoft.com/office/powerpoint/2010/main" val="12080713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63</a:t>
            </a:fld>
            <a:endParaRPr lang="de-CH"/>
          </a:p>
        </p:txBody>
      </p:sp>
    </p:spTree>
    <p:extLst>
      <p:ext uri="{BB962C8B-B14F-4D97-AF65-F5344CB8AC3E}">
        <p14:creationId xmlns:p14="http://schemas.microsoft.com/office/powerpoint/2010/main" val="3737535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A51C0C35-A9A2-4EFD-9BAF-1E52E29E03D1}" type="slidenum">
              <a:rPr lang="de-CH" smtClean="0"/>
              <a:pPr/>
              <a:t>7</a:t>
            </a:fld>
            <a:endParaRPr lang="de-CH"/>
          </a:p>
        </p:txBody>
      </p:sp>
    </p:spTree>
    <p:extLst>
      <p:ext uri="{BB962C8B-B14F-4D97-AF65-F5344CB8AC3E}">
        <p14:creationId xmlns:p14="http://schemas.microsoft.com/office/powerpoint/2010/main" val="23773494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Applicants</a:t>
            </a:r>
            <a:r>
              <a:rPr lang="de-CH" dirty="0"/>
              <a:t> </a:t>
            </a:r>
            <a:r>
              <a:rPr lang="de-CH" dirty="0" err="1"/>
              <a:t>are</a:t>
            </a:r>
            <a:r>
              <a:rPr lang="de-CH" dirty="0"/>
              <a:t> </a:t>
            </a:r>
            <a:r>
              <a:rPr lang="de-CH" dirty="0" err="1"/>
              <a:t>those</a:t>
            </a:r>
            <a:r>
              <a:rPr lang="de-CH" dirty="0"/>
              <a:t> </a:t>
            </a:r>
            <a:r>
              <a:rPr lang="de-CH" dirty="0" err="1"/>
              <a:t>that</a:t>
            </a:r>
            <a:r>
              <a:rPr lang="de-CH" dirty="0"/>
              <a:t> </a:t>
            </a:r>
            <a:r>
              <a:rPr lang="de-CH" dirty="0" err="1"/>
              <a:t>answered</a:t>
            </a:r>
            <a:r>
              <a:rPr lang="de-CH" dirty="0"/>
              <a:t> </a:t>
            </a:r>
            <a:r>
              <a:rPr lang="de-CH" dirty="0" err="1"/>
              <a:t>that</a:t>
            </a:r>
            <a:r>
              <a:rPr lang="de-CH" dirty="0"/>
              <a:t> </a:t>
            </a:r>
            <a:r>
              <a:rPr lang="de-CH" dirty="0" err="1"/>
              <a:t>they</a:t>
            </a:r>
            <a:r>
              <a:rPr lang="de-CH" dirty="0"/>
              <a:t> </a:t>
            </a:r>
            <a:r>
              <a:rPr lang="de-CH" dirty="0" err="1"/>
              <a:t>know</a:t>
            </a:r>
            <a:r>
              <a:rPr lang="de-CH" dirty="0"/>
              <a:t> an</a:t>
            </a:r>
            <a:r>
              <a:rPr lang="de-CH" baseline="0" dirty="0"/>
              <a:t> </a:t>
            </a:r>
            <a:r>
              <a:rPr lang="de-CH" baseline="0" dirty="0" err="1"/>
              <a:t>instrument</a:t>
            </a:r>
            <a:r>
              <a:rPr lang="de-CH" baseline="0" dirty="0"/>
              <a:t> (</a:t>
            </a:r>
            <a:r>
              <a:rPr lang="de-CH" baseline="0" dirty="0" err="1"/>
              <a:t>question</a:t>
            </a:r>
            <a:r>
              <a:rPr lang="de-CH" baseline="0" dirty="0"/>
              <a:t> B.A) </a:t>
            </a:r>
            <a:r>
              <a:rPr lang="de-CH" baseline="0" dirty="0" err="1"/>
              <a:t>and</a:t>
            </a:r>
            <a:r>
              <a:rPr lang="de-CH" baseline="0" dirty="0"/>
              <a:t> </a:t>
            </a:r>
            <a:r>
              <a:rPr lang="de-CH" baseline="0" dirty="0" err="1"/>
              <a:t>that</a:t>
            </a:r>
            <a:r>
              <a:rPr lang="de-CH" baseline="0" dirty="0"/>
              <a:t> </a:t>
            </a:r>
            <a:r>
              <a:rPr lang="de-CH" baseline="0" dirty="0" err="1"/>
              <a:t>they</a:t>
            </a:r>
            <a:r>
              <a:rPr lang="de-CH" baseline="0" dirty="0"/>
              <a:t> </a:t>
            </a:r>
            <a:r>
              <a:rPr lang="de-CH" baseline="0" dirty="0" err="1"/>
              <a:t>applied</a:t>
            </a:r>
            <a:r>
              <a:rPr lang="de-CH" baseline="0" dirty="0"/>
              <a:t> </a:t>
            </a:r>
            <a:r>
              <a:rPr lang="de-CH" baseline="0" dirty="0" err="1"/>
              <a:t>for</a:t>
            </a:r>
            <a:r>
              <a:rPr lang="de-CH" baseline="0" dirty="0"/>
              <a:t> </a:t>
            </a:r>
            <a:r>
              <a:rPr lang="de-CH" baseline="0" dirty="0" err="1"/>
              <a:t>it</a:t>
            </a:r>
            <a:r>
              <a:rPr lang="de-CH" baseline="0" dirty="0"/>
              <a:t> in </a:t>
            </a:r>
            <a:r>
              <a:rPr lang="de-CH" baseline="0" dirty="0" err="1"/>
              <a:t>the</a:t>
            </a:r>
            <a:r>
              <a:rPr lang="de-CH" baseline="0" dirty="0"/>
              <a:t> </a:t>
            </a:r>
            <a:r>
              <a:rPr lang="de-CH" baseline="0" dirty="0" err="1"/>
              <a:t>past</a:t>
            </a:r>
            <a:r>
              <a:rPr lang="de-CH" baseline="0" dirty="0"/>
              <a:t> (</a:t>
            </a:r>
            <a:r>
              <a:rPr lang="de-CH" baseline="0" dirty="0" err="1"/>
              <a:t>question</a:t>
            </a:r>
            <a:r>
              <a:rPr lang="de-CH" baseline="0" dirty="0"/>
              <a:t> B.B)</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Non-</a:t>
            </a:r>
            <a:r>
              <a:rPr lang="de-CH" dirty="0" err="1"/>
              <a:t>Applicants</a:t>
            </a:r>
            <a:r>
              <a:rPr lang="de-CH" dirty="0"/>
              <a:t> </a:t>
            </a:r>
            <a:r>
              <a:rPr lang="de-CH" dirty="0" err="1"/>
              <a:t>are</a:t>
            </a:r>
            <a:r>
              <a:rPr lang="de-CH" dirty="0"/>
              <a:t> </a:t>
            </a:r>
            <a:r>
              <a:rPr lang="de-CH" dirty="0" err="1"/>
              <a:t>those</a:t>
            </a:r>
            <a:r>
              <a:rPr lang="de-CH" dirty="0"/>
              <a:t> </a:t>
            </a:r>
            <a:r>
              <a:rPr lang="de-CH" dirty="0" err="1"/>
              <a:t>that</a:t>
            </a:r>
            <a:r>
              <a:rPr lang="de-CH" dirty="0"/>
              <a:t> </a:t>
            </a:r>
            <a:r>
              <a:rPr lang="de-CH" dirty="0" err="1"/>
              <a:t>answered</a:t>
            </a:r>
            <a:r>
              <a:rPr lang="de-CH" dirty="0"/>
              <a:t> </a:t>
            </a:r>
            <a:r>
              <a:rPr lang="de-CH" dirty="0" err="1"/>
              <a:t>that</a:t>
            </a:r>
            <a:r>
              <a:rPr lang="de-CH" dirty="0"/>
              <a:t> </a:t>
            </a:r>
            <a:r>
              <a:rPr lang="de-CH" dirty="0" err="1"/>
              <a:t>they</a:t>
            </a:r>
            <a:r>
              <a:rPr lang="de-CH" dirty="0"/>
              <a:t> </a:t>
            </a:r>
            <a:r>
              <a:rPr lang="de-CH" dirty="0" err="1"/>
              <a:t>know</a:t>
            </a:r>
            <a:r>
              <a:rPr lang="de-CH" dirty="0"/>
              <a:t> an</a:t>
            </a:r>
            <a:r>
              <a:rPr lang="de-CH" baseline="0" dirty="0"/>
              <a:t> </a:t>
            </a:r>
            <a:r>
              <a:rPr lang="de-CH" baseline="0" dirty="0" err="1"/>
              <a:t>instrument</a:t>
            </a:r>
            <a:r>
              <a:rPr lang="de-CH" baseline="0" dirty="0"/>
              <a:t> (</a:t>
            </a:r>
            <a:r>
              <a:rPr lang="de-CH" baseline="0" dirty="0" err="1"/>
              <a:t>question</a:t>
            </a:r>
            <a:r>
              <a:rPr lang="de-CH" baseline="0" dirty="0"/>
              <a:t> B.A) </a:t>
            </a:r>
            <a:r>
              <a:rPr lang="de-CH" baseline="0" dirty="0" err="1"/>
              <a:t>and</a:t>
            </a:r>
            <a:r>
              <a:rPr lang="de-CH" baseline="0" dirty="0"/>
              <a:t> </a:t>
            </a:r>
            <a:r>
              <a:rPr lang="de-CH" baseline="0" dirty="0" err="1"/>
              <a:t>that</a:t>
            </a:r>
            <a:r>
              <a:rPr lang="de-CH" baseline="0" dirty="0"/>
              <a:t> </a:t>
            </a:r>
            <a:r>
              <a:rPr lang="de-CH" baseline="0" dirty="0" err="1"/>
              <a:t>they</a:t>
            </a:r>
            <a:r>
              <a:rPr lang="de-CH" baseline="0" dirty="0"/>
              <a:t> </a:t>
            </a:r>
            <a:r>
              <a:rPr lang="de-CH" baseline="0" dirty="0" err="1"/>
              <a:t>have</a:t>
            </a:r>
            <a:r>
              <a:rPr lang="de-CH" baseline="0" dirty="0"/>
              <a:t> not </a:t>
            </a:r>
            <a:r>
              <a:rPr lang="de-CH" baseline="0" dirty="0" err="1"/>
              <a:t>applied</a:t>
            </a:r>
            <a:r>
              <a:rPr lang="de-CH" baseline="0" dirty="0"/>
              <a:t> </a:t>
            </a:r>
            <a:r>
              <a:rPr lang="de-CH" baseline="0" dirty="0" err="1"/>
              <a:t>for</a:t>
            </a:r>
            <a:r>
              <a:rPr lang="de-CH" baseline="0" dirty="0"/>
              <a:t> </a:t>
            </a:r>
            <a:r>
              <a:rPr lang="de-CH" baseline="0" dirty="0" err="1"/>
              <a:t>it</a:t>
            </a:r>
            <a:r>
              <a:rPr lang="de-CH" baseline="0" dirty="0"/>
              <a:t> in </a:t>
            </a:r>
            <a:r>
              <a:rPr lang="de-CH" baseline="0" dirty="0" err="1"/>
              <a:t>the</a:t>
            </a:r>
            <a:r>
              <a:rPr lang="de-CH" baseline="0" dirty="0"/>
              <a:t> </a:t>
            </a:r>
            <a:r>
              <a:rPr lang="de-CH" baseline="0" dirty="0" err="1"/>
              <a:t>past</a:t>
            </a:r>
            <a:r>
              <a:rPr lang="de-CH" baseline="0" dirty="0"/>
              <a:t> (</a:t>
            </a:r>
            <a:r>
              <a:rPr lang="de-CH" baseline="0" dirty="0" err="1"/>
              <a:t>question</a:t>
            </a:r>
            <a:r>
              <a:rPr lang="de-CH" baseline="0" dirty="0"/>
              <a:t> B.B)</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aseline="0" dirty="0"/>
              <a:t>The NAs </a:t>
            </a:r>
            <a:r>
              <a:rPr lang="de-CH" baseline="0" dirty="0" err="1"/>
              <a:t>result</a:t>
            </a:r>
            <a:r>
              <a:rPr lang="de-CH" baseline="0" dirty="0"/>
              <a:t> </a:t>
            </a:r>
            <a:r>
              <a:rPr lang="de-CH" baseline="0" dirty="0" err="1"/>
              <a:t>from</a:t>
            </a:r>
            <a:r>
              <a:rPr lang="de-CH" baseline="0" dirty="0"/>
              <a:t> </a:t>
            </a:r>
            <a:r>
              <a:rPr lang="de-CH" baseline="0" dirty="0" err="1"/>
              <a:t>firms</a:t>
            </a:r>
            <a:r>
              <a:rPr lang="de-CH" baseline="0" dirty="0"/>
              <a:t> </a:t>
            </a:r>
            <a:r>
              <a:rPr lang="de-CH" baseline="0" dirty="0" err="1"/>
              <a:t>that</a:t>
            </a:r>
            <a:r>
              <a:rPr lang="de-CH" baseline="0" dirty="0"/>
              <a:t> </a:t>
            </a:r>
            <a:r>
              <a:rPr lang="de-CH" baseline="0" dirty="0" err="1"/>
              <a:t>indicated</a:t>
            </a:r>
            <a:r>
              <a:rPr lang="de-CH" baseline="0" dirty="0"/>
              <a:t> </a:t>
            </a:r>
            <a:r>
              <a:rPr lang="de-CH" baseline="0" dirty="0" err="1"/>
              <a:t>that</a:t>
            </a:r>
            <a:r>
              <a:rPr lang="de-CH" baseline="0" dirty="0"/>
              <a:t> </a:t>
            </a:r>
            <a:r>
              <a:rPr lang="de-CH" baseline="0" dirty="0" err="1"/>
              <a:t>they</a:t>
            </a:r>
            <a:r>
              <a:rPr lang="de-CH" baseline="0" dirty="0"/>
              <a:t> </a:t>
            </a:r>
            <a:r>
              <a:rPr lang="de-CH" baseline="0" dirty="0" err="1"/>
              <a:t>know</a:t>
            </a:r>
            <a:r>
              <a:rPr lang="de-CH" baseline="0" dirty="0"/>
              <a:t> </a:t>
            </a:r>
            <a:r>
              <a:rPr lang="de-CH" baseline="0" dirty="0" err="1"/>
              <a:t>of</a:t>
            </a:r>
            <a:r>
              <a:rPr lang="de-CH" baseline="0" dirty="0"/>
              <a:t> </a:t>
            </a:r>
            <a:r>
              <a:rPr lang="de-CH" baseline="0" dirty="0" err="1"/>
              <a:t>the</a:t>
            </a:r>
            <a:r>
              <a:rPr lang="de-CH" baseline="0" dirty="0"/>
              <a:t> </a:t>
            </a:r>
            <a:r>
              <a:rPr lang="de-CH" baseline="0" dirty="0" err="1"/>
              <a:t>instrument</a:t>
            </a:r>
            <a:r>
              <a:rPr lang="de-CH" baseline="0" dirty="0"/>
              <a:t> (</a:t>
            </a:r>
            <a:r>
              <a:rPr lang="de-CH" baseline="0" dirty="0" err="1"/>
              <a:t>question</a:t>
            </a:r>
            <a:r>
              <a:rPr lang="de-CH" baseline="0" dirty="0"/>
              <a:t> B.A) but </a:t>
            </a:r>
            <a:r>
              <a:rPr lang="de-CH" baseline="0" dirty="0" err="1"/>
              <a:t>failed</a:t>
            </a:r>
            <a:r>
              <a:rPr lang="de-CH" baseline="0" dirty="0"/>
              <a:t> </a:t>
            </a:r>
            <a:r>
              <a:rPr lang="de-CH" baseline="0" dirty="0" err="1"/>
              <a:t>to</a:t>
            </a:r>
            <a:r>
              <a:rPr lang="de-CH" baseline="0" dirty="0"/>
              <a:t> </a:t>
            </a:r>
            <a:r>
              <a:rPr lang="de-CH" baseline="0" dirty="0" err="1"/>
              <a:t>report</a:t>
            </a:r>
            <a:r>
              <a:rPr lang="de-CH" baseline="0" dirty="0"/>
              <a:t> </a:t>
            </a:r>
            <a:r>
              <a:rPr lang="de-CH" baseline="0" dirty="0" err="1"/>
              <a:t>the</a:t>
            </a:r>
            <a:r>
              <a:rPr lang="de-CH" baseline="0" dirty="0"/>
              <a:t> </a:t>
            </a:r>
            <a:r>
              <a:rPr lang="de-CH" baseline="0" dirty="0" err="1"/>
              <a:t>utility</a:t>
            </a:r>
            <a:r>
              <a:rPr lang="de-CH" baseline="0" dirty="0"/>
              <a:t> </a:t>
            </a:r>
            <a:r>
              <a:rPr lang="de-CH" baseline="0" dirty="0" err="1"/>
              <a:t>of</a:t>
            </a:r>
            <a:r>
              <a:rPr lang="de-CH" baseline="0" dirty="0"/>
              <a:t> </a:t>
            </a:r>
            <a:r>
              <a:rPr lang="de-CH" baseline="0" dirty="0" err="1"/>
              <a:t>the</a:t>
            </a:r>
            <a:r>
              <a:rPr lang="de-CH" baseline="0" dirty="0"/>
              <a:t> </a:t>
            </a:r>
            <a:r>
              <a:rPr lang="de-CH" baseline="0" dirty="0" err="1"/>
              <a:t>instrument</a:t>
            </a:r>
            <a:r>
              <a:rPr lang="de-CH" baseline="0" dirty="0"/>
              <a:t> (</a:t>
            </a:r>
            <a:r>
              <a:rPr lang="de-CH" baseline="0" dirty="0" err="1"/>
              <a:t>neither</a:t>
            </a:r>
            <a:r>
              <a:rPr lang="de-CH" baseline="0" dirty="0"/>
              <a:t> high, medium </a:t>
            </a:r>
            <a:r>
              <a:rPr lang="de-CH" baseline="0" dirty="0" err="1"/>
              <a:t>nor</a:t>
            </a:r>
            <a:r>
              <a:rPr lang="de-CH" baseline="0" dirty="0"/>
              <a:t> </a:t>
            </a:r>
            <a:r>
              <a:rPr lang="de-CH" baseline="0" dirty="0" err="1"/>
              <a:t>none</a:t>
            </a:r>
            <a:r>
              <a:rPr lang="de-CH" baseline="0" dirty="0"/>
              <a:t>). These </a:t>
            </a:r>
            <a:r>
              <a:rPr lang="de-CH" baseline="0" dirty="0" err="1"/>
              <a:t>utility</a:t>
            </a:r>
            <a:r>
              <a:rPr lang="de-CH" baseline="0" dirty="0"/>
              <a:t> </a:t>
            </a:r>
            <a:r>
              <a:rPr lang="de-CH" baseline="0" dirty="0" err="1"/>
              <a:t>levels</a:t>
            </a:r>
            <a:r>
              <a:rPr lang="de-CH" baseline="0" dirty="0"/>
              <a:t> </a:t>
            </a:r>
            <a:r>
              <a:rPr lang="de-CH" baseline="0" dirty="0" err="1"/>
              <a:t>are</a:t>
            </a:r>
            <a:r>
              <a:rPr lang="de-CH" baseline="0" dirty="0"/>
              <a:t> </a:t>
            </a:r>
            <a:r>
              <a:rPr lang="de-CH" baseline="0" dirty="0" err="1"/>
              <a:t>mutually</a:t>
            </a:r>
            <a:r>
              <a:rPr lang="de-CH" baseline="0" dirty="0"/>
              <a:t> </a:t>
            </a:r>
            <a:r>
              <a:rPr lang="de-CH" baseline="0" dirty="0" err="1"/>
              <a:t>exclusive</a:t>
            </a:r>
            <a:r>
              <a:rPr lang="de-CH" baseline="0" dirty="0"/>
              <a:t> </a:t>
            </a:r>
            <a:r>
              <a:rPr lang="de-CH" baseline="0" dirty="0" err="1"/>
              <a:t>and</a:t>
            </a:r>
            <a:r>
              <a:rPr lang="de-CH" baseline="0" dirty="0"/>
              <a:t> </a:t>
            </a:r>
            <a:r>
              <a:rPr lang="de-CH" baseline="0" dirty="0" err="1"/>
              <a:t>jointly</a:t>
            </a:r>
            <a:r>
              <a:rPr lang="de-CH" baseline="0" dirty="0"/>
              <a:t> exhaustive such </a:t>
            </a:r>
            <a:r>
              <a:rPr lang="de-CH" baseline="0" dirty="0" err="1"/>
              <a:t>that</a:t>
            </a:r>
            <a:r>
              <a:rPr lang="de-CH" baseline="0" dirty="0"/>
              <a:t> </a:t>
            </a:r>
            <a:r>
              <a:rPr lang="de-CH" baseline="0" dirty="0" err="1"/>
              <a:t>exactly</a:t>
            </a:r>
            <a:r>
              <a:rPr lang="de-CH" baseline="0" dirty="0"/>
              <a:t> </a:t>
            </a:r>
            <a:r>
              <a:rPr lang="de-CH" baseline="0" dirty="0" err="1"/>
              <a:t>one</a:t>
            </a:r>
            <a:r>
              <a:rPr lang="de-CH" baseline="0" dirty="0"/>
              <a:t> must </a:t>
            </a:r>
            <a:r>
              <a:rPr lang="de-CH" baseline="0" dirty="0" err="1"/>
              <a:t>be</a:t>
            </a:r>
            <a:r>
              <a:rPr lang="de-CH" baseline="0" dirty="0"/>
              <a:t> </a:t>
            </a:r>
            <a:r>
              <a:rPr lang="de-CH" baseline="0" dirty="0" err="1"/>
              <a:t>answered</a:t>
            </a:r>
            <a:r>
              <a:rPr lang="de-CH" baseline="0" dirty="0"/>
              <a:t>, </a:t>
            </a:r>
            <a:r>
              <a:rPr lang="de-CH" baseline="0" dirty="0" err="1"/>
              <a:t>especially</a:t>
            </a:r>
            <a:r>
              <a:rPr lang="de-CH" baseline="0" dirty="0"/>
              <a:t> </a:t>
            </a:r>
            <a:r>
              <a:rPr lang="de-CH" baseline="0" dirty="0" err="1"/>
              <a:t>for</a:t>
            </a:r>
            <a:r>
              <a:rPr lang="de-CH" baseline="0" dirty="0"/>
              <a:t> </a:t>
            </a:r>
            <a:r>
              <a:rPr lang="de-CH" baseline="0" dirty="0" err="1"/>
              <a:t>applicants</a:t>
            </a:r>
            <a:r>
              <a:rPr lang="de-CH" baseline="0" dirty="0"/>
              <a:t>)</a:t>
            </a:r>
            <a:endParaRPr lang="de-CH" dirty="0"/>
          </a:p>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64</a:t>
            </a:fld>
            <a:endParaRPr lang="de-CH"/>
          </a:p>
        </p:txBody>
      </p:sp>
    </p:spTree>
    <p:extLst>
      <p:ext uri="{BB962C8B-B14F-4D97-AF65-F5344CB8AC3E}">
        <p14:creationId xmlns:p14="http://schemas.microsoft.com/office/powerpoint/2010/main" val="25084423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65</a:t>
            </a:fld>
            <a:endParaRPr lang="de-CH"/>
          </a:p>
        </p:txBody>
      </p:sp>
    </p:spTree>
    <p:extLst>
      <p:ext uri="{BB962C8B-B14F-4D97-AF65-F5344CB8AC3E}">
        <p14:creationId xmlns:p14="http://schemas.microsoft.com/office/powerpoint/2010/main" val="6087839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Here, «International </a:t>
            </a:r>
            <a:r>
              <a:rPr lang="de-CH" dirty="0" err="1"/>
              <a:t>vs</a:t>
            </a:r>
            <a:r>
              <a:rPr lang="de-CH" dirty="0"/>
              <a:t> National» and «Innovation </a:t>
            </a:r>
            <a:r>
              <a:rPr lang="de-CH" dirty="0" err="1"/>
              <a:t>project</a:t>
            </a:r>
            <a:r>
              <a:rPr lang="de-CH" dirty="0"/>
              <a:t> </a:t>
            </a:r>
            <a:r>
              <a:rPr lang="de-CH" dirty="0" err="1"/>
              <a:t>vs</a:t>
            </a:r>
            <a:r>
              <a:rPr lang="de-CH" dirty="0"/>
              <a:t> Innovation </a:t>
            </a:r>
            <a:r>
              <a:rPr lang="de-CH" dirty="0" err="1"/>
              <a:t>cheque</a:t>
            </a:r>
            <a:r>
              <a:rPr lang="de-CH" dirty="0"/>
              <a:t>» </a:t>
            </a:r>
            <a:r>
              <a:rPr lang="de-CH" dirty="0" err="1"/>
              <a:t>again</a:t>
            </a:r>
            <a:r>
              <a:rPr lang="de-CH" dirty="0"/>
              <a:t> </a:t>
            </a:r>
            <a:r>
              <a:rPr lang="de-CH" dirty="0" err="1"/>
              <a:t>comprise</a:t>
            </a:r>
            <a:r>
              <a:rPr lang="de-CH" dirty="0"/>
              <a:t> all </a:t>
            </a:r>
            <a:r>
              <a:rPr lang="de-CH" dirty="0" err="1"/>
              <a:t>companies</a:t>
            </a:r>
            <a:r>
              <a:rPr lang="de-CH" dirty="0"/>
              <a:t> </a:t>
            </a:r>
            <a:r>
              <a:rPr lang="de-CH" dirty="0" err="1"/>
              <a:t>that</a:t>
            </a:r>
            <a:r>
              <a:rPr lang="de-CH" dirty="0"/>
              <a:t> </a:t>
            </a:r>
            <a:r>
              <a:rPr lang="de-CH" dirty="0" err="1"/>
              <a:t>applied</a:t>
            </a:r>
            <a:r>
              <a:rPr lang="de-CH" dirty="0"/>
              <a:t> </a:t>
            </a:r>
            <a:r>
              <a:rPr lang="de-CH" dirty="0" err="1"/>
              <a:t>for</a:t>
            </a:r>
            <a:r>
              <a:rPr lang="de-CH" dirty="0"/>
              <a:t> such a </a:t>
            </a:r>
            <a:r>
              <a:rPr lang="de-CH" dirty="0" err="1"/>
              <a:t>funding</a:t>
            </a:r>
            <a:r>
              <a:rPr lang="de-CH" dirty="0"/>
              <a:t> not just </a:t>
            </a:r>
            <a:r>
              <a:rPr lang="de-CH" dirty="0" err="1"/>
              <a:t>those</a:t>
            </a:r>
            <a:r>
              <a:rPr lang="de-CH" dirty="0"/>
              <a:t> </a:t>
            </a:r>
            <a:r>
              <a:rPr lang="de-CH" dirty="0" err="1"/>
              <a:t>that</a:t>
            </a:r>
            <a:r>
              <a:rPr lang="de-CH" dirty="0"/>
              <a:t> </a:t>
            </a:r>
            <a:r>
              <a:rPr lang="de-CH" dirty="0" err="1"/>
              <a:t>were</a:t>
            </a:r>
            <a:r>
              <a:rPr lang="de-CH" dirty="0"/>
              <a:t> </a:t>
            </a:r>
            <a:r>
              <a:rPr lang="de-CH" dirty="0" err="1"/>
              <a:t>funded</a:t>
            </a:r>
            <a:r>
              <a:rPr lang="de-CH" dirty="0"/>
              <a:t> </a:t>
            </a:r>
            <a:r>
              <a:rPr lang="de-CH" dirty="0" err="1"/>
              <a:t>by</a:t>
            </a:r>
            <a:r>
              <a:rPr lang="de-CH" dirty="0"/>
              <a:t> on </a:t>
            </a:r>
            <a:r>
              <a:rPr lang="de-CH" dirty="0" err="1"/>
              <a:t>of</a:t>
            </a:r>
            <a:r>
              <a:rPr lang="de-CH" dirty="0"/>
              <a:t> </a:t>
            </a:r>
            <a:r>
              <a:rPr lang="de-CH" dirty="0" err="1"/>
              <a:t>those</a:t>
            </a:r>
            <a:r>
              <a:rPr lang="de-CH" dirty="0"/>
              <a:t> </a:t>
            </a:r>
            <a:r>
              <a:rPr lang="de-CH" dirty="0" err="1"/>
              <a:t>means</a:t>
            </a:r>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66</a:t>
            </a:fld>
            <a:endParaRPr lang="de-CH"/>
          </a:p>
        </p:txBody>
      </p:sp>
    </p:spTree>
    <p:extLst>
      <p:ext uri="{BB962C8B-B14F-4D97-AF65-F5344CB8AC3E}">
        <p14:creationId xmlns:p14="http://schemas.microsoft.com/office/powerpoint/2010/main" val="22317787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67</a:t>
            </a:fld>
            <a:endParaRPr lang="de-CH"/>
          </a:p>
        </p:txBody>
      </p:sp>
    </p:spTree>
    <p:extLst>
      <p:ext uri="{BB962C8B-B14F-4D97-AF65-F5344CB8AC3E}">
        <p14:creationId xmlns:p14="http://schemas.microsoft.com/office/powerpoint/2010/main" val="18030440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68</a:t>
            </a:fld>
            <a:endParaRPr lang="de-CH"/>
          </a:p>
        </p:txBody>
      </p:sp>
    </p:spTree>
    <p:extLst>
      <p:ext uri="{BB962C8B-B14F-4D97-AF65-F5344CB8AC3E}">
        <p14:creationId xmlns:p14="http://schemas.microsoft.com/office/powerpoint/2010/main" val="15141178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69</a:t>
            </a:fld>
            <a:endParaRPr lang="de-CH"/>
          </a:p>
        </p:txBody>
      </p:sp>
    </p:spTree>
    <p:extLst>
      <p:ext uri="{BB962C8B-B14F-4D97-AF65-F5344CB8AC3E}">
        <p14:creationId xmlns:p14="http://schemas.microsoft.com/office/powerpoint/2010/main" val="15589492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70</a:t>
            </a:fld>
            <a:endParaRPr lang="de-CH"/>
          </a:p>
        </p:txBody>
      </p:sp>
    </p:spTree>
    <p:extLst>
      <p:ext uri="{BB962C8B-B14F-4D97-AF65-F5344CB8AC3E}">
        <p14:creationId xmlns:p14="http://schemas.microsoft.com/office/powerpoint/2010/main" val="32879112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71</a:t>
            </a:fld>
            <a:endParaRPr lang="de-CH"/>
          </a:p>
        </p:txBody>
      </p:sp>
    </p:spTree>
    <p:extLst>
      <p:ext uri="{BB962C8B-B14F-4D97-AF65-F5344CB8AC3E}">
        <p14:creationId xmlns:p14="http://schemas.microsoft.com/office/powerpoint/2010/main" val="30542665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72</a:t>
            </a:fld>
            <a:endParaRPr lang="de-CH"/>
          </a:p>
        </p:txBody>
      </p:sp>
    </p:spTree>
    <p:extLst>
      <p:ext uri="{BB962C8B-B14F-4D97-AF65-F5344CB8AC3E}">
        <p14:creationId xmlns:p14="http://schemas.microsoft.com/office/powerpoint/2010/main" val="10817029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73</a:t>
            </a:fld>
            <a:endParaRPr lang="de-CH"/>
          </a:p>
        </p:txBody>
      </p:sp>
    </p:spTree>
    <p:extLst>
      <p:ext uri="{BB962C8B-B14F-4D97-AF65-F5344CB8AC3E}">
        <p14:creationId xmlns:p14="http://schemas.microsoft.com/office/powerpoint/2010/main" val="2961920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A51C0C35-A9A2-4EFD-9BAF-1E52E29E03D1}" type="slidenum">
              <a:rPr lang="de-CH" smtClean="0"/>
              <a:pPr/>
              <a:t>8</a:t>
            </a:fld>
            <a:endParaRPr lang="de-CH"/>
          </a:p>
        </p:txBody>
      </p:sp>
    </p:spTree>
    <p:extLst>
      <p:ext uri="{BB962C8B-B14F-4D97-AF65-F5344CB8AC3E}">
        <p14:creationId xmlns:p14="http://schemas.microsoft.com/office/powerpoint/2010/main" val="23706166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74</a:t>
            </a:fld>
            <a:endParaRPr lang="de-CH"/>
          </a:p>
        </p:txBody>
      </p:sp>
    </p:spTree>
    <p:extLst>
      <p:ext uri="{BB962C8B-B14F-4D97-AF65-F5344CB8AC3E}">
        <p14:creationId xmlns:p14="http://schemas.microsoft.com/office/powerpoint/2010/main" val="31414383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75</a:t>
            </a:fld>
            <a:endParaRPr lang="de-CH"/>
          </a:p>
        </p:txBody>
      </p:sp>
    </p:spTree>
    <p:extLst>
      <p:ext uri="{BB962C8B-B14F-4D97-AF65-F5344CB8AC3E}">
        <p14:creationId xmlns:p14="http://schemas.microsoft.com/office/powerpoint/2010/main" val="29104564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76</a:t>
            </a:fld>
            <a:endParaRPr lang="de-CH"/>
          </a:p>
        </p:txBody>
      </p:sp>
    </p:spTree>
    <p:extLst>
      <p:ext uri="{BB962C8B-B14F-4D97-AF65-F5344CB8AC3E}">
        <p14:creationId xmlns:p14="http://schemas.microsoft.com/office/powerpoint/2010/main" val="7051849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question underwent</a:t>
            </a:r>
            <a:r>
              <a:rPr lang="en-US" baseline="0" noProof="0" dirty="0"/>
              <a:t> some heavy cleaning. The idea behind this question is interpreted as follows:</a:t>
            </a:r>
          </a:p>
          <a:p>
            <a:r>
              <a:rPr lang="en-US" baseline="0" noProof="0" dirty="0"/>
              <a:t>Three of the answer items are mutually exclusive and jointly exhaustive meaning each company must answer one and only one of the following: </a:t>
            </a:r>
          </a:p>
          <a:p>
            <a:r>
              <a:rPr lang="en-US" baseline="0" noProof="0" dirty="0"/>
              <a:t>	-	Our company will not make any contributions to SDGs in the next three years</a:t>
            </a:r>
          </a:p>
          <a:p>
            <a:r>
              <a:rPr lang="en-US" baseline="0" noProof="0" dirty="0"/>
              <a:t>	-	Our company will start to make contributions to SDGs in the next three years</a:t>
            </a:r>
          </a:p>
          <a:p>
            <a:r>
              <a:rPr lang="en-US" baseline="0" noProof="0" dirty="0"/>
              <a:t>	-	Our company is already contributing to SDGs [and will continue to do so in the next three years]</a:t>
            </a:r>
          </a:p>
          <a:p>
            <a:r>
              <a:rPr lang="en-US" baseline="0" noProof="0" dirty="0"/>
              <a:t>To get mutually exclusive and jointly exhaustive data I applied the following cleaning:</a:t>
            </a:r>
          </a:p>
          <a:p>
            <a:r>
              <a:rPr lang="en-US" baseline="0" noProof="0" dirty="0"/>
              <a:t>	-	If all three are 1 or 0 the answer is invalid and dropped</a:t>
            </a:r>
          </a:p>
          <a:p>
            <a:r>
              <a:rPr lang="en-US" baseline="0" noProof="0" dirty="0"/>
              <a:t>	-	If one is missing and at least one of the others is 1, it is set to 0 [mutually exclusive]</a:t>
            </a:r>
          </a:p>
          <a:p>
            <a:r>
              <a:rPr lang="en-US" baseline="0" noProof="0" dirty="0"/>
              <a:t>	-	If multiple 1s exist precedence is given to seniority (already are &gt; yes &gt; no)</a:t>
            </a:r>
          </a:p>
          <a:p>
            <a:r>
              <a:rPr lang="en-US" baseline="0" noProof="0" dirty="0"/>
              <a:t>	-	If one is missing and the others are 0, it is set to 1 [jointly exhaustive]</a:t>
            </a:r>
          </a:p>
          <a:p>
            <a:endParaRPr lang="en-US" baseline="0" noProof="0" dirty="0"/>
          </a:p>
          <a:p>
            <a:r>
              <a:rPr lang="en-US" baseline="0" noProof="0" dirty="0" err="1"/>
              <a:t>Seperated</a:t>
            </a:r>
            <a:r>
              <a:rPr lang="en-US" baseline="0" noProof="0" dirty="0"/>
              <a:t> from that, another answer is if the SDGs are part of the documented innovation strategy. This seems to be independent of the contribution decision and hence was not cleaned at all.</a:t>
            </a:r>
            <a:endParaRPr lang="en-US" noProof="0"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77</a:t>
            </a:fld>
            <a:endParaRPr lang="de-CH"/>
          </a:p>
        </p:txBody>
      </p:sp>
    </p:spTree>
    <p:extLst>
      <p:ext uri="{BB962C8B-B14F-4D97-AF65-F5344CB8AC3E}">
        <p14:creationId xmlns:p14="http://schemas.microsoft.com/office/powerpoint/2010/main" val="2436312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A51C0C35-A9A2-4EFD-9BAF-1E52E29E03D1}" type="slidenum">
              <a:rPr lang="de-CH" smtClean="0"/>
              <a:pPr/>
              <a:t>9</a:t>
            </a:fld>
            <a:endParaRPr lang="de-CH"/>
          </a:p>
        </p:txBody>
      </p:sp>
    </p:spTree>
    <p:extLst>
      <p:ext uri="{BB962C8B-B14F-4D97-AF65-F5344CB8AC3E}">
        <p14:creationId xmlns:p14="http://schemas.microsoft.com/office/powerpoint/2010/main" val="2833996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A51C0C35-A9A2-4EFD-9BAF-1E52E29E03D1}" type="slidenum">
              <a:rPr lang="de-CH" smtClean="0"/>
              <a:pPr/>
              <a:t>10</a:t>
            </a:fld>
            <a:endParaRPr lang="de-CH"/>
          </a:p>
        </p:txBody>
      </p:sp>
    </p:spTree>
    <p:extLst>
      <p:ext uri="{BB962C8B-B14F-4D97-AF65-F5344CB8AC3E}">
        <p14:creationId xmlns:p14="http://schemas.microsoft.com/office/powerpoint/2010/main" val="379748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9" name="Bild 18" descr="g_eth_logo_kurz_neg_Schutzraum.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4000" y="306000"/>
            <a:ext cx="1049972" cy="171272"/>
          </a:xfrm>
          <a:prstGeom prst="rect">
            <a:avLst/>
          </a:prstGeom>
        </p:spPr>
      </p:pic>
      <p:pic>
        <p:nvPicPr>
          <p:cNvPr id="12" name="Grafik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51765" y="306001"/>
            <a:ext cx="402494" cy="173489"/>
          </a:xfrm>
          <a:prstGeom prst="rect">
            <a:avLst/>
          </a:prstGeom>
        </p:spPr>
      </p:pic>
      <p:sp>
        <p:nvSpPr>
          <p:cNvPr id="4" name="Titel 3"/>
          <p:cNvSpPr>
            <a:spLocks noGrp="1"/>
          </p:cNvSpPr>
          <p:nvPr>
            <p:ph type="title" hasCustomPrompt="1"/>
          </p:nvPr>
        </p:nvSpPr>
        <p:spPr>
          <a:xfrm>
            <a:off x="331022" y="620687"/>
            <a:ext cx="11524199" cy="972000"/>
          </a:xfrm>
          <a:prstGeom prst="rect">
            <a:avLst/>
          </a:prstGeom>
          <a:solidFill>
            <a:sysClr val="window" lastClr="FFFFFF"/>
          </a:solidFill>
        </p:spPr>
        <p:txBody>
          <a:bodyPr lIns="144000" tIns="288000" rIns="144000" bIns="0"/>
          <a:lstStyle>
            <a:lvl1pPr>
              <a:defRPr sz="3300">
                <a:solidFill>
                  <a:schemeClr val="accent1"/>
                </a:solidFill>
              </a:defRPr>
            </a:lvl1pPr>
          </a:lstStyle>
          <a:p>
            <a:r>
              <a:rPr lang="de-DE" dirty="0"/>
              <a:t>Präsentationstitel</a:t>
            </a:r>
            <a:endParaRPr lang="de-CH" dirty="0"/>
          </a:p>
        </p:txBody>
      </p:sp>
      <p:sp>
        <p:nvSpPr>
          <p:cNvPr id="8" name="Textplatzhalter 7"/>
          <p:cNvSpPr>
            <a:spLocks noGrp="1"/>
          </p:cNvSpPr>
          <p:nvPr>
            <p:ph type="body" sz="quarter" idx="10" hasCustomPrompt="1"/>
          </p:nvPr>
        </p:nvSpPr>
        <p:spPr>
          <a:xfrm>
            <a:off x="331788" y="1593353"/>
            <a:ext cx="11523662" cy="467620"/>
          </a:xfrm>
          <a:solidFill>
            <a:schemeClr val="bg1"/>
          </a:solidFill>
        </p:spPr>
        <p:txBody>
          <a:bodyPr lIns="144000" anchor="ctr" anchorCtr="0"/>
          <a:lstStyle>
            <a:lvl1pPr marL="0" indent="0">
              <a:buFontTx/>
              <a:buNone/>
              <a:defRPr sz="2200" b="1">
                <a:solidFill>
                  <a:schemeClr val="accent1"/>
                </a:solidFill>
              </a:defRPr>
            </a:lvl1pPr>
            <a:lvl2pPr marL="361950" indent="0">
              <a:spcBef>
                <a:spcPts val="1200"/>
              </a:spcBef>
              <a:buNone/>
              <a:defRPr/>
            </a:lvl2pPr>
          </a:lstStyle>
          <a:p>
            <a:pPr lvl="0"/>
            <a:r>
              <a:rPr lang="de-DE" dirty="0"/>
              <a:t>Untertitel</a:t>
            </a:r>
          </a:p>
        </p:txBody>
      </p:sp>
      <p:sp>
        <p:nvSpPr>
          <p:cNvPr id="16" name="Textplatzhalter 15"/>
          <p:cNvSpPr>
            <a:spLocks noGrp="1"/>
          </p:cNvSpPr>
          <p:nvPr>
            <p:ph type="body" sz="quarter" idx="11"/>
          </p:nvPr>
        </p:nvSpPr>
        <p:spPr>
          <a:xfrm>
            <a:off x="331788" y="2061664"/>
            <a:ext cx="11523662" cy="754063"/>
          </a:xfrm>
          <a:solidFill>
            <a:schemeClr val="bg1"/>
          </a:solidFill>
        </p:spPr>
        <p:txBody>
          <a:bodyPr lIns="144000" bIns="0" anchor="t" anchorCtr="0"/>
          <a:lstStyle>
            <a:lvl1pPr marL="0" marR="0" indent="0" algn="l" defTabSz="914400" rtl="0" eaLnBrk="1" fontAlgn="auto" latinLnBrk="0" hangingPunct="1">
              <a:lnSpc>
                <a:spcPct val="100000"/>
              </a:lnSpc>
              <a:spcBef>
                <a:spcPts val="500"/>
              </a:spcBef>
              <a:spcAft>
                <a:spcPts val="0"/>
              </a:spcAft>
              <a:buClr>
                <a:schemeClr val="accent1"/>
              </a:buClr>
              <a:buSzTx/>
              <a:buFont typeface="Wingdings" pitchFamily="2" charset="2"/>
              <a:buNone/>
              <a:tabLst/>
              <a:defRPr kumimoji="0" lang="de-DE" sz="1800" b="0" i="0" u="none" strike="noStrike" kern="1200" cap="none" spc="0" normalizeH="0" baseline="0" noProof="0" smtClean="0">
                <a:ln>
                  <a:noFill/>
                </a:ln>
                <a:solidFill>
                  <a:prstClr val="black"/>
                </a:solidFill>
                <a:effectLst/>
                <a:uLnTx/>
                <a:uFillTx/>
                <a:latin typeface="+mn-lt"/>
              </a:defRPr>
            </a:lvl1pPr>
          </a:lstStyle>
          <a:p>
            <a:pPr marL="0" marR="0" lvl="0" indent="0" algn="l" defTabSz="914400" rtl="0" eaLnBrk="1" fontAlgn="auto" latinLnBrk="0" hangingPunct="1">
              <a:lnSpc>
                <a:spcPct val="100000"/>
              </a:lnSpc>
              <a:spcBef>
                <a:spcPts val="500"/>
              </a:spcBef>
              <a:spcAft>
                <a:spcPts val="0"/>
              </a:spcAft>
              <a:buClr>
                <a:schemeClr val="accent1"/>
              </a:buClr>
              <a:buSzTx/>
              <a:buFont typeface="Wingdings" pitchFamily="2" charset="2"/>
              <a:buNone/>
              <a:tabLst/>
              <a:defRPr/>
            </a:pPr>
            <a:r>
              <a:rPr lang="de-DE" dirty="0"/>
              <a:t>Text</a:t>
            </a:r>
            <a:endParaRPr kumimoji="0" lang="de-DE" sz="1400" b="0" i="0" u="none" strike="noStrike" kern="1200" cap="none" spc="0" normalizeH="0" baseline="0" noProof="0" dirty="0">
              <a:ln>
                <a:noFill/>
              </a:ln>
              <a:solidFill>
                <a:prstClr val="black"/>
              </a:solidFill>
              <a:effectLst/>
              <a:uLnTx/>
              <a:uFillTx/>
              <a:latin typeface="Arial"/>
              <a:ea typeface="+mj-ea"/>
              <a:cs typeface="+mj-cs"/>
            </a:endParaRPr>
          </a:p>
        </p:txBody>
      </p:sp>
      <p:sp>
        <p:nvSpPr>
          <p:cNvPr id="20" name="Textplatzhalter 19"/>
          <p:cNvSpPr>
            <a:spLocks noGrp="1"/>
          </p:cNvSpPr>
          <p:nvPr>
            <p:ph type="body" sz="quarter" idx="12" hasCustomPrompt="1"/>
          </p:nvPr>
        </p:nvSpPr>
        <p:spPr>
          <a:xfrm>
            <a:off x="331788" y="2815727"/>
            <a:ext cx="11523662" cy="498475"/>
          </a:xfrm>
          <a:solidFill>
            <a:schemeClr val="bg1"/>
          </a:solidFill>
        </p:spPr>
        <p:txBody>
          <a:bodyPr bIns="144000" anchor="b" anchorCtr="0"/>
          <a:lstStyle>
            <a:lvl1pPr marL="0" indent="0" algn="r">
              <a:buNone/>
              <a:defRPr sz="1400"/>
            </a:lvl1pPr>
          </a:lstStyle>
          <a:p>
            <a:pPr lvl="0"/>
            <a:fld id="{8CAC4421-AF8C-49E7-BDB7-2475CCDBF662}" type="datetime1">
              <a:rPr lang="de-CH" smtClean="0"/>
              <a:t>01.02.17</a:t>
            </a:fld>
            <a:endParaRPr lang="de-CH" dirty="0"/>
          </a:p>
        </p:txBody>
      </p:sp>
    </p:spTree>
    <p:extLst>
      <p:ext uri="{BB962C8B-B14F-4D97-AF65-F5344CB8AC3E}">
        <p14:creationId xmlns:p14="http://schemas.microsoft.com/office/powerpoint/2010/main" val="182001006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p:nvPr>
        </p:nvSpPr>
        <p:spPr>
          <a:xfrm>
            <a:off x="323850" y="4823306"/>
            <a:ext cx="11537950" cy="1013969"/>
          </a:xfrm>
          <a:solidFill>
            <a:schemeClr val="accent1"/>
          </a:solidFill>
        </p:spPr>
        <p:txBody>
          <a:bodyPr wrap="square" lIns="144000" tIns="108000" anchor="t" anchorCtr="0"/>
          <a:lstStyle>
            <a:lvl1pPr>
              <a:lnSpc>
                <a:spcPct val="100000"/>
              </a:lnSpc>
              <a:spcBef>
                <a:spcPts val="0"/>
              </a:spcBef>
              <a:defRPr sz="2800" baseline="0">
                <a:solidFill>
                  <a:schemeClr val="bg1"/>
                </a:solidFill>
              </a:defRPr>
            </a:lvl1pPr>
          </a:lstStyle>
          <a:p>
            <a:r>
              <a:rPr lang="de-CH" dirty="0"/>
              <a:t>Mastertitelformat bearbeiten</a:t>
            </a:r>
          </a:p>
        </p:txBody>
      </p:sp>
      <p:sp>
        <p:nvSpPr>
          <p:cNvPr id="3" name="Untertitel 2"/>
          <p:cNvSpPr>
            <a:spLocks noGrp="1"/>
          </p:cNvSpPr>
          <p:nvPr>
            <p:ph type="subTitle" idx="1"/>
          </p:nvPr>
        </p:nvSpPr>
        <p:spPr>
          <a:xfrm>
            <a:off x="323850" y="5809754"/>
            <a:ext cx="11537950" cy="427535"/>
          </a:xfrm>
          <a:solidFill>
            <a:schemeClr val="accent1"/>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dirty="0"/>
              <a:t>Master-Untertitelformat bearbeiten</a:t>
            </a:r>
          </a:p>
        </p:txBody>
      </p:sp>
      <p:sp>
        <p:nvSpPr>
          <p:cNvPr id="4" name="Datumsplatzhalter 3"/>
          <p:cNvSpPr>
            <a:spLocks noGrp="1"/>
          </p:cNvSpPr>
          <p:nvPr>
            <p:ph type="dt" sz="half" idx="10"/>
          </p:nvPr>
        </p:nvSpPr>
        <p:spPr/>
        <p:txBody>
          <a:bodyPr/>
          <a:lstStyle/>
          <a:p>
            <a:fld id="{D84D8089-827A-4181-BE3E-B2A88285F077}" type="datetime1">
              <a:rPr lang="de-CH" smtClean="0"/>
              <a:t>27.01.2023</a:t>
            </a:fld>
            <a:endParaRPr lang="de-CH"/>
          </a:p>
        </p:txBody>
      </p:sp>
      <p:sp>
        <p:nvSpPr>
          <p:cNvPr id="5" name="Fußzeilenplatzhalter 4"/>
          <p:cNvSpPr>
            <a:spLocks noGrp="1"/>
          </p:cNvSpPr>
          <p:nvPr>
            <p:ph type="ftr" sz="quarter" idx="11"/>
          </p:nvPr>
        </p:nvSpPr>
        <p:spPr/>
        <p:txBody>
          <a:bodyPr/>
          <a:lstStyle/>
          <a:p>
            <a:r>
              <a:rPr lang="de-CH"/>
              <a:t>Spescha &amp; Wörter</a:t>
            </a:r>
          </a:p>
        </p:txBody>
      </p:sp>
      <p:sp>
        <p:nvSpPr>
          <p:cNvPr id="6" name="Foliennummernplatzhalter 5"/>
          <p:cNvSpPr>
            <a:spLocks noGrp="1"/>
          </p:cNvSpPr>
          <p:nvPr>
            <p:ph type="sldNum" sz="quarter" idx="12"/>
          </p:nvPr>
        </p:nvSpPr>
        <p:spPr/>
        <p:txBody>
          <a:bodyPr/>
          <a:lstStyle/>
          <a:p>
            <a:fld id="{6C6AE60A-B69C-4790-82F7-3882EDF23186}" type="slidenum">
              <a:rPr lang="de-CH" smtClean="0"/>
              <a:t>‹Nr.›</a:t>
            </a:fld>
            <a:endParaRPr lang="de-CH"/>
          </a:p>
        </p:txBody>
      </p:sp>
      <p:sp>
        <p:nvSpPr>
          <p:cNvPr id="10" name="Bildplatzhalter 9"/>
          <p:cNvSpPr>
            <a:spLocks noGrp="1"/>
          </p:cNvSpPr>
          <p:nvPr>
            <p:ph type="pic" sz="quarter" idx="13"/>
          </p:nvPr>
        </p:nvSpPr>
        <p:spPr>
          <a:xfrm>
            <a:off x="323850" y="620713"/>
            <a:ext cx="11537950" cy="4204512"/>
          </a:xfrm>
          <a:noFill/>
        </p:spPr>
        <p:txBody>
          <a:bodyPr/>
          <a:lstStyle>
            <a:lvl1pPr marL="0" indent="0">
              <a:buNone/>
              <a:defRPr/>
            </a:lvl1pPr>
          </a:lstStyle>
          <a:p>
            <a:r>
              <a:rPr lang="de-CH"/>
              <a:t>Bild auf Platzhalter ziehen oder durch Klicken auf Symbol hinzufügen</a:t>
            </a:r>
          </a:p>
        </p:txBody>
      </p:sp>
    </p:spTree>
    <p:extLst>
      <p:ext uri="{BB962C8B-B14F-4D97-AF65-F5344CB8AC3E}">
        <p14:creationId xmlns:p14="http://schemas.microsoft.com/office/powerpoint/2010/main" val="106761186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p:nvPr>
        </p:nvSpPr>
        <p:spPr>
          <a:xfrm>
            <a:off x="323850" y="4823306"/>
            <a:ext cx="1153795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de-CH" dirty="0"/>
              <a:t>Mastertitelformat bearbeiten</a:t>
            </a:r>
          </a:p>
        </p:txBody>
      </p:sp>
      <p:sp>
        <p:nvSpPr>
          <p:cNvPr id="3" name="Untertitel 2"/>
          <p:cNvSpPr>
            <a:spLocks noGrp="1"/>
          </p:cNvSpPr>
          <p:nvPr>
            <p:ph type="subTitle" idx="1"/>
          </p:nvPr>
        </p:nvSpPr>
        <p:spPr>
          <a:xfrm>
            <a:off x="323850" y="5809754"/>
            <a:ext cx="1153795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dirty="0"/>
              <a:t>Master-Untertitelformat bearbeiten</a:t>
            </a:r>
          </a:p>
        </p:txBody>
      </p:sp>
      <p:sp>
        <p:nvSpPr>
          <p:cNvPr id="4" name="Datumsplatzhalter 3"/>
          <p:cNvSpPr>
            <a:spLocks noGrp="1"/>
          </p:cNvSpPr>
          <p:nvPr>
            <p:ph type="dt" sz="half" idx="10"/>
          </p:nvPr>
        </p:nvSpPr>
        <p:spPr/>
        <p:txBody>
          <a:bodyPr/>
          <a:lstStyle/>
          <a:p>
            <a:fld id="{06E91861-3194-4621-A670-D107175E9FA7}" type="datetime1">
              <a:rPr lang="de-CH" smtClean="0"/>
              <a:t>27.01.2023</a:t>
            </a:fld>
            <a:endParaRPr lang="de-CH"/>
          </a:p>
        </p:txBody>
      </p:sp>
      <p:sp>
        <p:nvSpPr>
          <p:cNvPr id="5" name="Fußzeilenplatzhalter 4"/>
          <p:cNvSpPr>
            <a:spLocks noGrp="1"/>
          </p:cNvSpPr>
          <p:nvPr>
            <p:ph type="ftr" sz="quarter" idx="11"/>
          </p:nvPr>
        </p:nvSpPr>
        <p:spPr/>
        <p:txBody>
          <a:bodyPr/>
          <a:lstStyle/>
          <a:p>
            <a:r>
              <a:rPr lang="de-CH"/>
              <a:t>Spescha &amp; Wörter</a:t>
            </a:r>
          </a:p>
        </p:txBody>
      </p:sp>
      <p:sp>
        <p:nvSpPr>
          <p:cNvPr id="6" name="Foliennummernplatzhalter 5"/>
          <p:cNvSpPr>
            <a:spLocks noGrp="1"/>
          </p:cNvSpPr>
          <p:nvPr>
            <p:ph type="sldNum" sz="quarter" idx="12"/>
          </p:nvPr>
        </p:nvSpPr>
        <p:spPr/>
        <p:txBody>
          <a:bodyPr/>
          <a:lstStyle/>
          <a:p>
            <a:fld id="{6C6AE60A-B69C-4790-82F7-3882EDF23186}" type="slidenum">
              <a:rPr lang="de-CH" smtClean="0"/>
              <a:t>‹Nr.›</a:t>
            </a:fld>
            <a:endParaRPr lang="de-CH"/>
          </a:p>
        </p:txBody>
      </p:sp>
      <p:sp>
        <p:nvSpPr>
          <p:cNvPr id="10" name="Bildplatzhalter 9"/>
          <p:cNvSpPr>
            <a:spLocks noGrp="1"/>
          </p:cNvSpPr>
          <p:nvPr>
            <p:ph type="pic" sz="quarter" idx="13"/>
          </p:nvPr>
        </p:nvSpPr>
        <p:spPr>
          <a:xfrm>
            <a:off x="323850" y="620714"/>
            <a:ext cx="11537950" cy="4204513"/>
          </a:xfrm>
          <a:noFill/>
        </p:spPr>
        <p:txBody>
          <a:bodyPr/>
          <a:lstStyle>
            <a:lvl1pPr marL="0" indent="0">
              <a:buNone/>
              <a:defRPr/>
            </a:lvl1pPr>
          </a:lstStyle>
          <a:p>
            <a:r>
              <a:rPr lang="de-CH"/>
              <a:t>Bild auf Platzhalter ziehen oder durch Klicken auf Symbol hinzufügen</a:t>
            </a:r>
          </a:p>
        </p:txBody>
      </p:sp>
    </p:spTree>
    <p:extLst>
      <p:ext uri="{BB962C8B-B14F-4D97-AF65-F5344CB8AC3E}">
        <p14:creationId xmlns:p14="http://schemas.microsoft.com/office/powerpoint/2010/main" val="1114397342"/>
      </p:ext>
    </p:extLst>
  </p:cSld>
  <p:clrMapOvr>
    <a:masterClrMapping/>
  </p:clrMapOvr>
  <p:transition>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de-CH" dirty="0"/>
              <a:t>Erste Ebene</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Datumsplatzhalter 3"/>
          <p:cNvSpPr>
            <a:spLocks noGrp="1"/>
          </p:cNvSpPr>
          <p:nvPr>
            <p:ph type="dt" sz="half" idx="10"/>
          </p:nvPr>
        </p:nvSpPr>
        <p:spPr/>
        <p:txBody>
          <a:bodyPr/>
          <a:lstStyle/>
          <a:p>
            <a:fld id="{740B26BB-2153-42C5-A416-7637E46E841D}" type="datetime1">
              <a:rPr lang="de-CH" smtClean="0"/>
              <a:t>27.01.2023</a:t>
            </a:fld>
            <a:endParaRPr lang="de-CH"/>
          </a:p>
        </p:txBody>
      </p:sp>
      <p:sp>
        <p:nvSpPr>
          <p:cNvPr id="5" name="Fußzeilenplatzhalter 4"/>
          <p:cNvSpPr>
            <a:spLocks noGrp="1"/>
          </p:cNvSpPr>
          <p:nvPr>
            <p:ph type="ftr" sz="quarter" idx="11"/>
          </p:nvPr>
        </p:nvSpPr>
        <p:spPr/>
        <p:txBody>
          <a:bodyPr/>
          <a:lstStyle/>
          <a:p>
            <a:r>
              <a:rPr lang="de-CH"/>
              <a:t>Spescha &amp; Wörter</a:t>
            </a:r>
          </a:p>
        </p:txBody>
      </p:sp>
      <p:sp>
        <p:nvSpPr>
          <p:cNvPr id="6" name="Foliennummernplatzhalter 5"/>
          <p:cNvSpPr>
            <a:spLocks noGrp="1"/>
          </p:cNvSpPr>
          <p:nvPr>
            <p:ph type="sldNum" sz="quarter" idx="12"/>
          </p:nvPr>
        </p:nvSpPr>
        <p:spPr/>
        <p:txBody>
          <a:bodyPr/>
          <a:lstStyle/>
          <a:p>
            <a:fld id="{6C6AE60A-B69C-4790-82F7-3882EDF23186}" type="slidenum">
              <a:rPr lang="de-CH" smtClean="0"/>
              <a:t>‹Nr.›</a:t>
            </a:fld>
            <a:endParaRPr lang="de-CH"/>
          </a:p>
        </p:txBody>
      </p:sp>
      <p:sp>
        <p:nvSpPr>
          <p:cNvPr id="10" name="Textplatzhalter 9"/>
          <p:cNvSpPr>
            <a:spLocks noGrp="1"/>
          </p:cNvSpPr>
          <p:nvPr>
            <p:ph type="body" sz="quarter" idx="13" hasCustomPrompt="1"/>
          </p:nvPr>
        </p:nvSpPr>
        <p:spPr>
          <a:xfrm>
            <a:off x="330200" y="620713"/>
            <a:ext cx="11531600" cy="972000"/>
          </a:xfrm>
        </p:spPr>
        <p:txBody>
          <a:bodyPr lIns="144000" tIns="288000" anchor="b" anchorCtr="0"/>
          <a:lstStyle>
            <a:lvl1pPr marL="0" indent="0">
              <a:buNone/>
              <a:defRPr sz="3300" b="1">
                <a:solidFill>
                  <a:srgbClr val="007A96"/>
                </a:solidFill>
                <a:latin typeface="+mj-lt"/>
              </a:defRPr>
            </a:lvl1pPr>
          </a:lstStyle>
          <a:p>
            <a:pPr lvl="0"/>
            <a:r>
              <a:rPr lang="de-DE" dirty="0"/>
              <a:t>Präsentationstitel</a:t>
            </a:r>
            <a:endParaRPr lang="de-CH" dirty="0"/>
          </a:p>
        </p:txBody>
      </p:sp>
    </p:spTree>
    <p:extLst>
      <p:ext uri="{BB962C8B-B14F-4D97-AF65-F5344CB8AC3E}">
        <p14:creationId xmlns:p14="http://schemas.microsoft.com/office/powerpoint/2010/main" val="229556031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de-CH" dirty="0"/>
              <a:t>Erste Ebene</a:t>
            </a:r>
          </a:p>
          <a:p>
            <a:pPr lvl="1"/>
            <a:r>
              <a:rPr lang="de-CH" dirty="0"/>
              <a:t>Zweite Ebene</a:t>
            </a:r>
          </a:p>
          <a:p>
            <a:pPr lvl="2"/>
            <a:r>
              <a:rPr lang="de-CH" dirty="0"/>
              <a:t>Dritte Ebene</a:t>
            </a:r>
          </a:p>
          <a:p>
            <a:pPr lvl="3"/>
            <a:r>
              <a:rPr lang="de-CH" dirty="0"/>
              <a:t>Vierte Ebene</a:t>
            </a:r>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de-CH" dirty="0"/>
              <a:t>Erste Ebene</a:t>
            </a:r>
          </a:p>
          <a:p>
            <a:pPr lvl="1"/>
            <a:r>
              <a:rPr lang="de-CH" dirty="0"/>
              <a:t>Zweite Ebene</a:t>
            </a:r>
          </a:p>
          <a:p>
            <a:pPr lvl="2"/>
            <a:r>
              <a:rPr lang="de-CH" dirty="0"/>
              <a:t>Dritte Ebene</a:t>
            </a:r>
          </a:p>
          <a:p>
            <a:pPr lvl="3"/>
            <a:r>
              <a:rPr lang="de-CH" dirty="0"/>
              <a:t>Vierte Ebene</a:t>
            </a:r>
          </a:p>
        </p:txBody>
      </p:sp>
      <p:sp>
        <p:nvSpPr>
          <p:cNvPr id="5" name="Datumsplatzhalter 4"/>
          <p:cNvSpPr>
            <a:spLocks noGrp="1"/>
          </p:cNvSpPr>
          <p:nvPr>
            <p:ph type="dt" sz="half" idx="10"/>
          </p:nvPr>
        </p:nvSpPr>
        <p:spPr/>
        <p:txBody>
          <a:bodyPr/>
          <a:lstStyle/>
          <a:p>
            <a:fld id="{D6EB271B-515D-4E24-B6D2-9E5531602054}" type="datetime1">
              <a:rPr lang="de-CH" smtClean="0"/>
              <a:t>27.01.2023</a:t>
            </a:fld>
            <a:endParaRPr lang="de-CH"/>
          </a:p>
        </p:txBody>
      </p:sp>
      <p:sp>
        <p:nvSpPr>
          <p:cNvPr id="6" name="Fußzeilenplatzhalter 5"/>
          <p:cNvSpPr>
            <a:spLocks noGrp="1"/>
          </p:cNvSpPr>
          <p:nvPr>
            <p:ph type="ftr" sz="quarter" idx="11"/>
          </p:nvPr>
        </p:nvSpPr>
        <p:spPr/>
        <p:txBody>
          <a:bodyPr/>
          <a:lstStyle/>
          <a:p>
            <a:r>
              <a:rPr lang="de-CH"/>
              <a:t>Spescha &amp; Wörter</a:t>
            </a:r>
          </a:p>
        </p:txBody>
      </p:sp>
      <p:sp>
        <p:nvSpPr>
          <p:cNvPr id="7" name="Foliennummernplatzhalter 6"/>
          <p:cNvSpPr>
            <a:spLocks noGrp="1"/>
          </p:cNvSpPr>
          <p:nvPr>
            <p:ph type="sldNum" sz="quarter" idx="12"/>
          </p:nvPr>
        </p:nvSpPr>
        <p:spPr/>
        <p:txBody>
          <a:bodyPr/>
          <a:lstStyle/>
          <a:p>
            <a:fld id="{6C6AE60A-B69C-4790-82F7-3882EDF23186}" type="slidenum">
              <a:rPr lang="de-CH" smtClean="0"/>
              <a:t>‹Nr.›</a:t>
            </a:fld>
            <a:endParaRPr lang="de-CH"/>
          </a:p>
        </p:txBody>
      </p:sp>
      <p:sp>
        <p:nvSpPr>
          <p:cNvPr id="8" name="Textplatzhalter 9"/>
          <p:cNvSpPr>
            <a:spLocks noGrp="1"/>
          </p:cNvSpPr>
          <p:nvPr>
            <p:ph type="body" sz="quarter" idx="13" hasCustomPrompt="1"/>
          </p:nvPr>
        </p:nvSpPr>
        <p:spPr>
          <a:xfrm>
            <a:off x="330200" y="620713"/>
            <a:ext cx="11531600" cy="972000"/>
          </a:xfrm>
        </p:spPr>
        <p:txBody>
          <a:bodyPr lIns="144000" tIns="288000" anchor="b" anchorCtr="0"/>
          <a:lstStyle>
            <a:lvl1pPr marL="0" indent="0">
              <a:buNone/>
              <a:defRPr sz="3300" b="1">
                <a:solidFill>
                  <a:srgbClr val="007A96"/>
                </a:solidFill>
                <a:latin typeface="+mj-lt"/>
              </a:defRPr>
            </a:lvl1pPr>
          </a:lstStyle>
          <a:p>
            <a:pPr lvl="0"/>
            <a:r>
              <a:rPr lang="de-DE" dirty="0"/>
              <a:t>Präsentationstitel</a:t>
            </a:r>
            <a:endParaRPr lang="de-CH" dirty="0"/>
          </a:p>
        </p:txBody>
      </p:sp>
    </p:spTree>
    <p:extLst>
      <p:ext uri="{BB962C8B-B14F-4D97-AF65-F5344CB8AC3E}">
        <p14:creationId xmlns:p14="http://schemas.microsoft.com/office/powerpoint/2010/main" val="295315638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70AE6D2-BDFF-415E-9868-EB5A3D938AA5}" type="datetime1">
              <a:rPr lang="de-CH" smtClean="0"/>
              <a:t>27.01.2023</a:t>
            </a:fld>
            <a:endParaRPr lang="de-CH"/>
          </a:p>
        </p:txBody>
      </p:sp>
      <p:sp>
        <p:nvSpPr>
          <p:cNvPr id="3" name="Fußzeilenplatzhalter 2"/>
          <p:cNvSpPr>
            <a:spLocks noGrp="1"/>
          </p:cNvSpPr>
          <p:nvPr>
            <p:ph type="ftr" sz="quarter" idx="11"/>
          </p:nvPr>
        </p:nvSpPr>
        <p:spPr/>
        <p:txBody>
          <a:bodyPr/>
          <a:lstStyle/>
          <a:p>
            <a:r>
              <a:rPr lang="de-CH"/>
              <a:t>Spescha &amp; Wörter</a:t>
            </a:r>
          </a:p>
        </p:txBody>
      </p:sp>
      <p:sp>
        <p:nvSpPr>
          <p:cNvPr id="4" name="Foliennummernplatzhalter 3"/>
          <p:cNvSpPr>
            <a:spLocks noGrp="1"/>
          </p:cNvSpPr>
          <p:nvPr>
            <p:ph type="sldNum" sz="quarter" idx="12"/>
          </p:nvPr>
        </p:nvSpPr>
        <p:spPr/>
        <p:txBody>
          <a:bodyPr/>
          <a:lstStyle/>
          <a:p>
            <a:fld id="{6C6AE60A-B69C-4790-82F7-3882EDF23186}" type="slidenum">
              <a:rPr lang="de-CH" smtClean="0"/>
              <a:t>‹Nr.›</a:t>
            </a:fld>
            <a:endParaRPr lang="de-CH"/>
          </a:p>
        </p:txBody>
      </p:sp>
      <p:sp>
        <p:nvSpPr>
          <p:cNvPr id="5" name="Textplatzhalter 9"/>
          <p:cNvSpPr>
            <a:spLocks noGrp="1"/>
          </p:cNvSpPr>
          <p:nvPr>
            <p:ph type="body" sz="quarter" idx="13" hasCustomPrompt="1"/>
          </p:nvPr>
        </p:nvSpPr>
        <p:spPr>
          <a:xfrm>
            <a:off x="330200" y="620713"/>
            <a:ext cx="11531600" cy="972000"/>
          </a:xfrm>
        </p:spPr>
        <p:txBody>
          <a:bodyPr lIns="144000" tIns="288000" anchor="b" anchorCtr="0"/>
          <a:lstStyle>
            <a:lvl1pPr marL="0" indent="0">
              <a:buNone/>
              <a:defRPr sz="3300" b="1">
                <a:solidFill>
                  <a:srgbClr val="007A96"/>
                </a:solidFill>
                <a:latin typeface="+mj-lt"/>
              </a:defRPr>
            </a:lvl1pPr>
          </a:lstStyle>
          <a:p>
            <a:pPr lvl="0"/>
            <a:r>
              <a:rPr lang="de-DE" dirty="0"/>
              <a:t>Präsentationstitel</a:t>
            </a:r>
            <a:endParaRPr lang="de-CH" dirty="0"/>
          </a:p>
        </p:txBody>
      </p:sp>
    </p:spTree>
    <p:extLst>
      <p:ext uri="{BB962C8B-B14F-4D97-AF65-F5344CB8AC3E}">
        <p14:creationId xmlns:p14="http://schemas.microsoft.com/office/powerpoint/2010/main" val="23154831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lvl1pPr>
              <a:defRPr/>
            </a:lvl1pPr>
          </a:lstStyle>
          <a:p>
            <a:fld id="{57EE2AD4-CDC1-4D89-A4B4-080B43E81FD1}" type="datetime1">
              <a:rPr lang="de-CH" smtClean="0"/>
              <a:t>27.01.2023</a:t>
            </a:fld>
            <a:endParaRPr lang="de-CH"/>
          </a:p>
        </p:txBody>
      </p:sp>
      <p:sp>
        <p:nvSpPr>
          <p:cNvPr id="5" name="Fußzeilenplatzhalter 4"/>
          <p:cNvSpPr>
            <a:spLocks noGrp="1"/>
          </p:cNvSpPr>
          <p:nvPr>
            <p:ph type="ftr" sz="quarter" idx="11"/>
          </p:nvPr>
        </p:nvSpPr>
        <p:spPr/>
        <p:txBody>
          <a:bodyPr/>
          <a:lstStyle/>
          <a:p>
            <a:r>
              <a:rPr lang="de-CH"/>
              <a:t>Spescha &amp; Wörter</a:t>
            </a:r>
          </a:p>
        </p:txBody>
      </p:sp>
      <p:sp>
        <p:nvSpPr>
          <p:cNvPr id="6" name="Foliennummernplatzhalter 5"/>
          <p:cNvSpPr>
            <a:spLocks noGrp="1"/>
          </p:cNvSpPr>
          <p:nvPr>
            <p:ph type="sldNum" sz="quarter" idx="12"/>
          </p:nvPr>
        </p:nvSpPr>
        <p:spPr/>
        <p:txBody>
          <a:bodyPr/>
          <a:lstStyle/>
          <a:p>
            <a:fld id="{6C6AE60A-B69C-4790-82F7-3882EDF23186}" type="slidenum">
              <a:rPr lang="de-CH" smtClean="0"/>
              <a:t>‹Nr.›</a:t>
            </a:fld>
            <a:endParaRPr lang="de-CH"/>
          </a:p>
        </p:txBody>
      </p:sp>
      <p:sp>
        <p:nvSpPr>
          <p:cNvPr id="10" name="Bildplatzhalter 9"/>
          <p:cNvSpPr>
            <a:spLocks noGrp="1"/>
          </p:cNvSpPr>
          <p:nvPr>
            <p:ph type="pic" sz="quarter" idx="13"/>
          </p:nvPr>
        </p:nvSpPr>
        <p:spPr>
          <a:xfrm>
            <a:off x="323850" y="620713"/>
            <a:ext cx="11537950" cy="5607860"/>
          </a:xfrm>
          <a:noFill/>
        </p:spPr>
        <p:txBody>
          <a:bodyPr/>
          <a:lstStyle>
            <a:lvl1pPr marL="0" indent="0">
              <a:buNone/>
              <a:defRPr/>
            </a:lvl1pPr>
          </a:lstStyle>
          <a:p>
            <a:r>
              <a:rPr lang="de-CH"/>
              <a:t>Bild auf Platzhalter ziehen oder durch Klicken auf Symbol hinzufügen</a:t>
            </a:r>
          </a:p>
        </p:txBody>
      </p:sp>
    </p:spTree>
    <p:extLst>
      <p:ext uri="{BB962C8B-B14F-4D97-AF65-F5344CB8AC3E}">
        <p14:creationId xmlns:p14="http://schemas.microsoft.com/office/powerpoint/2010/main" val="36074507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lvl1pPr>
              <a:defRPr/>
            </a:lvl1pPr>
          </a:lstStyle>
          <a:p>
            <a:fld id="{41B73E76-DE12-4910-8179-E334FB449C08}" type="datetime1">
              <a:rPr lang="de-CH" smtClean="0"/>
              <a:t>27.01.2023</a:t>
            </a:fld>
            <a:endParaRPr lang="de-CH"/>
          </a:p>
        </p:txBody>
      </p:sp>
      <p:sp>
        <p:nvSpPr>
          <p:cNvPr id="5" name="Fußzeilenplatzhalter 4"/>
          <p:cNvSpPr>
            <a:spLocks noGrp="1"/>
          </p:cNvSpPr>
          <p:nvPr>
            <p:ph type="ftr" sz="quarter" idx="11"/>
          </p:nvPr>
        </p:nvSpPr>
        <p:spPr/>
        <p:txBody>
          <a:bodyPr/>
          <a:lstStyle/>
          <a:p>
            <a:r>
              <a:rPr lang="de-CH"/>
              <a:t>Spescha &amp; Wörter</a:t>
            </a:r>
          </a:p>
        </p:txBody>
      </p:sp>
      <p:sp>
        <p:nvSpPr>
          <p:cNvPr id="6" name="Foliennummernplatzhalter 5"/>
          <p:cNvSpPr>
            <a:spLocks noGrp="1"/>
          </p:cNvSpPr>
          <p:nvPr>
            <p:ph type="sldNum" sz="quarter" idx="12"/>
          </p:nvPr>
        </p:nvSpPr>
        <p:spPr/>
        <p:txBody>
          <a:bodyPr/>
          <a:lstStyle/>
          <a:p>
            <a:fld id="{6C6AE60A-B69C-4790-82F7-3882EDF23186}" type="slidenum">
              <a:rPr lang="de-CH" smtClean="0"/>
              <a:t>‹Nr.›</a:t>
            </a:fld>
            <a:endParaRPr lang="de-CH"/>
          </a:p>
        </p:txBody>
      </p:sp>
      <p:sp>
        <p:nvSpPr>
          <p:cNvPr id="7" name="Textplatzhalter 9"/>
          <p:cNvSpPr>
            <a:spLocks noGrp="1"/>
          </p:cNvSpPr>
          <p:nvPr>
            <p:ph type="body" sz="quarter" idx="14" hasCustomPrompt="1"/>
          </p:nvPr>
        </p:nvSpPr>
        <p:spPr>
          <a:xfrm>
            <a:off x="330200" y="620713"/>
            <a:ext cx="11531600" cy="972000"/>
          </a:xfrm>
        </p:spPr>
        <p:txBody>
          <a:bodyPr lIns="144000" tIns="288000" anchor="b" anchorCtr="0"/>
          <a:lstStyle>
            <a:lvl1pPr marL="0" indent="0">
              <a:buNone/>
              <a:defRPr sz="3300" b="1">
                <a:solidFill>
                  <a:srgbClr val="007A96"/>
                </a:solidFill>
                <a:latin typeface="+mj-lt"/>
              </a:defRPr>
            </a:lvl1pPr>
          </a:lstStyle>
          <a:p>
            <a:pPr lvl="0"/>
            <a:r>
              <a:rPr lang="de-DE" dirty="0"/>
              <a:t>Grafiktitel</a:t>
            </a:r>
            <a:endParaRPr lang="de-CH" dirty="0"/>
          </a:p>
        </p:txBody>
      </p:sp>
    </p:spTree>
    <p:extLst>
      <p:ext uri="{BB962C8B-B14F-4D97-AF65-F5344CB8AC3E}">
        <p14:creationId xmlns:p14="http://schemas.microsoft.com/office/powerpoint/2010/main" val="277158158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lvl1pPr>
              <a:defRPr/>
            </a:lvl1pPr>
          </a:lstStyle>
          <a:p>
            <a:fld id="{E3BA49BC-B79A-4CCC-922D-A1F75FC2DF65}" type="datetime1">
              <a:rPr lang="de-CH" smtClean="0"/>
              <a:t>27.01.2023</a:t>
            </a:fld>
            <a:endParaRPr lang="de-CH"/>
          </a:p>
        </p:txBody>
      </p:sp>
      <p:sp>
        <p:nvSpPr>
          <p:cNvPr id="5" name="Fußzeilenplatzhalter 4"/>
          <p:cNvSpPr>
            <a:spLocks noGrp="1"/>
          </p:cNvSpPr>
          <p:nvPr>
            <p:ph type="ftr" sz="quarter" idx="11"/>
          </p:nvPr>
        </p:nvSpPr>
        <p:spPr/>
        <p:txBody>
          <a:bodyPr/>
          <a:lstStyle/>
          <a:p>
            <a:r>
              <a:rPr lang="de-CH"/>
              <a:t>Spescha &amp; Wörter</a:t>
            </a:r>
          </a:p>
        </p:txBody>
      </p:sp>
      <p:sp>
        <p:nvSpPr>
          <p:cNvPr id="6" name="Foliennummernplatzhalter 5"/>
          <p:cNvSpPr>
            <a:spLocks noGrp="1"/>
          </p:cNvSpPr>
          <p:nvPr>
            <p:ph type="sldNum" sz="quarter" idx="12"/>
          </p:nvPr>
        </p:nvSpPr>
        <p:spPr/>
        <p:txBody>
          <a:bodyPr/>
          <a:lstStyle/>
          <a:p>
            <a:fld id="{6C6AE60A-B69C-4790-82F7-3882EDF23186}" type="slidenum">
              <a:rPr lang="de-CH" smtClean="0"/>
              <a:t>‹Nr.›</a:t>
            </a:fld>
            <a:endParaRPr lang="de-CH"/>
          </a:p>
        </p:txBody>
      </p:sp>
      <p:sp>
        <p:nvSpPr>
          <p:cNvPr id="7" name="Textplatzhalter 9"/>
          <p:cNvSpPr>
            <a:spLocks noGrp="1"/>
          </p:cNvSpPr>
          <p:nvPr>
            <p:ph type="body" sz="quarter" idx="14" hasCustomPrompt="1"/>
          </p:nvPr>
        </p:nvSpPr>
        <p:spPr>
          <a:xfrm>
            <a:off x="330200" y="620713"/>
            <a:ext cx="11531600" cy="972000"/>
          </a:xfrm>
        </p:spPr>
        <p:txBody>
          <a:bodyPr lIns="144000" tIns="288000" anchor="b" anchorCtr="0"/>
          <a:lstStyle>
            <a:lvl1pPr marL="0" indent="0">
              <a:buNone/>
              <a:defRPr sz="3300" b="1">
                <a:solidFill>
                  <a:srgbClr val="007A96"/>
                </a:solidFill>
                <a:latin typeface="+mj-lt"/>
              </a:defRPr>
            </a:lvl1pPr>
          </a:lstStyle>
          <a:p>
            <a:pPr lvl="0"/>
            <a:r>
              <a:rPr lang="de-DE" dirty="0"/>
              <a:t>Tabellentitel</a:t>
            </a:r>
            <a:endParaRPr lang="de-CH" dirty="0"/>
          </a:p>
        </p:txBody>
      </p:sp>
    </p:spTree>
    <p:extLst>
      <p:ext uri="{BB962C8B-B14F-4D97-AF65-F5344CB8AC3E}">
        <p14:creationId xmlns:p14="http://schemas.microsoft.com/office/powerpoint/2010/main" val="23724555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alt ohne Balken">
    <p:spTree>
      <p:nvGrpSpPr>
        <p:cNvPr id="1" name=""/>
        <p:cNvGrpSpPr/>
        <p:nvPr/>
      </p:nvGrpSpPr>
      <p:grpSpPr>
        <a:xfrm>
          <a:off x="0" y="0"/>
          <a:ext cx="0" cy="0"/>
          <a:chOff x="0" y="0"/>
          <a:chExt cx="0" cy="0"/>
        </a:xfrm>
      </p:grpSpPr>
      <p:sp>
        <p:nvSpPr>
          <p:cNvPr id="7" name="Rechteck 6"/>
          <p:cNvSpPr/>
          <p:nvPr userDrawn="1"/>
        </p:nvSpPr>
        <p:spPr>
          <a:xfrm>
            <a:off x="0" y="0"/>
            <a:ext cx="121872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Datumsplatzhalter 1"/>
          <p:cNvSpPr>
            <a:spLocks noGrp="1"/>
          </p:cNvSpPr>
          <p:nvPr>
            <p:ph type="dt" sz="half" idx="10"/>
          </p:nvPr>
        </p:nvSpPr>
        <p:spPr/>
        <p:txBody>
          <a:bodyPr/>
          <a:lstStyle>
            <a:lvl1pPr>
              <a:defRPr/>
            </a:lvl1pPr>
          </a:lstStyle>
          <a:p>
            <a:fld id="{98A3B13F-D197-4940-9593-324073BF3423}" type="datetime1">
              <a:rPr lang="de-CH" smtClean="0"/>
              <a:t>27.01.2023</a:t>
            </a:fld>
            <a:endParaRPr lang="de-CH"/>
          </a:p>
        </p:txBody>
      </p:sp>
      <p:sp>
        <p:nvSpPr>
          <p:cNvPr id="3" name="Fußzeilenplatzhalter 2"/>
          <p:cNvSpPr>
            <a:spLocks noGrp="1"/>
          </p:cNvSpPr>
          <p:nvPr>
            <p:ph type="ftr" sz="quarter" idx="11"/>
          </p:nvPr>
        </p:nvSpPr>
        <p:spPr/>
        <p:txBody>
          <a:bodyPr/>
          <a:lstStyle/>
          <a:p>
            <a:r>
              <a:rPr lang="de-CH"/>
              <a:t>Spescha &amp; Wörter</a:t>
            </a:r>
          </a:p>
        </p:txBody>
      </p:sp>
      <p:sp>
        <p:nvSpPr>
          <p:cNvPr id="4" name="Foliennummernplatzhalter 3"/>
          <p:cNvSpPr>
            <a:spLocks noGrp="1"/>
          </p:cNvSpPr>
          <p:nvPr>
            <p:ph type="sldNum" sz="quarter" idx="12"/>
          </p:nvPr>
        </p:nvSpPr>
        <p:spPr/>
        <p:txBody>
          <a:bodyPr/>
          <a:lstStyle/>
          <a:p>
            <a:fld id="{6C6AE60A-B69C-4790-82F7-3882EDF23186}" type="slidenum">
              <a:rPr lang="de-CH" smtClean="0"/>
              <a:t>‹Nr.›</a:t>
            </a:fld>
            <a:endParaRPr lang="de-CH"/>
          </a:p>
        </p:txBody>
      </p:sp>
      <p:pic>
        <p:nvPicPr>
          <p:cNvPr id="9" name="Bild 8" descr="eth_logo_kurz_po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06000"/>
            <a:ext cx="1057280" cy="172617"/>
          </a:xfrm>
          <a:prstGeom prst="rect">
            <a:avLst/>
          </a:prstGeom>
        </p:spPr>
      </p:pic>
      <p:pic>
        <p:nvPicPr>
          <p:cNvPr id="10" name="Grafi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52921" y="306001"/>
            <a:ext cx="400181" cy="173489"/>
          </a:xfrm>
          <a:prstGeom prst="rect">
            <a:avLst/>
          </a:prstGeom>
        </p:spPr>
      </p:pic>
    </p:spTree>
    <p:extLst>
      <p:ext uri="{BB962C8B-B14F-4D97-AF65-F5344CB8AC3E}">
        <p14:creationId xmlns:p14="http://schemas.microsoft.com/office/powerpoint/2010/main" val="8884221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D (Hintergrundbild)">
    <p:bg>
      <p:bgPr>
        <a:blipFill>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51765" y="306001"/>
            <a:ext cx="402494" cy="173489"/>
          </a:xfrm>
          <a:prstGeom prst="rect">
            <a:avLst/>
          </a:prstGeom>
        </p:spPr>
      </p:pic>
      <p:sp>
        <p:nvSpPr>
          <p:cNvPr id="18" name="Titel 3"/>
          <p:cNvSpPr>
            <a:spLocks noGrp="1"/>
          </p:cNvSpPr>
          <p:nvPr>
            <p:ph type="title" hasCustomPrompt="1"/>
          </p:nvPr>
        </p:nvSpPr>
        <p:spPr>
          <a:xfrm>
            <a:off x="331022" y="620687"/>
            <a:ext cx="11524199" cy="972000"/>
          </a:xfrm>
          <a:prstGeom prst="rect">
            <a:avLst/>
          </a:prstGeom>
          <a:solidFill>
            <a:sysClr val="window" lastClr="FFFFFF"/>
          </a:solidFill>
        </p:spPr>
        <p:txBody>
          <a:bodyPr lIns="144000" tIns="288000" rIns="144000" bIns="0"/>
          <a:lstStyle>
            <a:lvl1pPr>
              <a:defRPr sz="3300">
                <a:solidFill>
                  <a:schemeClr val="accent1"/>
                </a:solidFill>
              </a:defRPr>
            </a:lvl1pPr>
          </a:lstStyle>
          <a:p>
            <a:r>
              <a:rPr lang="de-DE" dirty="0"/>
              <a:t>Präsentationstitel</a:t>
            </a:r>
            <a:endParaRPr lang="de-CH" dirty="0"/>
          </a:p>
        </p:txBody>
      </p:sp>
      <p:sp>
        <p:nvSpPr>
          <p:cNvPr id="19" name="Textplatzhalter 7"/>
          <p:cNvSpPr>
            <a:spLocks noGrp="1"/>
          </p:cNvSpPr>
          <p:nvPr>
            <p:ph type="body" sz="quarter" idx="10" hasCustomPrompt="1"/>
          </p:nvPr>
        </p:nvSpPr>
        <p:spPr>
          <a:xfrm>
            <a:off x="331788" y="1593353"/>
            <a:ext cx="11523662" cy="467620"/>
          </a:xfrm>
          <a:solidFill>
            <a:schemeClr val="bg1"/>
          </a:solidFill>
        </p:spPr>
        <p:txBody>
          <a:bodyPr lIns="144000" anchor="ctr" anchorCtr="0"/>
          <a:lstStyle>
            <a:lvl1pPr marL="0" indent="0">
              <a:buFontTx/>
              <a:buNone/>
              <a:defRPr sz="2200" b="1">
                <a:solidFill>
                  <a:schemeClr val="accent1"/>
                </a:solidFill>
              </a:defRPr>
            </a:lvl1pPr>
            <a:lvl2pPr marL="361950" indent="0">
              <a:spcBef>
                <a:spcPts val="1200"/>
              </a:spcBef>
              <a:buNone/>
              <a:defRPr/>
            </a:lvl2pPr>
          </a:lstStyle>
          <a:p>
            <a:pPr lvl="0"/>
            <a:r>
              <a:rPr lang="de-DE" dirty="0"/>
              <a:t>Untertitel</a:t>
            </a:r>
          </a:p>
        </p:txBody>
      </p:sp>
      <p:sp>
        <p:nvSpPr>
          <p:cNvPr id="20" name="Textplatzhalter 15"/>
          <p:cNvSpPr>
            <a:spLocks noGrp="1"/>
          </p:cNvSpPr>
          <p:nvPr>
            <p:ph type="body" sz="quarter" idx="11"/>
          </p:nvPr>
        </p:nvSpPr>
        <p:spPr>
          <a:xfrm>
            <a:off x="331788" y="2061664"/>
            <a:ext cx="11523662" cy="754063"/>
          </a:xfrm>
          <a:solidFill>
            <a:schemeClr val="bg1"/>
          </a:solidFill>
        </p:spPr>
        <p:txBody>
          <a:bodyPr lIns="144000" bIns="0" anchor="t" anchorCtr="0"/>
          <a:lstStyle>
            <a:lvl1pPr marL="0" marR="0" indent="0" algn="l" defTabSz="914400" rtl="0" eaLnBrk="1" fontAlgn="auto" latinLnBrk="0" hangingPunct="1">
              <a:lnSpc>
                <a:spcPct val="100000"/>
              </a:lnSpc>
              <a:spcBef>
                <a:spcPts val="500"/>
              </a:spcBef>
              <a:spcAft>
                <a:spcPts val="0"/>
              </a:spcAft>
              <a:buClr>
                <a:schemeClr val="accent1"/>
              </a:buClr>
              <a:buSzTx/>
              <a:buFont typeface="Wingdings" pitchFamily="2" charset="2"/>
              <a:buNone/>
              <a:tabLst/>
              <a:defRPr kumimoji="0" lang="de-DE" sz="1800" b="0" i="0" u="none" strike="noStrike" kern="1200" cap="none" spc="0" normalizeH="0" baseline="0" noProof="0" smtClean="0">
                <a:ln>
                  <a:noFill/>
                </a:ln>
                <a:solidFill>
                  <a:prstClr val="black"/>
                </a:solidFill>
                <a:effectLst/>
                <a:uLnTx/>
                <a:uFillTx/>
                <a:latin typeface="+mn-lt"/>
              </a:defRPr>
            </a:lvl1pPr>
          </a:lstStyle>
          <a:p>
            <a:pPr marL="0" marR="0" lvl="0" indent="0" algn="l" defTabSz="914400" rtl="0" eaLnBrk="1" fontAlgn="auto" latinLnBrk="0" hangingPunct="1">
              <a:lnSpc>
                <a:spcPct val="100000"/>
              </a:lnSpc>
              <a:spcBef>
                <a:spcPts val="500"/>
              </a:spcBef>
              <a:spcAft>
                <a:spcPts val="0"/>
              </a:spcAft>
              <a:buClr>
                <a:schemeClr val="accent1"/>
              </a:buClr>
              <a:buSzTx/>
              <a:buFont typeface="Wingdings" pitchFamily="2" charset="2"/>
              <a:buNone/>
              <a:tabLst/>
              <a:defRPr/>
            </a:pPr>
            <a:r>
              <a:rPr lang="de-DE" dirty="0"/>
              <a:t>Text</a:t>
            </a:r>
            <a:endParaRPr kumimoji="0" lang="de-DE" sz="1400" b="0" i="0" u="none" strike="noStrike" kern="1200" cap="none" spc="0" normalizeH="0" baseline="0" noProof="0" dirty="0">
              <a:ln>
                <a:noFill/>
              </a:ln>
              <a:solidFill>
                <a:prstClr val="black"/>
              </a:solidFill>
              <a:effectLst/>
              <a:uLnTx/>
              <a:uFillTx/>
              <a:latin typeface="Arial"/>
              <a:ea typeface="+mj-ea"/>
              <a:cs typeface="+mj-cs"/>
            </a:endParaRPr>
          </a:p>
        </p:txBody>
      </p:sp>
      <p:sp>
        <p:nvSpPr>
          <p:cNvPr id="21" name="Textplatzhalter 19"/>
          <p:cNvSpPr>
            <a:spLocks noGrp="1"/>
          </p:cNvSpPr>
          <p:nvPr>
            <p:ph type="body" sz="quarter" idx="12" hasCustomPrompt="1"/>
          </p:nvPr>
        </p:nvSpPr>
        <p:spPr>
          <a:xfrm>
            <a:off x="331788" y="2815727"/>
            <a:ext cx="11523662" cy="498475"/>
          </a:xfrm>
          <a:solidFill>
            <a:schemeClr val="bg1"/>
          </a:solidFill>
        </p:spPr>
        <p:txBody>
          <a:bodyPr bIns="144000" anchor="b" anchorCtr="0"/>
          <a:lstStyle>
            <a:lvl1pPr marL="0" indent="0" algn="r">
              <a:buNone/>
              <a:defRPr sz="1400"/>
            </a:lvl1pPr>
          </a:lstStyle>
          <a:p>
            <a:pPr lvl="0"/>
            <a:fld id="{D3AC5C96-BB6C-420B-9E22-EADA14FA06EF}" type="datetime1">
              <a:rPr lang="de-CH" smtClean="0"/>
              <a:t>01.02.17</a:t>
            </a:fld>
            <a:endParaRPr lang="de-CH" dirty="0"/>
          </a:p>
        </p:txBody>
      </p:sp>
      <p:pic>
        <p:nvPicPr>
          <p:cNvPr id="22" name="Bild 18" descr="g_eth_logo_kurz_neg_Schutzraum.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4001" y="306000"/>
            <a:ext cx="1049972" cy="171272"/>
          </a:xfrm>
          <a:prstGeom prst="rect">
            <a:avLst/>
          </a:prstGeom>
        </p:spPr>
      </p:pic>
    </p:spTree>
    <p:extLst>
      <p:ext uri="{BB962C8B-B14F-4D97-AF65-F5344CB8AC3E}">
        <p14:creationId xmlns:p14="http://schemas.microsoft.com/office/powerpoint/2010/main" val="142082405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8_Titelfolie D (Hintergrundbild)">
    <p:bg>
      <p:bgPr>
        <a:blipFill dpi="0" rotWithShape="1">
          <a:blip r:embed="rId2">
            <a:lum/>
          </a:blip>
          <a:srcRect/>
          <a:stretch>
            <a:fillRect r="-500"/>
          </a:stretch>
        </a:blipFill>
        <a:effectLst/>
      </p:bgPr>
    </p:bg>
    <p:spTree>
      <p:nvGrpSpPr>
        <p:cNvPr id="1" name=""/>
        <p:cNvGrpSpPr/>
        <p:nvPr/>
      </p:nvGrpSpPr>
      <p:grpSpPr>
        <a:xfrm>
          <a:off x="0" y="0"/>
          <a:ext cx="0" cy="0"/>
          <a:chOff x="0" y="0"/>
          <a:chExt cx="0" cy="0"/>
        </a:xfrm>
      </p:grpSpPr>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51765" y="306001"/>
            <a:ext cx="402494" cy="173489"/>
          </a:xfrm>
          <a:prstGeom prst="rect">
            <a:avLst/>
          </a:prstGeom>
        </p:spPr>
      </p:pic>
      <p:sp>
        <p:nvSpPr>
          <p:cNvPr id="18" name="Titel 3"/>
          <p:cNvSpPr>
            <a:spLocks noGrp="1"/>
          </p:cNvSpPr>
          <p:nvPr>
            <p:ph type="title" hasCustomPrompt="1"/>
          </p:nvPr>
        </p:nvSpPr>
        <p:spPr>
          <a:xfrm>
            <a:off x="331022" y="620687"/>
            <a:ext cx="11524199" cy="972000"/>
          </a:xfrm>
          <a:prstGeom prst="rect">
            <a:avLst/>
          </a:prstGeom>
          <a:solidFill>
            <a:sysClr val="window" lastClr="FFFFFF"/>
          </a:solidFill>
        </p:spPr>
        <p:txBody>
          <a:bodyPr lIns="144000" tIns="288000" rIns="144000" bIns="0"/>
          <a:lstStyle>
            <a:lvl1pPr>
              <a:defRPr sz="3300">
                <a:solidFill>
                  <a:schemeClr val="accent1"/>
                </a:solidFill>
              </a:defRPr>
            </a:lvl1pPr>
          </a:lstStyle>
          <a:p>
            <a:r>
              <a:rPr lang="de-DE" dirty="0"/>
              <a:t>Präsentationstitel</a:t>
            </a:r>
            <a:endParaRPr lang="de-CH" dirty="0"/>
          </a:p>
        </p:txBody>
      </p:sp>
      <p:sp>
        <p:nvSpPr>
          <p:cNvPr id="19" name="Textplatzhalter 7"/>
          <p:cNvSpPr>
            <a:spLocks noGrp="1"/>
          </p:cNvSpPr>
          <p:nvPr>
            <p:ph type="body" sz="quarter" idx="10" hasCustomPrompt="1"/>
          </p:nvPr>
        </p:nvSpPr>
        <p:spPr>
          <a:xfrm>
            <a:off x="331788" y="1593353"/>
            <a:ext cx="11523662" cy="467620"/>
          </a:xfrm>
          <a:solidFill>
            <a:schemeClr val="bg1"/>
          </a:solidFill>
        </p:spPr>
        <p:txBody>
          <a:bodyPr lIns="144000" anchor="ctr" anchorCtr="0"/>
          <a:lstStyle>
            <a:lvl1pPr marL="0" indent="0">
              <a:buFontTx/>
              <a:buNone/>
              <a:defRPr sz="2200" b="1">
                <a:solidFill>
                  <a:schemeClr val="accent1"/>
                </a:solidFill>
              </a:defRPr>
            </a:lvl1pPr>
            <a:lvl2pPr marL="361950" indent="0">
              <a:spcBef>
                <a:spcPts val="1200"/>
              </a:spcBef>
              <a:buNone/>
              <a:defRPr/>
            </a:lvl2pPr>
          </a:lstStyle>
          <a:p>
            <a:pPr lvl="0"/>
            <a:r>
              <a:rPr lang="de-DE" dirty="0"/>
              <a:t>Untertitel</a:t>
            </a:r>
          </a:p>
        </p:txBody>
      </p:sp>
      <p:sp>
        <p:nvSpPr>
          <p:cNvPr id="20" name="Textplatzhalter 15"/>
          <p:cNvSpPr>
            <a:spLocks noGrp="1"/>
          </p:cNvSpPr>
          <p:nvPr>
            <p:ph type="body" sz="quarter" idx="11"/>
          </p:nvPr>
        </p:nvSpPr>
        <p:spPr>
          <a:xfrm>
            <a:off x="331788" y="2061664"/>
            <a:ext cx="11523662" cy="754063"/>
          </a:xfrm>
          <a:solidFill>
            <a:schemeClr val="bg1"/>
          </a:solidFill>
        </p:spPr>
        <p:txBody>
          <a:bodyPr lIns="144000" bIns="0" anchor="t" anchorCtr="0"/>
          <a:lstStyle>
            <a:lvl1pPr marL="0" marR="0" indent="0" algn="l" defTabSz="914400" rtl="0" eaLnBrk="1" fontAlgn="auto" latinLnBrk="0" hangingPunct="1">
              <a:lnSpc>
                <a:spcPct val="100000"/>
              </a:lnSpc>
              <a:spcBef>
                <a:spcPts val="500"/>
              </a:spcBef>
              <a:spcAft>
                <a:spcPts val="0"/>
              </a:spcAft>
              <a:buClr>
                <a:schemeClr val="accent1"/>
              </a:buClr>
              <a:buSzTx/>
              <a:buFont typeface="Wingdings" pitchFamily="2" charset="2"/>
              <a:buNone/>
              <a:tabLst/>
              <a:defRPr kumimoji="0" lang="de-DE" sz="1800" b="0" i="0" u="none" strike="noStrike" kern="1200" cap="none" spc="0" normalizeH="0" baseline="0" noProof="0" smtClean="0">
                <a:ln>
                  <a:noFill/>
                </a:ln>
                <a:solidFill>
                  <a:prstClr val="black"/>
                </a:solidFill>
                <a:effectLst/>
                <a:uLnTx/>
                <a:uFillTx/>
                <a:latin typeface="+mn-lt"/>
              </a:defRPr>
            </a:lvl1pPr>
          </a:lstStyle>
          <a:p>
            <a:pPr marL="0" marR="0" lvl="0" indent="0" algn="l" defTabSz="914400" rtl="0" eaLnBrk="1" fontAlgn="auto" latinLnBrk="0" hangingPunct="1">
              <a:lnSpc>
                <a:spcPct val="100000"/>
              </a:lnSpc>
              <a:spcBef>
                <a:spcPts val="500"/>
              </a:spcBef>
              <a:spcAft>
                <a:spcPts val="0"/>
              </a:spcAft>
              <a:buClr>
                <a:schemeClr val="accent1"/>
              </a:buClr>
              <a:buSzTx/>
              <a:buFont typeface="Wingdings" pitchFamily="2" charset="2"/>
              <a:buNone/>
              <a:tabLst/>
              <a:defRPr/>
            </a:pPr>
            <a:r>
              <a:rPr lang="de-DE" dirty="0"/>
              <a:t>Text</a:t>
            </a:r>
            <a:endParaRPr kumimoji="0" lang="de-DE" sz="1400" b="0" i="0" u="none" strike="noStrike" kern="1200" cap="none" spc="0" normalizeH="0" baseline="0" noProof="0" dirty="0">
              <a:ln>
                <a:noFill/>
              </a:ln>
              <a:solidFill>
                <a:prstClr val="black"/>
              </a:solidFill>
              <a:effectLst/>
              <a:uLnTx/>
              <a:uFillTx/>
              <a:latin typeface="Arial"/>
              <a:ea typeface="+mj-ea"/>
              <a:cs typeface="+mj-cs"/>
            </a:endParaRPr>
          </a:p>
        </p:txBody>
      </p:sp>
      <p:sp>
        <p:nvSpPr>
          <p:cNvPr id="21" name="Textplatzhalter 19"/>
          <p:cNvSpPr>
            <a:spLocks noGrp="1"/>
          </p:cNvSpPr>
          <p:nvPr>
            <p:ph type="body" sz="quarter" idx="12" hasCustomPrompt="1"/>
          </p:nvPr>
        </p:nvSpPr>
        <p:spPr>
          <a:xfrm>
            <a:off x="331788" y="2815727"/>
            <a:ext cx="11523662" cy="498475"/>
          </a:xfrm>
          <a:solidFill>
            <a:schemeClr val="bg1"/>
          </a:solidFill>
        </p:spPr>
        <p:txBody>
          <a:bodyPr bIns="144000" anchor="b" anchorCtr="0"/>
          <a:lstStyle>
            <a:lvl1pPr marL="0" indent="0" algn="r">
              <a:buNone/>
              <a:defRPr sz="1400"/>
            </a:lvl1pPr>
          </a:lstStyle>
          <a:p>
            <a:pPr lvl="0"/>
            <a:fld id="{229FC59B-FA0E-48F1-A474-B68799C0F806}" type="datetime1">
              <a:rPr lang="de-CH" smtClean="0"/>
              <a:t>01.02.17</a:t>
            </a:fld>
            <a:endParaRPr lang="de-CH" dirty="0"/>
          </a:p>
        </p:txBody>
      </p:sp>
      <p:pic>
        <p:nvPicPr>
          <p:cNvPr id="22" name="Bild 18" descr="g_eth_logo_kurz_neg_Schutzraum.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4001" y="306000"/>
            <a:ext cx="1049972" cy="171272"/>
          </a:xfrm>
          <a:prstGeom prst="rect">
            <a:avLst/>
          </a:prstGeom>
        </p:spPr>
      </p:pic>
    </p:spTree>
    <p:extLst>
      <p:ext uri="{BB962C8B-B14F-4D97-AF65-F5344CB8AC3E}">
        <p14:creationId xmlns:p14="http://schemas.microsoft.com/office/powerpoint/2010/main" val="356103453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elfolie D (Hintergrundbild)">
    <p:bg>
      <p:bgPr>
        <a:solidFill>
          <a:schemeClr val="bg1"/>
        </a:solidFill>
        <a:effectLst/>
      </p:bgPr>
    </p:bg>
    <p:spTree>
      <p:nvGrpSpPr>
        <p:cNvPr id="1" name=""/>
        <p:cNvGrpSpPr/>
        <p:nvPr/>
      </p:nvGrpSpPr>
      <p:grpSpPr>
        <a:xfrm>
          <a:off x="0" y="0"/>
          <a:ext cx="0" cy="0"/>
          <a:chOff x="0" y="0"/>
          <a:chExt cx="0" cy="0"/>
        </a:xfrm>
      </p:grpSpPr>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1765" y="306001"/>
            <a:ext cx="402494" cy="173489"/>
          </a:xfrm>
          <a:prstGeom prst="rect">
            <a:avLst/>
          </a:prstGeom>
        </p:spPr>
      </p:pic>
      <p:pic>
        <p:nvPicPr>
          <p:cNvPr id="11" name="Grafik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199" y="620688"/>
            <a:ext cx="11532311" cy="2821828"/>
          </a:xfrm>
          <a:prstGeom prst="rect">
            <a:avLst/>
          </a:prstGeom>
          <a:noFill/>
          <a:ln>
            <a:noFill/>
          </a:ln>
        </p:spPr>
      </p:pic>
      <p:sp>
        <p:nvSpPr>
          <p:cNvPr id="2" name="Datumsplatzhalter 1"/>
          <p:cNvSpPr>
            <a:spLocks noGrp="1"/>
          </p:cNvSpPr>
          <p:nvPr>
            <p:ph type="dt" sz="half" idx="10"/>
          </p:nvPr>
        </p:nvSpPr>
        <p:spPr/>
        <p:txBody>
          <a:bodyPr/>
          <a:lstStyle/>
          <a:p>
            <a:fld id="{01CF4E3C-9F7D-4FE3-AE9E-DEE288CA41D5}" type="datetime1">
              <a:rPr lang="de-CH" smtClean="0"/>
              <a:t>27.01.2023</a:t>
            </a:fld>
            <a:endParaRPr lang="de-CH"/>
          </a:p>
        </p:txBody>
      </p:sp>
      <p:sp>
        <p:nvSpPr>
          <p:cNvPr id="3" name="Fußzeilenplatzhalter 2"/>
          <p:cNvSpPr>
            <a:spLocks noGrp="1"/>
          </p:cNvSpPr>
          <p:nvPr>
            <p:ph type="ftr" sz="quarter" idx="11"/>
          </p:nvPr>
        </p:nvSpPr>
        <p:spPr/>
        <p:txBody>
          <a:bodyPr/>
          <a:lstStyle/>
          <a:p>
            <a:r>
              <a:rPr lang="de-CH"/>
              <a:t>Spescha &amp; Wörter</a:t>
            </a:r>
          </a:p>
        </p:txBody>
      </p:sp>
      <p:sp>
        <p:nvSpPr>
          <p:cNvPr id="4" name="Foliennummernplatzhalter 3"/>
          <p:cNvSpPr>
            <a:spLocks noGrp="1"/>
          </p:cNvSpPr>
          <p:nvPr>
            <p:ph type="sldNum" sz="quarter" idx="12"/>
          </p:nvPr>
        </p:nvSpPr>
        <p:spPr/>
        <p:txBody>
          <a:bodyPr/>
          <a:lstStyle/>
          <a:p>
            <a:fld id="{6C6AE60A-B69C-4790-82F7-3882EDF23186}" type="slidenum">
              <a:rPr lang="de-CH" smtClean="0"/>
              <a:pPr/>
              <a:t>‹Nr.›</a:t>
            </a:fld>
            <a:endParaRPr lang="de-CH"/>
          </a:p>
        </p:txBody>
      </p:sp>
      <p:pic>
        <p:nvPicPr>
          <p:cNvPr id="17" name="Bild 18" descr="g_eth_logo_kurz_neg_Schutzraum.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4001" y="306000"/>
            <a:ext cx="1049972" cy="171272"/>
          </a:xfrm>
          <a:prstGeom prst="rect">
            <a:avLst/>
          </a:prstGeom>
        </p:spPr>
      </p:pic>
      <p:sp>
        <p:nvSpPr>
          <p:cNvPr id="21" name="Textplatzhalter 5"/>
          <p:cNvSpPr>
            <a:spLocks noGrp="1"/>
          </p:cNvSpPr>
          <p:nvPr>
            <p:ph type="body" sz="quarter" idx="13" hasCustomPrompt="1"/>
          </p:nvPr>
        </p:nvSpPr>
        <p:spPr>
          <a:xfrm>
            <a:off x="331199" y="3443288"/>
            <a:ext cx="11530800" cy="1150937"/>
          </a:xfrm>
          <a:solidFill>
            <a:srgbClr val="007A96"/>
          </a:solidFill>
        </p:spPr>
        <p:txBody>
          <a:bodyPr lIns="144000" tIns="72000"/>
          <a:lstStyle>
            <a:lvl1pPr marL="0" indent="0">
              <a:buNone/>
              <a:defRPr sz="3200" b="1">
                <a:solidFill>
                  <a:schemeClr val="bg1"/>
                </a:solidFill>
                <a:latin typeface="+mj-lt"/>
              </a:defRPr>
            </a:lvl1pPr>
          </a:lstStyle>
          <a:p>
            <a:pPr lvl="0"/>
            <a:r>
              <a:rPr lang="de-DE" dirty="0"/>
              <a:t>Zwischentitel</a:t>
            </a:r>
          </a:p>
        </p:txBody>
      </p:sp>
      <p:sp>
        <p:nvSpPr>
          <p:cNvPr id="6" name="Textplatzhalter 5"/>
          <p:cNvSpPr>
            <a:spLocks noGrp="1"/>
          </p:cNvSpPr>
          <p:nvPr>
            <p:ph type="body" sz="quarter" idx="14"/>
          </p:nvPr>
        </p:nvSpPr>
        <p:spPr>
          <a:xfrm>
            <a:off x="330200" y="4594225"/>
            <a:ext cx="11530800" cy="1657350"/>
          </a:xfrm>
          <a:solidFill>
            <a:srgbClr val="007A96"/>
          </a:solidFill>
        </p:spPr>
        <p:txBody>
          <a:bodyPr/>
          <a:lstStyle>
            <a:lvl1pPr marL="0" indent="0">
              <a:buNone/>
              <a:defRPr sz="1800">
                <a:solidFill>
                  <a:schemeClr val="bg1"/>
                </a:solidFill>
              </a:defRPr>
            </a:lvl1pPr>
          </a:lstStyle>
          <a:p>
            <a:pPr lvl="0"/>
            <a:r>
              <a:rPr lang="de-DE" dirty="0"/>
              <a:t>Text</a:t>
            </a:r>
            <a:endParaRPr lang="de-CH" dirty="0"/>
          </a:p>
        </p:txBody>
      </p:sp>
    </p:spTree>
    <p:extLst>
      <p:ext uri="{BB962C8B-B14F-4D97-AF65-F5344CB8AC3E}">
        <p14:creationId xmlns:p14="http://schemas.microsoft.com/office/powerpoint/2010/main" val="126159777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elfolie D (Hintergrundbild)">
    <p:bg>
      <p:bgPr>
        <a:solidFill>
          <a:schemeClr val="bg1"/>
        </a:solidFill>
        <a:effectLst/>
      </p:bgPr>
    </p:bg>
    <p:spTree>
      <p:nvGrpSpPr>
        <p:cNvPr id="1" name=""/>
        <p:cNvGrpSpPr/>
        <p:nvPr/>
      </p:nvGrpSpPr>
      <p:grpSpPr>
        <a:xfrm>
          <a:off x="0" y="0"/>
          <a:ext cx="0" cy="0"/>
          <a:chOff x="0" y="0"/>
          <a:chExt cx="0" cy="0"/>
        </a:xfrm>
      </p:grpSpPr>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1765" y="306001"/>
            <a:ext cx="402494" cy="173489"/>
          </a:xfrm>
          <a:prstGeom prst="rect">
            <a:avLst/>
          </a:prstGeom>
        </p:spPr>
      </p:pic>
      <p:pic>
        <p:nvPicPr>
          <p:cNvPr id="11" name="Grafik 10"/>
          <p:cNvPicPr>
            <a:picLocks noChangeAspect="1"/>
          </p:cNvPicPr>
          <p:nvPr userDrawn="1"/>
        </p:nvPicPr>
        <p:blipFill rotWithShape="1">
          <a:blip r:embed="rId3">
            <a:extLst>
              <a:ext uri="{28A0092B-C50C-407E-A947-70E740481C1C}">
                <a14:useLocalDpi xmlns:a14="http://schemas.microsoft.com/office/drawing/2010/main" val="0"/>
              </a:ext>
            </a:extLst>
          </a:blip>
          <a:srcRect l="877" t="4222" r="987" b="4154"/>
          <a:stretch/>
        </p:blipFill>
        <p:spPr>
          <a:xfrm>
            <a:off x="330824" y="624000"/>
            <a:ext cx="11532058" cy="2818516"/>
          </a:xfrm>
          <a:prstGeom prst="rect">
            <a:avLst/>
          </a:prstGeom>
          <a:noFill/>
          <a:ln>
            <a:noFill/>
          </a:ln>
        </p:spPr>
      </p:pic>
      <p:sp>
        <p:nvSpPr>
          <p:cNvPr id="2" name="Datumsplatzhalter 1"/>
          <p:cNvSpPr>
            <a:spLocks noGrp="1"/>
          </p:cNvSpPr>
          <p:nvPr>
            <p:ph type="dt" sz="half" idx="10"/>
          </p:nvPr>
        </p:nvSpPr>
        <p:spPr/>
        <p:txBody>
          <a:bodyPr/>
          <a:lstStyle/>
          <a:p>
            <a:fld id="{E4E7AD5A-89C5-411B-8B5F-E14EEFD104AC}" type="datetime1">
              <a:rPr lang="de-CH" smtClean="0"/>
              <a:t>27.01.2023</a:t>
            </a:fld>
            <a:endParaRPr lang="de-CH"/>
          </a:p>
        </p:txBody>
      </p:sp>
      <p:sp>
        <p:nvSpPr>
          <p:cNvPr id="3" name="Fußzeilenplatzhalter 2"/>
          <p:cNvSpPr>
            <a:spLocks noGrp="1"/>
          </p:cNvSpPr>
          <p:nvPr>
            <p:ph type="ftr" sz="quarter" idx="11"/>
          </p:nvPr>
        </p:nvSpPr>
        <p:spPr/>
        <p:txBody>
          <a:bodyPr/>
          <a:lstStyle/>
          <a:p>
            <a:r>
              <a:rPr lang="de-CH"/>
              <a:t>Spescha &amp; Wörter</a:t>
            </a:r>
          </a:p>
        </p:txBody>
      </p:sp>
      <p:sp>
        <p:nvSpPr>
          <p:cNvPr id="4" name="Foliennummernplatzhalter 3"/>
          <p:cNvSpPr>
            <a:spLocks noGrp="1"/>
          </p:cNvSpPr>
          <p:nvPr>
            <p:ph type="sldNum" sz="quarter" idx="12"/>
          </p:nvPr>
        </p:nvSpPr>
        <p:spPr/>
        <p:txBody>
          <a:bodyPr/>
          <a:lstStyle/>
          <a:p>
            <a:fld id="{6C6AE60A-B69C-4790-82F7-3882EDF23186}" type="slidenum">
              <a:rPr lang="de-CH" smtClean="0"/>
              <a:pPr/>
              <a:t>‹Nr.›</a:t>
            </a:fld>
            <a:endParaRPr lang="de-CH"/>
          </a:p>
        </p:txBody>
      </p:sp>
      <p:pic>
        <p:nvPicPr>
          <p:cNvPr id="17" name="Bild 18" descr="g_eth_logo_kurz_neg_Schutzraum.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4001" y="306000"/>
            <a:ext cx="1049972" cy="171272"/>
          </a:xfrm>
          <a:prstGeom prst="rect">
            <a:avLst/>
          </a:prstGeom>
        </p:spPr>
      </p:pic>
      <p:sp>
        <p:nvSpPr>
          <p:cNvPr id="20" name="Textplatzhalter 5"/>
          <p:cNvSpPr>
            <a:spLocks noGrp="1"/>
          </p:cNvSpPr>
          <p:nvPr>
            <p:ph type="body" sz="quarter" idx="13" hasCustomPrompt="1"/>
          </p:nvPr>
        </p:nvSpPr>
        <p:spPr>
          <a:xfrm>
            <a:off x="331199" y="3443288"/>
            <a:ext cx="11530800" cy="1150937"/>
          </a:xfrm>
          <a:solidFill>
            <a:srgbClr val="007A96"/>
          </a:solidFill>
        </p:spPr>
        <p:txBody>
          <a:bodyPr lIns="144000" tIns="72000"/>
          <a:lstStyle>
            <a:lvl1pPr marL="0" indent="0">
              <a:buNone/>
              <a:defRPr sz="3200" b="1">
                <a:solidFill>
                  <a:schemeClr val="bg1"/>
                </a:solidFill>
                <a:latin typeface="+mj-lt"/>
              </a:defRPr>
            </a:lvl1pPr>
          </a:lstStyle>
          <a:p>
            <a:pPr lvl="0"/>
            <a:r>
              <a:rPr lang="de-DE" dirty="0"/>
              <a:t>Zwischentitel</a:t>
            </a:r>
          </a:p>
        </p:txBody>
      </p:sp>
      <p:sp>
        <p:nvSpPr>
          <p:cNvPr id="21" name="Textplatzhalter 5"/>
          <p:cNvSpPr>
            <a:spLocks noGrp="1"/>
          </p:cNvSpPr>
          <p:nvPr>
            <p:ph type="body" sz="quarter" idx="14"/>
          </p:nvPr>
        </p:nvSpPr>
        <p:spPr>
          <a:xfrm>
            <a:off x="330200" y="4594225"/>
            <a:ext cx="11530800" cy="1657350"/>
          </a:xfrm>
          <a:solidFill>
            <a:srgbClr val="007A96"/>
          </a:solidFill>
        </p:spPr>
        <p:txBody>
          <a:bodyPr/>
          <a:lstStyle>
            <a:lvl1pPr marL="0" indent="0">
              <a:buNone/>
              <a:defRPr sz="1800">
                <a:solidFill>
                  <a:schemeClr val="bg1"/>
                </a:solidFill>
              </a:defRPr>
            </a:lvl1pPr>
          </a:lstStyle>
          <a:p>
            <a:pPr lvl="0"/>
            <a:r>
              <a:rPr lang="de-DE" dirty="0"/>
              <a:t>Text</a:t>
            </a:r>
            <a:endParaRPr lang="de-CH" dirty="0"/>
          </a:p>
        </p:txBody>
      </p:sp>
    </p:spTree>
    <p:extLst>
      <p:ext uri="{BB962C8B-B14F-4D97-AF65-F5344CB8AC3E}">
        <p14:creationId xmlns:p14="http://schemas.microsoft.com/office/powerpoint/2010/main" val="7283619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elfolie D (Hintergrundbild)">
    <p:bg>
      <p:bgPr>
        <a:solidFill>
          <a:schemeClr val="bg1"/>
        </a:solidFill>
        <a:effectLst/>
      </p:bgPr>
    </p:bg>
    <p:spTree>
      <p:nvGrpSpPr>
        <p:cNvPr id="1" name=""/>
        <p:cNvGrpSpPr/>
        <p:nvPr/>
      </p:nvGrpSpPr>
      <p:grpSpPr>
        <a:xfrm>
          <a:off x="0" y="0"/>
          <a:ext cx="0" cy="0"/>
          <a:chOff x="0" y="0"/>
          <a:chExt cx="0" cy="0"/>
        </a:xfrm>
      </p:grpSpPr>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1765" y="306001"/>
            <a:ext cx="402494" cy="173489"/>
          </a:xfrm>
          <a:prstGeom prst="rect">
            <a:avLst/>
          </a:prstGeom>
        </p:spPr>
      </p:pic>
      <p:pic>
        <p:nvPicPr>
          <p:cNvPr id="11" name="Grafik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7934" y="622800"/>
            <a:ext cx="11538881" cy="2838284"/>
          </a:xfrm>
          <a:prstGeom prst="rect">
            <a:avLst/>
          </a:prstGeom>
          <a:noFill/>
          <a:ln>
            <a:noFill/>
          </a:ln>
        </p:spPr>
      </p:pic>
      <p:sp>
        <p:nvSpPr>
          <p:cNvPr id="2" name="Datumsplatzhalter 1"/>
          <p:cNvSpPr>
            <a:spLocks noGrp="1"/>
          </p:cNvSpPr>
          <p:nvPr>
            <p:ph type="dt" sz="half" idx="10"/>
          </p:nvPr>
        </p:nvSpPr>
        <p:spPr/>
        <p:txBody>
          <a:bodyPr/>
          <a:lstStyle/>
          <a:p>
            <a:fld id="{9AA95DBC-2CC7-419F-BCF7-792FFBA1D14B}" type="datetime1">
              <a:rPr lang="de-CH" smtClean="0"/>
              <a:t>27.01.2023</a:t>
            </a:fld>
            <a:endParaRPr lang="de-CH"/>
          </a:p>
        </p:txBody>
      </p:sp>
      <p:sp>
        <p:nvSpPr>
          <p:cNvPr id="3" name="Fußzeilenplatzhalter 2"/>
          <p:cNvSpPr>
            <a:spLocks noGrp="1"/>
          </p:cNvSpPr>
          <p:nvPr>
            <p:ph type="ftr" sz="quarter" idx="11"/>
          </p:nvPr>
        </p:nvSpPr>
        <p:spPr/>
        <p:txBody>
          <a:bodyPr/>
          <a:lstStyle/>
          <a:p>
            <a:r>
              <a:rPr lang="de-CH"/>
              <a:t>Spescha &amp; Wörter</a:t>
            </a:r>
          </a:p>
        </p:txBody>
      </p:sp>
      <p:sp>
        <p:nvSpPr>
          <p:cNvPr id="4" name="Foliennummernplatzhalter 3"/>
          <p:cNvSpPr>
            <a:spLocks noGrp="1"/>
          </p:cNvSpPr>
          <p:nvPr>
            <p:ph type="sldNum" sz="quarter" idx="12"/>
          </p:nvPr>
        </p:nvSpPr>
        <p:spPr/>
        <p:txBody>
          <a:bodyPr/>
          <a:lstStyle/>
          <a:p>
            <a:fld id="{6C6AE60A-B69C-4790-82F7-3882EDF23186}" type="slidenum">
              <a:rPr lang="de-CH" smtClean="0"/>
              <a:pPr/>
              <a:t>‹Nr.›</a:t>
            </a:fld>
            <a:endParaRPr lang="de-CH"/>
          </a:p>
        </p:txBody>
      </p:sp>
      <p:pic>
        <p:nvPicPr>
          <p:cNvPr id="16" name="Bild 18" descr="g_eth_logo_kurz_neg_Schutzraum.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4001" y="306000"/>
            <a:ext cx="1049972" cy="171272"/>
          </a:xfrm>
          <a:prstGeom prst="rect">
            <a:avLst/>
          </a:prstGeom>
        </p:spPr>
      </p:pic>
      <p:sp>
        <p:nvSpPr>
          <p:cNvPr id="21" name="Textplatzhalter 5"/>
          <p:cNvSpPr>
            <a:spLocks noGrp="1"/>
          </p:cNvSpPr>
          <p:nvPr>
            <p:ph type="body" sz="quarter" idx="13" hasCustomPrompt="1"/>
          </p:nvPr>
        </p:nvSpPr>
        <p:spPr>
          <a:xfrm>
            <a:off x="331199" y="3443288"/>
            <a:ext cx="11530800" cy="1150937"/>
          </a:xfrm>
          <a:solidFill>
            <a:srgbClr val="007A96"/>
          </a:solidFill>
        </p:spPr>
        <p:txBody>
          <a:bodyPr lIns="144000" tIns="72000"/>
          <a:lstStyle>
            <a:lvl1pPr marL="0" indent="0">
              <a:buNone/>
              <a:defRPr sz="3200" b="1">
                <a:solidFill>
                  <a:schemeClr val="bg1"/>
                </a:solidFill>
                <a:latin typeface="+mj-lt"/>
              </a:defRPr>
            </a:lvl1pPr>
          </a:lstStyle>
          <a:p>
            <a:pPr lvl="0"/>
            <a:r>
              <a:rPr lang="de-DE" dirty="0"/>
              <a:t>Zwischentitel</a:t>
            </a:r>
          </a:p>
        </p:txBody>
      </p:sp>
      <p:sp>
        <p:nvSpPr>
          <p:cNvPr id="22" name="Textplatzhalter 5"/>
          <p:cNvSpPr>
            <a:spLocks noGrp="1"/>
          </p:cNvSpPr>
          <p:nvPr>
            <p:ph type="body" sz="quarter" idx="14"/>
          </p:nvPr>
        </p:nvSpPr>
        <p:spPr>
          <a:xfrm>
            <a:off x="330200" y="4594225"/>
            <a:ext cx="11530800" cy="1657350"/>
          </a:xfrm>
          <a:solidFill>
            <a:srgbClr val="007A96"/>
          </a:solidFill>
        </p:spPr>
        <p:txBody>
          <a:bodyPr/>
          <a:lstStyle>
            <a:lvl1pPr marL="0" indent="0">
              <a:buNone/>
              <a:defRPr sz="1800">
                <a:solidFill>
                  <a:schemeClr val="bg1"/>
                </a:solidFill>
              </a:defRPr>
            </a:lvl1pPr>
          </a:lstStyle>
          <a:p>
            <a:pPr lvl="0"/>
            <a:r>
              <a:rPr lang="de-DE" dirty="0"/>
              <a:t>Text</a:t>
            </a:r>
            <a:endParaRPr lang="de-CH" dirty="0"/>
          </a:p>
        </p:txBody>
      </p:sp>
    </p:spTree>
    <p:extLst>
      <p:ext uri="{BB962C8B-B14F-4D97-AF65-F5344CB8AC3E}">
        <p14:creationId xmlns:p14="http://schemas.microsoft.com/office/powerpoint/2010/main" val="147618533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elfolie D (Hintergrundbild)">
    <p:bg>
      <p:bgPr>
        <a:solidFill>
          <a:schemeClr val="bg1"/>
        </a:solidFill>
        <a:effectLst/>
      </p:bgPr>
    </p:bg>
    <p:spTree>
      <p:nvGrpSpPr>
        <p:cNvPr id="1" name=""/>
        <p:cNvGrpSpPr/>
        <p:nvPr/>
      </p:nvGrpSpPr>
      <p:grpSpPr>
        <a:xfrm>
          <a:off x="0" y="0"/>
          <a:ext cx="0" cy="0"/>
          <a:chOff x="0" y="0"/>
          <a:chExt cx="0" cy="0"/>
        </a:xfrm>
      </p:grpSpPr>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1765" y="306001"/>
            <a:ext cx="402494" cy="173489"/>
          </a:xfrm>
          <a:prstGeom prst="rect">
            <a:avLst/>
          </a:prstGeom>
        </p:spPr>
      </p:pic>
      <p:pic>
        <p:nvPicPr>
          <p:cNvPr id="11" name="Grafik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200" y="622800"/>
            <a:ext cx="11530800" cy="2820488"/>
          </a:xfrm>
          <a:prstGeom prst="rect">
            <a:avLst/>
          </a:prstGeom>
          <a:noFill/>
          <a:ln>
            <a:noFill/>
          </a:ln>
        </p:spPr>
      </p:pic>
      <p:sp>
        <p:nvSpPr>
          <p:cNvPr id="2" name="Datumsplatzhalter 1"/>
          <p:cNvSpPr>
            <a:spLocks noGrp="1"/>
          </p:cNvSpPr>
          <p:nvPr>
            <p:ph type="dt" sz="half" idx="10"/>
          </p:nvPr>
        </p:nvSpPr>
        <p:spPr/>
        <p:txBody>
          <a:bodyPr/>
          <a:lstStyle/>
          <a:p>
            <a:fld id="{34D51979-DB09-4412-9D46-5B94570AC4AB}" type="datetime1">
              <a:rPr lang="de-CH" smtClean="0"/>
              <a:t>27.01.2023</a:t>
            </a:fld>
            <a:endParaRPr lang="de-CH"/>
          </a:p>
        </p:txBody>
      </p:sp>
      <p:sp>
        <p:nvSpPr>
          <p:cNvPr id="3" name="Fußzeilenplatzhalter 2"/>
          <p:cNvSpPr>
            <a:spLocks noGrp="1"/>
          </p:cNvSpPr>
          <p:nvPr>
            <p:ph type="ftr" sz="quarter" idx="11"/>
          </p:nvPr>
        </p:nvSpPr>
        <p:spPr/>
        <p:txBody>
          <a:bodyPr/>
          <a:lstStyle/>
          <a:p>
            <a:r>
              <a:rPr lang="de-CH"/>
              <a:t>Spescha &amp; Wörter</a:t>
            </a:r>
          </a:p>
        </p:txBody>
      </p:sp>
      <p:sp>
        <p:nvSpPr>
          <p:cNvPr id="4" name="Foliennummernplatzhalter 3"/>
          <p:cNvSpPr>
            <a:spLocks noGrp="1"/>
          </p:cNvSpPr>
          <p:nvPr>
            <p:ph type="sldNum" sz="quarter" idx="12"/>
          </p:nvPr>
        </p:nvSpPr>
        <p:spPr/>
        <p:txBody>
          <a:bodyPr/>
          <a:lstStyle/>
          <a:p>
            <a:fld id="{6C6AE60A-B69C-4790-82F7-3882EDF23186}" type="slidenum">
              <a:rPr lang="de-CH" smtClean="0"/>
              <a:pPr/>
              <a:t>‹Nr.›</a:t>
            </a:fld>
            <a:endParaRPr lang="de-CH"/>
          </a:p>
        </p:txBody>
      </p:sp>
      <p:pic>
        <p:nvPicPr>
          <p:cNvPr id="17" name="Bild 18" descr="g_eth_logo_kurz_neg_Schutzraum.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4001" y="306000"/>
            <a:ext cx="1049972" cy="171272"/>
          </a:xfrm>
          <a:prstGeom prst="rect">
            <a:avLst/>
          </a:prstGeom>
        </p:spPr>
      </p:pic>
      <p:sp>
        <p:nvSpPr>
          <p:cNvPr id="22" name="Textplatzhalter 5"/>
          <p:cNvSpPr>
            <a:spLocks noGrp="1"/>
          </p:cNvSpPr>
          <p:nvPr>
            <p:ph type="body" sz="quarter" idx="13" hasCustomPrompt="1"/>
          </p:nvPr>
        </p:nvSpPr>
        <p:spPr>
          <a:xfrm>
            <a:off x="331199" y="3443288"/>
            <a:ext cx="11530800" cy="1150937"/>
          </a:xfrm>
          <a:solidFill>
            <a:srgbClr val="007A96"/>
          </a:solidFill>
        </p:spPr>
        <p:txBody>
          <a:bodyPr lIns="144000" tIns="72000"/>
          <a:lstStyle>
            <a:lvl1pPr marL="0" indent="0">
              <a:buNone/>
              <a:defRPr sz="3200" b="1">
                <a:solidFill>
                  <a:schemeClr val="bg1"/>
                </a:solidFill>
                <a:latin typeface="+mj-lt"/>
              </a:defRPr>
            </a:lvl1pPr>
          </a:lstStyle>
          <a:p>
            <a:pPr lvl="0"/>
            <a:r>
              <a:rPr lang="de-DE" dirty="0"/>
              <a:t>Zwischentitel</a:t>
            </a:r>
          </a:p>
        </p:txBody>
      </p:sp>
      <p:sp>
        <p:nvSpPr>
          <p:cNvPr id="23" name="Textplatzhalter 5"/>
          <p:cNvSpPr>
            <a:spLocks noGrp="1"/>
          </p:cNvSpPr>
          <p:nvPr>
            <p:ph type="body" sz="quarter" idx="14"/>
          </p:nvPr>
        </p:nvSpPr>
        <p:spPr>
          <a:xfrm>
            <a:off x="330200" y="4594225"/>
            <a:ext cx="11530800" cy="1657350"/>
          </a:xfrm>
          <a:solidFill>
            <a:srgbClr val="007A96"/>
          </a:solidFill>
        </p:spPr>
        <p:txBody>
          <a:bodyPr/>
          <a:lstStyle>
            <a:lvl1pPr marL="0" indent="0">
              <a:buNone/>
              <a:defRPr sz="1800">
                <a:solidFill>
                  <a:schemeClr val="bg1"/>
                </a:solidFill>
              </a:defRPr>
            </a:lvl1pPr>
          </a:lstStyle>
          <a:p>
            <a:pPr lvl="0"/>
            <a:r>
              <a:rPr lang="de-DE" dirty="0"/>
              <a:t>Text</a:t>
            </a:r>
            <a:endParaRPr lang="de-CH" dirty="0"/>
          </a:p>
        </p:txBody>
      </p:sp>
    </p:spTree>
    <p:extLst>
      <p:ext uri="{BB962C8B-B14F-4D97-AF65-F5344CB8AC3E}">
        <p14:creationId xmlns:p14="http://schemas.microsoft.com/office/powerpoint/2010/main" val="116907029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Titelfolie D (Hintergrundbild)">
    <p:bg>
      <p:bgPr>
        <a:solidFill>
          <a:schemeClr val="bg1"/>
        </a:solidFill>
        <a:effectLst/>
      </p:bgPr>
    </p:bg>
    <p:spTree>
      <p:nvGrpSpPr>
        <p:cNvPr id="1" name=""/>
        <p:cNvGrpSpPr/>
        <p:nvPr/>
      </p:nvGrpSpPr>
      <p:grpSpPr>
        <a:xfrm>
          <a:off x="0" y="0"/>
          <a:ext cx="0" cy="0"/>
          <a:chOff x="0" y="0"/>
          <a:chExt cx="0" cy="0"/>
        </a:xfrm>
      </p:grpSpPr>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1765" y="306001"/>
            <a:ext cx="402494" cy="173489"/>
          </a:xfrm>
          <a:prstGeom prst="rect">
            <a:avLst/>
          </a:prstGeom>
        </p:spPr>
      </p:pic>
      <p:pic>
        <p:nvPicPr>
          <p:cNvPr id="11" name="Grafik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199" y="619200"/>
            <a:ext cx="11529107" cy="2828335"/>
          </a:xfrm>
          <a:prstGeom prst="rect">
            <a:avLst/>
          </a:prstGeom>
          <a:noFill/>
          <a:ln>
            <a:noFill/>
          </a:ln>
        </p:spPr>
      </p:pic>
      <p:sp>
        <p:nvSpPr>
          <p:cNvPr id="2" name="Datumsplatzhalter 1"/>
          <p:cNvSpPr>
            <a:spLocks noGrp="1"/>
          </p:cNvSpPr>
          <p:nvPr>
            <p:ph type="dt" sz="half" idx="10"/>
          </p:nvPr>
        </p:nvSpPr>
        <p:spPr/>
        <p:txBody>
          <a:bodyPr/>
          <a:lstStyle/>
          <a:p>
            <a:fld id="{BD2599EE-8647-46D7-9386-B6C6AE959751}" type="datetime1">
              <a:rPr lang="de-CH" smtClean="0"/>
              <a:t>27.01.2023</a:t>
            </a:fld>
            <a:endParaRPr lang="de-CH"/>
          </a:p>
        </p:txBody>
      </p:sp>
      <p:sp>
        <p:nvSpPr>
          <p:cNvPr id="3" name="Fußzeilenplatzhalter 2"/>
          <p:cNvSpPr>
            <a:spLocks noGrp="1"/>
          </p:cNvSpPr>
          <p:nvPr>
            <p:ph type="ftr" sz="quarter" idx="11"/>
          </p:nvPr>
        </p:nvSpPr>
        <p:spPr/>
        <p:txBody>
          <a:bodyPr/>
          <a:lstStyle/>
          <a:p>
            <a:r>
              <a:rPr lang="de-CH"/>
              <a:t>Spescha &amp; Wörter</a:t>
            </a:r>
          </a:p>
        </p:txBody>
      </p:sp>
      <p:sp>
        <p:nvSpPr>
          <p:cNvPr id="4" name="Foliennummernplatzhalter 3"/>
          <p:cNvSpPr>
            <a:spLocks noGrp="1"/>
          </p:cNvSpPr>
          <p:nvPr>
            <p:ph type="sldNum" sz="quarter" idx="12"/>
          </p:nvPr>
        </p:nvSpPr>
        <p:spPr/>
        <p:txBody>
          <a:bodyPr/>
          <a:lstStyle/>
          <a:p>
            <a:fld id="{6C6AE60A-B69C-4790-82F7-3882EDF23186}" type="slidenum">
              <a:rPr lang="de-CH" smtClean="0"/>
              <a:pPr/>
              <a:t>‹Nr.›</a:t>
            </a:fld>
            <a:endParaRPr lang="de-CH"/>
          </a:p>
        </p:txBody>
      </p:sp>
      <p:pic>
        <p:nvPicPr>
          <p:cNvPr id="17" name="Bild 18" descr="g_eth_logo_kurz_neg_Schutzraum.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4001" y="306000"/>
            <a:ext cx="1049972" cy="171272"/>
          </a:xfrm>
          <a:prstGeom prst="rect">
            <a:avLst/>
          </a:prstGeom>
        </p:spPr>
      </p:pic>
      <p:sp>
        <p:nvSpPr>
          <p:cNvPr id="22" name="Textplatzhalter 5"/>
          <p:cNvSpPr>
            <a:spLocks noGrp="1"/>
          </p:cNvSpPr>
          <p:nvPr>
            <p:ph type="body" sz="quarter" idx="13" hasCustomPrompt="1"/>
          </p:nvPr>
        </p:nvSpPr>
        <p:spPr>
          <a:xfrm>
            <a:off x="331199" y="3443288"/>
            <a:ext cx="11530800" cy="1150937"/>
          </a:xfrm>
          <a:solidFill>
            <a:srgbClr val="007A96"/>
          </a:solidFill>
        </p:spPr>
        <p:txBody>
          <a:bodyPr lIns="144000" tIns="72000"/>
          <a:lstStyle>
            <a:lvl1pPr marL="0" indent="0">
              <a:buNone/>
              <a:defRPr sz="3200" b="1">
                <a:solidFill>
                  <a:schemeClr val="bg1"/>
                </a:solidFill>
                <a:latin typeface="+mj-lt"/>
              </a:defRPr>
            </a:lvl1pPr>
          </a:lstStyle>
          <a:p>
            <a:pPr lvl="0"/>
            <a:r>
              <a:rPr lang="de-DE" dirty="0"/>
              <a:t>Zwischentitel</a:t>
            </a:r>
          </a:p>
        </p:txBody>
      </p:sp>
      <p:sp>
        <p:nvSpPr>
          <p:cNvPr id="23" name="Textplatzhalter 5"/>
          <p:cNvSpPr>
            <a:spLocks noGrp="1"/>
          </p:cNvSpPr>
          <p:nvPr>
            <p:ph type="body" sz="quarter" idx="14"/>
          </p:nvPr>
        </p:nvSpPr>
        <p:spPr>
          <a:xfrm>
            <a:off x="330200" y="4594225"/>
            <a:ext cx="11530800" cy="1657350"/>
          </a:xfrm>
          <a:solidFill>
            <a:srgbClr val="007A96"/>
          </a:solidFill>
        </p:spPr>
        <p:txBody>
          <a:bodyPr/>
          <a:lstStyle>
            <a:lvl1pPr marL="0" indent="0">
              <a:buNone/>
              <a:defRPr sz="1800">
                <a:solidFill>
                  <a:schemeClr val="bg1"/>
                </a:solidFill>
              </a:defRPr>
            </a:lvl1pPr>
          </a:lstStyle>
          <a:p>
            <a:pPr lvl="0"/>
            <a:r>
              <a:rPr lang="de-DE" dirty="0"/>
              <a:t>Text</a:t>
            </a:r>
            <a:endParaRPr lang="de-CH" dirty="0"/>
          </a:p>
        </p:txBody>
      </p:sp>
    </p:spTree>
    <p:extLst>
      <p:ext uri="{BB962C8B-B14F-4D97-AF65-F5344CB8AC3E}">
        <p14:creationId xmlns:p14="http://schemas.microsoft.com/office/powerpoint/2010/main" val="127772514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Titelfolie D (Hintergrundbild)">
    <p:bg>
      <p:bgPr>
        <a:solidFill>
          <a:schemeClr val="bg1"/>
        </a:solidFill>
        <a:effectLst/>
      </p:bgPr>
    </p:bg>
    <p:spTree>
      <p:nvGrpSpPr>
        <p:cNvPr id="1" name=""/>
        <p:cNvGrpSpPr/>
        <p:nvPr/>
      </p:nvGrpSpPr>
      <p:grpSpPr>
        <a:xfrm>
          <a:off x="0" y="0"/>
          <a:ext cx="0" cy="0"/>
          <a:chOff x="0" y="0"/>
          <a:chExt cx="0" cy="0"/>
        </a:xfrm>
      </p:grpSpPr>
      <p:grpSp>
        <p:nvGrpSpPr>
          <p:cNvPr id="10" name="Gruppieren 9"/>
          <p:cNvGrpSpPr/>
          <p:nvPr userDrawn="1"/>
        </p:nvGrpSpPr>
        <p:grpSpPr>
          <a:xfrm>
            <a:off x="144463" y="152401"/>
            <a:ext cx="11897959" cy="612775"/>
            <a:chOff x="144463" y="152401"/>
            <a:chExt cx="11897959" cy="612775"/>
          </a:xfrm>
          <a:solidFill>
            <a:schemeClr val="accent1"/>
          </a:solidFill>
        </p:grpSpPr>
        <p:sp>
          <p:nvSpPr>
            <p:cNvPr id="13" name="Rechteck 12"/>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1765" y="306001"/>
            <a:ext cx="402494" cy="173489"/>
          </a:xfrm>
          <a:prstGeom prst="rect">
            <a:avLst/>
          </a:prstGeom>
        </p:spPr>
      </p:pic>
      <p:pic>
        <p:nvPicPr>
          <p:cNvPr id="11" name="Grafik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1199" y="626512"/>
            <a:ext cx="11529107" cy="2813711"/>
          </a:xfrm>
          <a:prstGeom prst="rect">
            <a:avLst/>
          </a:prstGeom>
          <a:noFill/>
          <a:ln>
            <a:noFill/>
          </a:ln>
        </p:spPr>
      </p:pic>
      <p:sp>
        <p:nvSpPr>
          <p:cNvPr id="2" name="Datumsplatzhalter 1"/>
          <p:cNvSpPr>
            <a:spLocks noGrp="1"/>
          </p:cNvSpPr>
          <p:nvPr>
            <p:ph type="dt" sz="half" idx="10"/>
          </p:nvPr>
        </p:nvSpPr>
        <p:spPr/>
        <p:txBody>
          <a:bodyPr/>
          <a:lstStyle/>
          <a:p>
            <a:fld id="{A2D97B4D-71C7-4E48-B6EE-B1C4C49421C8}" type="datetime1">
              <a:rPr lang="de-CH" smtClean="0"/>
              <a:t>27.01.2023</a:t>
            </a:fld>
            <a:endParaRPr lang="de-CH"/>
          </a:p>
        </p:txBody>
      </p:sp>
      <p:sp>
        <p:nvSpPr>
          <p:cNvPr id="3" name="Fußzeilenplatzhalter 2"/>
          <p:cNvSpPr>
            <a:spLocks noGrp="1"/>
          </p:cNvSpPr>
          <p:nvPr>
            <p:ph type="ftr" sz="quarter" idx="11"/>
          </p:nvPr>
        </p:nvSpPr>
        <p:spPr/>
        <p:txBody>
          <a:bodyPr/>
          <a:lstStyle/>
          <a:p>
            <a:r>
              <a:rPr lang="de-CH"/>
              <a:t>Spescha &amp; Wörter</a:t>
            </a:r>
          </a:p>
        </p:txBody>
      </p:sp>
      <p:sp>
        <p:nvSpPr>
          <p:cNvPr id="4" name="Foliennummernplatzhalter 3"/>
          <p:cNvSpPr>
            <a:spLocks noGrp="1"/>
          </p:cNvSpPr>
          <p:nvPr>
            <p:ph type="sldNum" sz="quarter" idx="12"/>
          </p:nvPr>
        </p:nvSpPr>
        <p:spPr/>
        <p:txBody>
          <a:bodyPr/>
          <a:lstStyle/>
          <a:p>
            <a:fld id="{6C6AE60A-B69C-4790-82F7-3882EDF23186}" type="slidenum">
              <a:rPr lang="de-CH" smtClean="0"/>
              <a:pPr/>
              <a:t>‹Nr.›</a:t>
            </a:fld>
            <a:endParaRPr lang="de-CH"/>
          </a:p>
        </p:txBody>
      </p:sp>
      <p:pic>
        <p:nvPicPr>
          <p:cNvPr id="17" name="Bild 18" descr="g_eth_logo_kurz_neg_Schutzraum.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4001" y="306000"/>
            <a:ext cx="1049972" cy="171272"/>
          </a:xfrm>
          <a:prstGeom prst="rect">
            <a:avLst/>
          </a:prstGeom>
        </p:spPr>
      </p:pic>
      <p:sp>
        <p:nvSpPr>
          <p:cNvPr id="22" name="Textplatzhalter 5"/>
          <p:cNvSpPr>
            <a:spLocks noGrp="1"/>
          </p:cNvSpPr>
          <p:nvPr>
            <p:ph type="body" sz="quarter" idx="13" hasCustomPrompt="1"/>
          </p:nvPr>
        </p:nvSpPr>
        <p:spPr>
          <a:xfrm>
            <a:off x="331199" y="3443288"/>
            <a:ext cx="11530800" cy="1150937"/>
          </a:xfrm>
          <a:solidFill>
            <a:srgbClr val="007A96"/>
          </a:solidFill>
        </p:spPr>
        <p:txBody>
          <a:bodyPr lIns="144000" tIns="72000"/>
          <a:lstStyle>
            <a:lvl1pPr marL="0" indent="0">
              <a:buNone/>
              <a:defRPr sz="3200" b="1">
                <a:solidFill>
                  <a:schemeClr val="bg1"/>
                </a:solidFill>
                <a:latin typeface="+mj-lt"/>
              </a:defRPr>
            </a:lvl1pPr>
          </a:lstStyle>
          <a:p>
            <a:pPr lvl="0"/>
            <a:r>
              <a:rPr lang="de-DE" dirty="0"/>
              <a:t>Zwischentitel</a:t>
            </a:r>
          </a:p>
        </p:txBody>
      </p:sp>
      <p:sp>
        <p:nvSpPr>
          <p:cNvPr id="23" name="Textplatzhalter 5"/>
          <p:cNvSpPr>
            <a:spLocks noGrp="1"/>
          </p:cNvSpPr>
          <p:nvPr>
            <p:ph type="body" sz="quarter" idx="14"/>
          </p:nvPr>
        </p:nvSpPr>
        <p:spPr>
          <a:xfrm>
            <a:off x="330200" y="4594225"/>
            <a:ext cx="11530800" cy="1657350"/>
          </a:xfrm>
          <a:solidFill>
            <a:srgbClr val="007A96"/>
          </a:solidFill>
        </p:spPr>
        <p:txBody>
          <a:bodyPr/>
          <a:lstStyle>
            <a:lvl1pPr marL="0" indent="0">
              <a:buNone/>
              <a:defRPr sz="1800">
                <a:solidFill>
                  <a:schemeClr val="bg1"/>
                </a:solidFill>
              </a:defRPr>
            </a:lvl1pPr>
          </a:lstStyle>
          <a:p>
            <a:pPr lvl="0"/>
            <a:r>
              <a:rPr lang="de-DE" dirty="0"/>
              <a:t>Text</a:t>
            </a:r>
            <a:endParaRPr lang="de-CH" dirty="0"/>
          </a:p>
        </p:txBody>
      </p:sp>
    </p:spTree>
    <p:extLst>
      <p:ext uri="{BB962C8B-B14F-4D97-AF65-F5344CB8AC3E}">
        <p14:creationId xmlns:p14="http://schemas.microsoft.com/office/powerpoint/2010/main" val="11346997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0" name="Gruppieren 19"/>
          <p:cNvGrpSpPr/>
          <p:nvPr/>
        </p:nvGrpSpPr>
        <p:grpSpPr>
          <a:xfrm>
            <a:off x="144463" y="152401"/>
            <a:ext cx="11896725" cy="612775"/>
            <a:chOff x="144463" y="152401"/>
            <a:chExt cx="11896725" cy="612775"/>
          </a:xfrm>
          <a:solidFill>
            <a:schemeClr val="accent1"/>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Rechteck 26"/>
            <p:cNvSpPr/>
            <p:nvPr userDrawn="1"/>
          </p:nvSpPr>
          <p:spPr>
            <a:xfrm>
              <a:off x="11855222" y="597694"/>
              <a:ext cx="185966"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4" name="Datumsplatzhalter 3"/>
          <p:cNvSpPr>
            <a:spLocks noGrp="1"/>
          </p:cNvSpPr>
          <p:nvPr>
            <p:ph type="dt" sz="half" idx="2"/>
          </p:nvPr>
        </p:nvSpPr>
        <p:spPr>
          <a:xfrm>
            <a:off x="10916511" y="6308726"/>
            <a:ext cx="612000" cy="468312"/>
          </a:xfrm>
          <a:prstGeom prst="rect">
            <a:avLst/>
          </a:prstGeom>
        </p:spPr>
        <p:txBody>
          <a:bodyPr vert="horz" wrap="none" lIns="0" tIns="0" rIns="0" bIns="0" rtlCol="0" anchor="ctr"/>
          <a:lstStyle>
            <a:lvl1pPr algn="ctr">
              <a:defRPr sz="800">
                <a:solidFill>
                  <a:schemeClr val="tx1"/>
                </a:solidFill>
              </a:defRPr>
            </a:lvl1pPr>
          </a:lstStyle>
          <a:p>
            <a:fld id="{0A282F9E-E312-4531-BB3F-73CB67F8A6DF}" type="datetime1">
              <a:rPr lang="de-CH" smtClean="0"/>
              <a:t>27.01.2023</a:t>
            </a:fld>
            <a:endParaRPr lang="de-CH"/>
          </a:p>
        </p:txBody>
      </p:sp>
      <p:sp>
        <p:nvSpPr>
          <p:cNvPr id="5" name="Fußzeilenplatzhalter 4"/>
          <p:cNvSpPr>
            <a:spLocks noGrp="1"/>
          </p:cNvSpPr>
          <p:nvPr>
            <p:ph type="ftr" sz="quarter" idx="3"/>
          </p:nvPr>
        </p:nvSpPr>
        <p:spPr>
          <a:xfrm>
            <a:off x="330825" y="6308726"/>
            <a:ext cx="10395472" cy="459776"/>
          </a:xfrm>
          <a:prstGeom prst="rect">
            <a:avLst/>
          </a:prstGeom>
        </p:spPr>
        <p:txBody>
          <a:bodyPr vert="horz" wrap="none" lIns="0" tIns="0" rIns="0" bIns="0" rtlCol="0" anchor="ctr"/>
          <a:lstStyle>
            <a:lvl1pPr algn="r">
              <a:defRPr sz="800">
                <a:solidFill>
                  <a:schemeClr val="tx1"/>
                </a:solidFill>
              </a:defRPr>
            </a:lvl1pPr>
          </a:lstStyle>
          <a:p>
            <a:r>
              <a:rPr lang="de-CH"/>
              <a:t>Spescha &amp; Wörter</a:t>
            </a:r>
          </a:p>
        </p:txBody>
      </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de-CH" smtClean="0"/>
              <a:pPr/>
              <a:t>‹Nr.›</a:t>
            </a:fld>
            <a:endParaRPr lang="de-CH"/>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de-CH" dirty="0"/>
              <a:t>Erste Ebene</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16" name="Textfeld 15"/>
          <p:cNvSpPr txBox="1"/>
          <p:nvPr/>
        </p:nvSpPr>
        <p:spPr>
          <a:xfrm>
            <a:off x="11536270" y="6300190"/>
            <a:ext cx="141222" cy="468312"/>
          </a:xfrm>
          <a:prstGeom prst="rect">
            <a:avLst/>
          </a:prstGeom>
          <a:noFill/>
        </p:spPr>
        <p:txBody>
          <a:bodyPr wrap="none" lIns="36000" rIns="36000" rtlCol="0" anchor="ctr" anchorCtr="0">
            <a:noAutofit/>
          </a:bodyPr>
          <a:lstStyle/>
          <a:p>
            <a:pPr algn="ctr"/>
            <a:r>
              <a:rPr lang="de-CH" sz="800"/>
              <a:t>|</a:t>
            </a:r>
          </a:p>
        </p:txBody>
      </p:sp>
      <p:sp>
        <p:nvSpPr>
          <p:cNvPr id="18" name="Textfeld 17"/>
          <p:cNvSpPr txBox="1"/>
          <p:nvPr/>
        </p:nvSpPr>
        <p:spPr>
          <a:xfrm>
            <a:off x="10779077" y="6300189"/>
            <a:ext cx="141222" cy="468312"/>
          </a:xfrm>
          <a:prstGeom prst="rect">
            <a:avLst/>
          </a:prstGeom>
          <a:noFill/>
        </p:spPr>
        <p:txBody>
          <a:bodyPr wrap="none" lIns="36000" rIns="36000" rtlCol="0" anchor="ctr" anchorCtr="0">
            <a:noAutofit/>
          </a:bodyPr>
          <a:lstStyle/>
          <a:p>
            <a:pPr algn="ctr"/>
            <a:r>
              <a:rPr lang="de-CH" sz="800"/>
              <a:t>|</a:t>
            </a:r>
          </a:p>
        </p:txBody>
      </p:sp>
      <p:pic>
        <p:nvPicPr>
          <p:cNvPr id="17" name="Bild 18" descr="g_eth_logo_kurz_neg_Schutzraum.eps"/>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4001" y="306000"/>
            <a:ext cx="1049972" cy="171272"/>
          </a:xfrm>
          <a:prstGeom prst="rect">
            <a:avLst/>
          </a:prstGeom>
        </p:spPr>
      </p:pic>
      <p:pic>
        <p:nvPicPr>
          <p:cNvPr id="15" name="Grafik 14"/>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1451765" y="306001"/>
            <a:ext cx="402494" cy="173489"/>
          </a:xfrm>
          <a:prstGeom prst="rect">
            <a:avLst/>
          </a:prstGeom>
        </p:spPr>
      </p:pic>
      <p:sp>
        <p:nvSpPr>
          <p:cNvPr id="2" name="Titelplatzhalter 1"/>
          <p:cNvSpPr>
            <a:spLocks noGrp="1"/>
          </p:cNvSpPr>
          <p:nvPr>
            <p:ph type="title"/>
          </p:nvPr>
        </p:nvSpPr>
        <p:spPr>
          <a:xfrm>
            <a:off x="331200" y="624001"/>
            <a:ext cx="11531372" cy="972000"/>
          </a:xfrm>
          <a:prstGeom prst="rect">
            <a:avLst/>
          </a:prstGeom>
        </p:spPr>
        <p:txBody>
          <a:bodyPr vert="horz" lIns="144000" tIns="288000" rIns="144000" bIns="0" rtlCol="0" anchor="b" anchorCtr="0">
            <a:normAutofit/>
          </a:bodyPr>
          <a:lstStyle/>
          <a:p>
            <a:r>
              <a:rPr lang="de-DE" dirty="0"/>
              <a:t>Präsentationstitel</a:t>
            </a:r>
            <a:endParaRPr lang="de-CH" dirty="0"/>
          </a:p>
        </p:txBody>
      </p:sp>
    </p:spTree>
    <p:extLst>
      <p:ext uri="{BB962C8B-B14F-4D97-AF65-F5344CB8AC3E}">
        <p14:creationId xmlns:p14="http://schemas.microsoft.com/office/powerpoint/2010/main" val="2021934523"/>
      </p:ext>
    </p:extLst>
  </p:cSld>
  <p:clrMap bg1="lt1" tx1="dk1" bg2="lt2" tx2="dk2" accent1="accent1" accent2="accent2" accent3="accent3" accent4="accent4" accent5="accent5" accent6="accent6" hlink="hlink" folHlink="folHlink"/>
  <p:sldLayoutIdLst>
    <p:sldLayoutId id="2147483745" r:id="rId1"/>
    <p:sldLayoutId id="2147483753" r:id="rId2"/>
    <p:sldLayoutId id="2147483767" r:id="rId3"/>
    <p:sldLayoutId id="2147483757" r:id="rId4"/>
    <p:sldLayoutId id="2147483754" r:id="rId5"/>
    <p:sldLayoutId id="2147483756" r:id="rId6"/>
    <p:sldLayoutId id="2147483755" r:id="rId7"/>
    <p:sldLayoutId id="2147483758" r:id="rId8"/>
    <p:sldLayoutId id="2147483759" r:id="rId9"/>
    <p:sldLayoutId id="2147483761" r:id="rId10"/>
    <p:sldLayoutId id="2147483762" r:id="rId11"/>
    <p:sldLayoutId id="2147483746" r:id="rId12"/>
    <p:sldLayoutId id="2147483747" r:id="rId13"/>
    <p:sldLayoutId id="2147483748" r:id="rId14"/>
    <p:sldLayoutId id="2147483763" r:id="rId15"/>
    <p:sldLayoutId id="2147483766" r:id="rId16"/>
    <p:sldLayoutId id="2147483768" r:id="rId17"/>
    <p:sldLayoutId id="2147483764" r:id="rId18"/>
  </p:sldLayoutIdLst>
  <p:transition>
    <p:fade/>
  </p:transition>
  <p:hf hdr="0"/>
  <p:txStyles>
    <p:titleStyle>
      <a:lvl1pPr algn="l" defTabSz="914400" rtl="0" eaLnBrk="1" latinLnBrk="0" hangingPunct="1">
        <a:lnSpc>
          <a:spcPct val="100000"/>
        </a:lnSpc>
        <a:spcBef>
          <a:spcPct val="0"/>
        </a:spcBef>
        <a:buNone/>
        <a:defRPr sz="3300" b="1" kern="1200">
          <a:solidFill>
            <a:srgbClr val="007A96"/>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accent1"/>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accent1"/>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accent1"/>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accent1"/>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
          <p15:clr>
            <a:srgbClr val="F26B43"/>
          </p15:clr>
        </p15:guide>
        <p15:guide id="2" orient="horz" pos="2160">
          <p15:clr>
            <a:srgbClr val="F26B43"/>
          </p15:clr>
        </p15:guide>
        <p15:guide id="3" orient="horz" pos="1275">
          <p15:clr>
            <a:srgbClr val="F26B43"/>
          </p15:clr>
        </p15:guide>
        <p15:guide id="4" orient="horz" pos="391">
          <p15:clr>
            <a:srgbClr val="F26B43"/>
          </p15:clr>
        </p15:guide>
        <p15:guide id="5" orient="horz" pos="3045">
          <p15:clr>
            <a:srgbClr val="F26B43"/>
          </p15:clr>
        </p15:guide>
        <p15:guide id="6" orient="horz" pos="3929">
          <p15:clr>
            <a:srgbClr val="F26B43"/>
          </p15:clr>
        </p15:guide>
        <p15:guide id="7" pos="204">
          <p15:clr>
            <a:srgbClr val="F26B43"/>
          </p15:clr>
        </p15:guide>
        <p15:guide id="8" pos="7467">
          <p15:clr>
            <a:srgbClr val="F26B43"/>
          </p15:clr>
        </p15:guide>
        <p15:guide id="9" pos="7581">
          <p15:clr>
            <a:srgbClr val="F26B43"/>
          </p15:clr>
        </p15:guide>
        <p15:guide id="10" orient="horz" pos="3997">
          <p15:clr>
            <a:srgbClr val="F26B43"/>
          </p15:clr>
        </p15:guide>
        <p15:guide id="11" orient="horz" pos="4269">
          <p15:clr>
            <a:srgbClr val="F26B43"/>
          </p15:clr>
        </p15:guide>
        <p15:guide id="12" pos="3838" userDrawn="1">
          <p15:clr>
            <a:srgbClr val="F26B43"/>
          </p15:clr>
        </p15:guide>
        <p15:guide id="13" orient="horz" pos="2260" userDrawn="1">
          <p15:clr>
            <a:srgbClr val="F26B43"/>
          </p15:clr>
        </p15:guide>
        <p15:guide id="14" orient="horz" pos="191" userDrawn="1">
          <p15:clr>
            <a:srgbClr val="F26B43"/>
          </p15:clr>
        </p15:guide>
        <p15:guide id="15" orient="horz" pos="29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slide" Target="slide5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slide" Target="slide64.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slide" Target="slide74.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15.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62.png"/><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3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hyperlink" Target="https://sdgs.un.org/goals#goals" TargetMode="External"/><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3095" y="638906"/>
            <a:ext cx="11524428" cy="1853990"/>
          </a:xfrm>
        </p:spPr>
        <p:txBody>
          <a:bodyPr bIns="0" anchor="t">
            <a:normAutofit/>
          </a:bodyPr>
          <a:lstStyle/>
          <a:p>
            <a:pPr algn="ctr"/>
            <a:r>
              <a:rPr lang="en-GB"/>
              <a:t>Innovation patterns of Innosuisse applicants</a:t>
            </a:r>
            <a:br>
              <a:rPr lang="en-GB"/>
            </a:br>
            <a:r>
              <a:rPr lang="en-GB" sz="2000"/>
              <a:t>«Evaluation of the Innosuisse survey 2021»</a:t>
            </a:r>
            <a:br>
              <a:rPr lang="en-GB" sz="2000"/>
            </a:br>
            <a:r>
              <a:rPr lang="en-GB" sz="2000"/>
              <a:t>Study commissoned by Innosuisse</a:t>
            </a:r>
          </a:p>
        </p:txBody>
      </p:sp>
      <p:sp>
        <p:nvSpPr>
          <p:cNvPr id="3" name="Textplatzhalter 2"/>
          <p:cNvSpPr>
            <a:spLocks noGrp="1"/>
          </p:cNvSpPr>
          <p:nvPr>
            <p:ph type="body" sz="quarter" idx="10"/>
          </p:nvPr>
        </p:nvSpPr>
        <p:spPr>
          <a:xfrm>
            <a:off x="331788" y="2204864"/>
            <a:ext cx="11523662" cy="1133910"/>
          </a:xfrm>
        </p:spPr>
        <p:txBody>
          <a:bodyPr anchor="ctr" anchorCtr="0"/>
          <a:lstStyle/>
          <a:p>
            <a:r>
              <a:rPr lang="de-CH" sz="1800" dirty="0"/>
              <a:t>Hulfeld F., Spescha A., Wörter, M.</a:t>
            </a:r>
          </a:p>
        </p:txBody>
      </p:sp>
      <p:sp>
        <p:nvSpPr>
          <p:cNvPr id="4" name="Textplatzhalter 3"/>
          <p:cNvSpPr>
            <a:spLocks noGrp="1"/>
          </p:cNvSpPr>
          <p:nvPr>
            <p:ph type="body" sz="quarter" idx="11"/>
          </p:nvPr>
        </p:nvSpPr>
        <p:spPr>
          <a:xfrm>
            <a:off x="331788" y="3338774"/>
            <a:ext cx="11523662" cy="522274"/>
          </a:xfrm>
        </p:spPr>
        <p:txBody>
          <a:bodyPr/>
          <a:lstStyle/>
          <a:p>
            <a:r>
              <a:rPr lang="de-CH" sz="1600" dirty="0" err="1"/>
              <a:t>Zurich</a:t>
            </a:r>
            <a:r>
              <a:rPr lang="de-CH" sz="1600" dirty="0"/>
              <a:t>, </a:t>
            </a:r>
            <a:fld id="{60F51761-2B75-4A57-B59D-A68BED23749B}" type="datetime1">
              <a:rPr lang="de-CH" sz="1600" smtClean="0"/>
              <a:t>27.01.2023</a:t>
            </a:fld>
            <a:endParaRPr lang="de-CH" sz="1600" dirty="0"/>
          </a:p>
        </p:txBody>
      </p:sp>
    </p:spTree>
    <p:extLst>
      <p:ext uri="{BB962C8B-B14F-4D97-AF65-F5344CB8AC3E}">
        <p14:creationId xmlns:p14="http://schemas.microsoft.com/office/powerpoint/2010/main" val="313606775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10</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Sample and Response</a:t>
            </a:r>
          </a:p>
        </p:txBody>
      </p:sp>
    </p:spTree>
    <p:extLst>
      <p:ext uri="{BB962C8B-B14F-4D97-AF65-F5344CB8AC3E}">
        <p14:creationId xmlns:p14="http://schemas.microsoft.com/office/powerpoint/2010/main" val="403729292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2611" y="1805041"/>
            <a:ext cx="5236956" cy="4288255"/>
          </a:xfrm>
        </p:spPr>
        <p:txBody>
          <a:bodyPr/>
          <a:lstStyle/>
          <a:p>
            <a:r>
              <a:rPr lang="en-US" sz="1600" dirty="0"/>
              <a:t>The total sample size is 3595 and comprises applicants to the two primary </a:t>
            </a:r>
            <a:r>
              <a:rPr lang="en-US" sz="1600" dirty="0" err="1"/>
              <a:t>Innosuisse</a:t>
            </a:r>
            <a:r>
              <a:rPr lang="en-US" sz="1600" dirty="0"/>
              <a:t> funding instruments (“Innovation projects” and “Innovation cheques”) since 2016</a:t>
            </a:r>
          </a:p>
          <a:p>
            <a:pPr lvl="1"/>
            <a:r>
              <a:rPr lang="en-US" sz="1200" dirty="0"/>
              <a:t>2106 observations have an application after the last implementation of the </a:t>
            </a:r>
            <a:r>
              <a:rPr lang="en-US" sz="1200" dirty="0" err="1"/>
              <a:t>Innosuisse</a:t>
            </a:r>
            <a:r>
              <a:rPr lang="en-US" sz="1200" dirty="0"/>
              <a:t> survey in 2019</a:t>
            </a:r>
          </a:p>
          <a:p>
            <a:pPr lvl="1"/>
            <a:r>
              <a:rPr lang="en-US" sz="1200" dirty="0"/>
              <a:t>1489 observations only have applications prior to that</a:t>
            </a:r>
          </a:p>
          <a:p>
            <a:r>
              <a:rPr lang="en-US" sz="1600" b="1" dirty="0"/>
              <a:t>Response rates </a:t>
            </a:r>
            <a:r>
              <a:rPr lang="en-US" sz="1600" dirty="0"/>
              <a:t>are substantially </a:t>
            </a:r>
            <a:r>
              <a:rPr lang="en-US" sz="1600" b="1" dirty="0"/>
              <a:t>higher </a:t>
            </a:r>
            <a:r>
              <a:rPr lang="en-US" sz="1600" dirty="0"/>
              <a:t>than in pilot project</a:t>
            </a:r>
          </a:p>
          <a:p>
            <a:pPr lvl="1"/>
            <a:r>
              <a:rPr lang="en-US" sz="1200" dirty="0"/>
              <a:t>29.4% (vs. 23.4% in 2019) answer </a:t>
            </a:r>
            <a:r>
              <a:rPr lang="en-US" sz="1200" dirty="0" err="1"/>
              <a:t>Innosuisse</a:t>
            </a:r>
            <a:r>
              <a:rPr lang="en-US" sz="1200" dirty="0"/>
              <a:t> survey</a:t>
            </a:r>
          </a:p>
          <a:p>
            <a:pPr lvl="1"/>
            <a:r>
              <a:rPr lang="en-US" sz="1200" dirty="0"/>
              <a:t>19.0% (vs 11.4% in 2019) answer both </a:t>
            </a:r>
            <a:r>
              <a:rPr lang="en-US" sz="1200" dirty="0" err="1"/>
              <a:t>Innosuisse</a:t>
            </a:r>
            <a:r>
              <a:rPr lang="en-US" sz="1200" dirty="0"/>
              <a:t> survey and KOF Innovation Survey</a:t>
            </a:r>
          </a:p>
          <a:p>
            <a:r>
              <a:rPr lang="en-US" sz="1600" dirty="0"/>
              <a:t>Everyone that answered the KOF Innovation Survey also answered the </a:t>
            </a:r>
            <a:r>
              <a:rPr lang="en-US" sz="1600" dirty="0" err="1"/>
              <a:t>Innosuisse</a:t>
            </a:r>
            <a:r>
              <a:rPr lang="en-US" sz="1600" dirty="0"/>
              <a:t> survey</a:t>
            </a:r>
          </a:p>
          <a:p>
            <a:pPr lvl="1"/>
            <a:r>
              <a:rPr lang="en-US" sz="1200" dirty="0"/>
              <a:t>explained by the merger of the surveys and precedence of </a:t>
            </a:r>
            <a:r>
              <a:rPr lang="en-US" sz="1200" dirty="0" err="1"/>
              <a:t>Innosuisse</a:t>
            </a:r>
            <a:r>
              <a:rPr lang="en-US" sz="1200" dirty="0"/>
              <a:t> survey</a:t>
            </a:r>
          </a:p>
        </p:txBody>
      </p:sp>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11</a:t>
            </a:fld>
            <a:endParaRPr lang="de-CH"/>
          </a:p>
        </p:txBody>
      </p:sp>
      <p:sp>
        <p:nvSpPr>
          <p:cNvPr id="6" name="Text Placeholder 5"/>
          <p:cNvSpPr>
            <a:spLocks noGrp="1"/>
          </p:cNvSpPr>
          <p:nvPr>
            <p:ph type="body" sz="quarter" idx="13"/>
          </p:nvPr>
        </p:nvSpPr>
        <p:spPr>
          <a:xfrm>
            <a:off x="330200" y="620713"/>
            <a:ext cx="11531600" cy="653295"/>
          </a:xfrm>
        </p:spPr>
        <p:txBody>
          <a:bodyPr/>
          <a:lstStyle/>
          <a:p>
            <a:r>
              <a:rPr lang="en-US" dirty="0"/>
              <a:t>Sample composition and response rates</a:t>
            </a:r>
          </a:p>
        </p:txBody>
      </p:sp>
      <p:grpSp>
        <p:nvGrpSpPr>
          <p:cNvPr id="33" name="Group 32"/>
          <p:cNvGrpSpPr/>
          <p:nvPr/>
        </p:nvGrpSpPr>
        <p:grpSpPr>
          <a:xfrm>
            <a:off x="5492645" y="1352820"/>
            <a:ext cx="6121074" cy="5162492"/>
            <a:chOff x="6791202" y="1276458"/>
            <a:chExt cx="5484119" cy="4625286"/>
          </a:xfrm>
        </p:grpSpPr>
        <p:grpSp>
          <p:nvGrpSpPr>
            <p:cNvPr id="133" name="Group 132"/>
            <p:cNvGrpSpPr/>
            <p:nvPr/>
          </p:nvGrpSpPr>
          <p:grpSpPr>
            <a:xfrm>
              <a:off x="6791202" y="1276458"/>
              <a:ext cx="5484119" cy="4114786"/>
              <a:chOff x="5612825" y="3393804"/>
              <a:chExt cx="4479578" cy="3398122"/>
            </a:xfrm>
          </p:grpSpPr>
          <p:sp>
            <p:nvSpPr>
              <p:cNvPr id="86" name="Rectangle 85"/>
              <p:cNvSpPr/>
              <p:nvPr/>
            </p:nvSpPr>
            <p:spPr>
              <a:xfrm>
                <a:off x="5849605" y="3697038"/>
                <a:ext cx="4037414" cy="3094888"/>
              </a:xfrm>
              <a:prstGeom prst="rect">
                <a:avLst/>
              </a:prstGeom>
              <a:solidFill>
                <a:srgbClr val="B4B4B4">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bg1">
                      <a:lumMod val="65000"/>
                    </a:schemeClr>
                  </a:solidFill>
                </a:endParaRPr>
              </a:p>
            </p:txBody>
          </p:sp>
          <p:sp>
            <p:nvSpPr>
              <p:cNvPr id="88" name="Oval 87"/>
              <p:cNvSpPr/>
              <p:nvPr/>
            </p:nvSpPr>
            <p:spPr>
              <a:xfrm>
                <a:off x="6087977" y="4292269"/>
                <a:ext cx="1825439" cy="1845562"/>
              </a:xfrm>
              <a:prstGeom prst="ellipse">
                <a:avLst/>
              </a:prstGeom>
              <a:solidFill>
                <a:srgbClr val="007A96">
                  <a:alpha val="10000"/>
                </a:srgbClr>
              </a:solidFill>
              <a:ln>
                <a:solidFill>
                  <a:srgbClr val="006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Oval 7"/>
              <p:cNvSpPr/>
              <p:nvPr/>
            </p:nvSpPr>
            <p:spPr>
              <a:xfrm>
                <a:off x="6054989" y="3909015"/>
                <a:ext cx="2336562" cy="2362320"/>
              </a:xfrm>
              <a:prstGeom prst="ellipse">
                <a:avLst/>
              </a:prstGeom>
              <a:solidFill>
                <a:srgbClr val="91056A">
                  <a:alpha val="10000"/>
                </a:srgbClr>
              </a:solidFill>
              <a:ln w="25400">
                <a:solidFill>
                  <a:srgbClr val="9105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780080" y="5338633"/>
                <a:ext cx="208823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100" b="1" dirty="0">
                    <a:solidFill>
                      <a:srgbClr val="026E94"/>
                    </a:solidFill>
                  </a:rPr>
                  <a:t>Responders </a:t>
                </a:r>
                <a:r>
                  <a:rPr lang="de-CH" sz="1100" b="1" dirty="0" err="1">
                    <a:solidFill>
                      <a:srgbClr val="026E94"/>
                    </a:solidFill>
                  </a:rPr>
                  <a:t>to</a:t>
                </a:r>
                <a:r>
                  <a:rPr lang="de-CH" sz="1100" b="1" dirty="0">
                    <a:solidFill>
                      <a:srgbClr val="026E94"/>
                    </a:solidFill>
                  </a:rPr>
                  <a:t> </a:t>
                </a:r>
                <a:r>
                  <a:rPr lang="de-CH" sz="1100" b="1" dirty="0" err="1">
                    <a:solidFill>
                      <a:srgbClr val="026E94"/>
                    </a:solidFill>
                  </a:rPr>
                  <a:t>the</a:t>
                </a:r>
                <a:r>
                  <a:rPr lang="de-CH" sz="1100" b="1" dirty="0">
                    <a:solidFill>
                      <a:srgbClr val="026E94"/>
                    </a:solidFill>
                  </a:rPr>
                  <a:t> </a:t>
                </a:r>
              </a:p>
              <a:p>
                <a:pPr algn="ctr"/>
                <a:r>
                  <a:rPr lang="de-CH" sz="1100" b="1" dirty="0">
                    <a:solidFill>
                      <a:srgbClr val="026E94"/>
                    </a:solidFill>
                  </a:rPr>
                  <a:t>KOF Innovation Survey: </a:t>
                </a:r>
              </a:p>
              <a:p>
                <a:pPr algn="ctr"/>
                <a:r>
                  <a:rPr lang="de-CH" sz="1100" b="1" dirty="0">
                    <a:solidFill>
                      <a:srgbClr val="026E94"/>
                    </a:solidFill>
                  </a:rPr>
                  <a:t>682 (19.0%)</a:t>
                </a:r>
              </a:p>
              <a:p>
                <a:pPr algn="ctr"/>
                <a:endParaRPr lang="de-CH" sz="1100" b="1" dirty="0">
                  <a:solidFill>
                    <a:schemeClr val="tx1"/>
                  </a:solidFill>
                </a:endParaRPr>
              </a:p>
            </p:txBody>
          </p:sp>
          <p:sp>
            <p:nvSpPr>
              <p:cNvPr id="12" name="Rectangle 11"/>
              <p:cNvSpPr/>
              <p:nvPr/>
            </p:nvSpPr>
            <p:spPr>
              <a:xfrm>
                <a:off x="7919936" y="5154890"/>
                <a:ext cx="208823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100" b="1" dirty="0">
                    <a:solidFill>
                      <a:srgbClr val="91056A"/>
                    </a:solidFill>
                  </a:rPr>
                  <a:t>Responders </a:t>
                </a:r>
                <a:r>
                  <a:rPr lang="de-CH" sz="1100" b="1" dirty="0" err="1">
                    <a:solidFill>
                      <a:srgbClr val="91056A"/>
                    </a:solidFill>
                  </a:rPr>
                  <a:t>to</a:t>
                </a:r>
                <a:r>
                  <a:rPr lang="de-CH" sz="1100" b="1" dirty="0">
                    <a:solidFill>
                      <a:srgbClr val="91056A"/>
                    </a:solidFill>
                  </a:rPr>
                  <a:t> </a:t>
                </a:r>
                <a:r>
                  <a:rPr lang="de-CH" sz="1100" b="1" dirty="0" err="1">
                    <a:solidFill>
                      <a:srgbClr val="91056A"/>
                    </a:solidFill>
                  </a:rPr>
                  <a:t>the</a:t>
                </a:r>
                <a:endParaRPr lang="de-CH" sz="1100" b="1" dirty="0">
                  <a:solidFill>
                    <a:srgbClr val="91056A"/>
                  </a:solidFill>
                </a:endParaRPr>
              </a:p>
              <a:p>
                <a:pPr algn="ctr"/>
                <a:r>
                  <a:rPr lang="de-CH" sz="1100" b="1" dirty="0" err="1">
                    <a:solidFill>
                      <a:srgbClr val="91056A"/>
                    </a:solidFill>
                  </a:rPr>
                  <a:t>Innosuisse</a:t>
                </a:r>
                <a:r>
                  <a:rPr lang="de-CH" sz="1100" b="1" dirty="0">
                    <a:solidFill>
                      <a:srgbClr val="91056A"/>
                    </a:solidFill>
                  </a:rPr>
                  <a:t> </a:t>
                </a:r>
                <a:r>
                  <a:rPr lang="de-CH" sz="1100" b="1" dirty="0" err="1">
                    <a:solidFill>
                      <a:srgbClr val="91056A"/>
                    </a:solidFill>
                  </a:rPr>
                  <a:t>survey</a:t>
                </a:r>
                <a:r>
                  <a:rPr lang="de-CH" sz="1100" b="1" dirty="0">
                    <a:solidFill>
                      <a:srgbClr val="91056A"/>
                    </a:solidFill>
                  </a:rPr>
                  <a:t>:</a:t>
                </a:r>
              </a:p>
              <a:p>
                <a:pPr algn="ctr"/>
                <a:r>
                  <a:rPr lang="de-CH" sz="1100" b="1" dirty="0">
                    <a:solidFill>
                      <a:srgbClr val="91056A"/>
                    </a:solidFill>
                  </a:rPr>
                  <a:t>1056 (29.4%)</a:t>
                </a:r>
              </a:p>
            </p:txBody>
          </p:sp>
          <p:sp>
            <p:nvSpPr>
              <p:cNvPr id="87" name="Rectangle 86"/>
              <p:cNvSpPr/>
              <p:nvPr/>
            </p:nvSpPr>
            <p:spPr>
              <a:xfrm>
                <a:off x="8004171" y="4071724"/>
                <a:ext cx="2088232" cy="2505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100" b="1" dirty="0">
                    <a:solidFill>
                      <a:schemeClr val="bg1">
                        <a:lumMod val="65000"/>
                      </a:schemeClr>
                    </a:solidFill>
                  </a:rPr>
                  <a:t>Non-</a:t>
                </a:r>
                <a:r>
                  <a:rPr lang="de-CH" sz="1100" b="1" dirty="0" err="1">
                    <a:solidFill>
                      <a:schemeClr val="bg1">
                        <a:lumMod val="65000"/>
                      </a:schemeClr>
                    </a:solidFill>
                  </a:rPr>
                  <a:t>responders</a:t>
                </a:r>
                <a:endParaRPr lang="de-CH" sz="1100" b="1" dirty="0">
                  <a:solidFill>
                    <a:schemeClr val="bg1">
                      <a:lumMod val="65000"/>
                    </a:schemeClr>
                  </a:solidFill>
                </a:endParaRPr>
              </a:p>
              <a:p>
                <a:pPr algn="ctr"/>
                <a:r>
                  <a:rPr lang="de-CH" sz="1100" b="1" dirty="0">
                    <a:solidFill>
                      <a:schemeClr val="bg1">
                        <a:lumMod val="65000"/>
                      </a:schemeClr>
                    </a:solidFill>
                  </a:rPr>
                  <a:t>2539 (70.6%)</a:t>
                </a:r>
              </a:p>
            </p:txBody>
          </p:sp>
          <p:sp>
            <p:nvSpPr>
              <p:cNvPr id="158" name="Rectangle 157"/>
              <p:cNvSpPr/>
              <p:nvPr/>
            </p:nvSpPr>
            <p:spPr>
              <a:xfrm>
                <a:off x="5612825" y="3393804"/>
                <a:ext cx="1580977"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100" b="1" dirty="0">
                    <a:solidFill>
                      <a:schemeClr val="tx1">
                        <a:lumMod val="85000"/>
                        <a:lumOff val="15000"/>
                      </a:schemeClr>
                    </a:solidFill>
                  </a:rPr>
                  <a:t>Total Sample Size: 3595</a:t>
                </a:r>
                <a:endParaRPr lang="de-CH" sz="1600" b="1" dirty="0">
                  <a:solidFill>
                    <a:schemeClr val="tx1">
                      <a:lumMod val="85000"/>
                      <a:lumOff val="15000"/>
                    </a:schemeClr>
                  </a:solidFill>
                </a:endParaRPr>
              </a:p>
            </p:txBody>
          </p:sp>
        </p:grpSp>
        <p:grpSp>
          <p:nvGrpSpPr>
            <p:cNvPr id="16" name="Group 15"/>
            <p:cNvGrpSpPr/>
            <p:nvPr/>
          </p:nvGrpSpPr>
          <p:grpSpPr>
            <a:xfrm>
              <a:off x="7190194" y="4040362"/>
              <a:ext cx="830041" cy="1861382"/>
              <a:chOff x="7190194" y="4040362"/>
              <a:chExt cx="830041" cy="1861382"/>
            </a:xfrm>
          </p:grpSpPr>
          <p:sp>
            <p:nvSpPr>
              <p:cNvPr id="13" name="TextBox 12"/>
              <p:cNvSpPr txBox="1"/>
              <p:nvPr/>
            </p:nvSpPr>
            <p:spPr>
              <a:xfrm>
                <a:off x="7190194" y="5602449"/>
                <a:ext cx="822058" cy="299295"/>
              </a:xfrm>
              <a:prstGeom prst="rect">
                <a:avLst/>
              </a:prstGeom>
              <a:solidFill>
                <a:sysClr val="window" lastClr="FFFFFF"/>
              </a:solidFill>
              <a:ln w="3175">
                <a:solidFill>
                  <a:schemeClr val="bg2">
                    <a:lumMod val="50000"/>
                    <a:alpha val="50000"/>
                  </a:schemeClr>
                </a:solidFill>
              </a:ln>
            </p:spPr>
            <p:txBody>
              <a:bodyPr wrap="square" lIns="72000" tIns="72000" rIns="72000" bIns="72000" rtlCol="0">
                <a:spAutoFit/>
              </a:bodyPr>
              <a:lstStyle/>
              <a:p>
                <a:pPr algn="ctr"/>
                <a:r>
                  <a:rPr lang="de-CH" sz="1000" dirty="0">
                    <a:solidFill>
                      <a:schemeClr val="bg2">
                        <a:lumMod val="50000"/>
                        <a:alpha val="50000"/>
                      </a:schemeClr>
                    </a:solidFill>
                  </a:rPr>
                  <a:t># </a:t>
                </a:r>
                <a:r>
                  <a:rPr lang="de-CH" sz="1000" dirty="0" err="1">
                    <a:solidFill>
                      <a:schemeClr val="bg2">
                        <a:lumMod val="50000"/>
                        <a:alpha val="50000"/>
                      </a:schemeClr>
                    </a:solidFill>
                  </a:rPr>
                  <a:t>of</a:t>
                </a:r>
                <a:r>
                  <a:rPr lang="de-CH" sz="1000" dirty="0">
                    <a:solidFill>
                      <a:schemeClr val="bg2">
                        <a:lumMod val="50000"/>
                        <a:alpha val="50000"/>
                      </a:schemeClr>
                    </a:solidFill>
                  </a:rPr>
                  <a:t> </a:t>
                </a:r>
                <a:r>
                  <a:rPr lang="de-CH" sz="1000" dirty="0" err="1">
                    <a:solidFill>
                      <a:schemeClr val="bg2">
                        <a:lumMod val="50000"/>
                        <a:alpha val="50000"/>
                      </a:schemeClr>
                    </a:solidFill>
                  </a:rPr>
                  <a:t>cases</a:t>
                </a:r>
                <a:endParaRPr lang="de-CH" sz="1000" dirty="0">
                  <a:solidFill>
                    <a:schemeClr val="bg2">
                      <a:lumMod val="50000"/>
                      <a:alpha val="50000"/>
                    </a:schemeClr>
                  </a:solidFill>
                </a:endParaRPr>
              </a:p>
            </p:txBody>
          </p:sp>
          <p:cxnSp>
            <p:nvCxnSpPr>
              <p:cNvPr id="15" name="Straight Arrow Connector 14"/>
              <p:cNvCxnSpPr>
                <a:cxnSpLocks/>
                <a:stCxn id="13" idx="0"/>
              </p:cNvCxnSpPr>
              <p:nvPr/>
            </p:nvCxnSpPr>
            <p:spPr>
              <a:xfrm flipV="1">
                <a:off x="7601223" y="4040362"/>
                <a:ext cx="419012" cy="1562087"/>
              </a:xfrm>
              <a:prstGeom prst="straightConnector1">
                <a:avLst/>
              </a:prstGeom>
              <a:ln w="12700" cap="sq">
                <a:solidFill>
                  <a:schemeClr val="bg2">
                    <a:lumMod val="50000"/>
                    <a:alpha val="50000"/>
                  </a:schemeClr>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8175996" y="4049521"/>
              <a:ext cx="1045579" cy="1821079"/>
              <a:chOff x="7271014" y="4049521"/>
              <a:chExt cx="822067" cy="1821079"/>
            </a:xfrm>
          </p:grpSpPr>
          <p:sp>
            <p:nvSpPr>
              <p:cNvPr id="35" name="TextBox 34"/>
              <p:cNvSpPr txBox="1"/>
              <p:nvPr/>
            </p:nvSpPr>
            <p:spPr>
              <a:xfrm>
                <a:off x="7271014" y="5602449"/>
                <a:ext cx="822067" cy="268151"/>
              </a:xfrm>
              <a:prstGeom prst="rect">
                <a:avLst/>
              </a:prstGeom>
              <a:solidFill>
                <a:sysClr val="window" lastClr="FFFFFF"/>
              </a:solidFill>
              <a:ln w="3175">
                <a:solidFill>
                  <a:schemeClr val="bg2">
                    <a:lumMod val="50000"/>
                    <a:alpha val="50000"/>
                  </a:schemeClr>
                </a:solidFill>
                <a:prstDash val="solid"/>
              </a:ln>
            </p:spPr>
            <p:txBody>
              <a:bodyPr wrap="square" lIns="72000" tIns="72000" rIns="72000" bIns="72000" rtlCol="0">
                <a:spAutoFit/>
              </a:bodyPr>
              <a:lstStyle/>
              <a:p>
                <a:pPr algn="ctr"/>
                <a:r>
                  <a:rPr lang="de-CH" sz="1000" dirty="0" err="1">
                    <a:solidFill>
                      <a:schemeClr val="bg2">
                        <a:lumMod val="50000"/>
                        <a:alpha val="50000"/>
                      </a:schemeClr>
                    </a:solidFill>
                  </a:rPr>
                  <a:t>response</a:t>
                </a:r>
                <a:r>
                  <a:rPr lang="de-CH" sz="1000" dirty="0">
                    <a:solidFill>
                      <a:schemeClr val="bg2">
                        <a:lumMod val="50000"/>
                        <a:alpha val="50000"/>
                      </a:schemeClr>
                    </a:solidFill>
                  </a:rPr>
                  <a:t> rate</a:t>
                </a:r>
              </a:p>
            </p:txBody>
          </p:sp>
          <p:cxnSp>
            <p:nvCxnSpPr>
              <p:cNvPr id="36" name="Straight Arrow Connector 35"/>
              <p:cNvCxnSpPr>
                <a:cxnSpLocks/>
                <a:stCxn id="35" idx="0"/>
              </p:cNvCxnSpPr>
              <p:nvPr/>
            </p:nvCxnSpPr>
            <p:spPr>
              <a:xfrm flipH="1" flipV="1">
                <a:off x="7437548" y="4049521"/>
                <a:ext cx="244500" cy="1552929"/>
              </a:xfrm>
              <a:prstGeom prst="straightConnector1">
                <a:avLst/>
              </a:prstGeom>
              <a:ln w="3175" cap="sq">
                <a:solidFill>
                  <a:schemeClr val="bg2">
                    <a:lumMod val="50000"/>
                    <a:alpha val="50000"/>
                  </a:schemeClr>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934267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12</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Development of innovation activities</a:t>
            </a:r>
          </a:p>
        </p:txBody>
      </p:sp>
    </p:spTree>
    <p:extLst>
      <p:ext uri="{BB962C8B-B14F-4D97-AF65-F5344CB8AC3E}">
        <p14:creationId xmlns:p14="http://schemas.microsoft.com/office/powerpoint/2010/main" val="119961587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13</a:t>
            </a:fld>
            <a:endParaRPr lang="de-CH"/>
          </a:p>
        </p:txBody>
      </p:sp>
      <p:sp>
        <p:nvSpPr>
          <p:cNvPr id="6" name="Text Placeholder 5"/>
          <p:cNvSpPr>
            <a:spLocks noGrp="1"/>
          </p:cNvSpPr>
          <p:nvPr>
            <p:ph type="body" sz="quarter" idx="13"/>
          </p:nvPr>
        </p:nvSpPr>
        <p:spPr>
          <a:xfrm>
            <a:off x="330200" y="620713"/>
            <a:ext cx="11531600" cy="993752"/>
          </a:xfrm>
        </p:spPr>
        <p:txBody>
          <a:bodyPr/>
          <a:lstStyle/>
          <a:p>
            <a:pPr>
              <a:spcBef>
                <a:spcPts val="600"/>
              </a:spcBef>
            </a:pPr>
            <a:r>
              <a:rPr lang="en-US" sz="2800" dirty="0"/>
              <a:t>Development of innovation activities</a:t>
            </a:r>
          </a:p>
          <a:p>
            <a:r>
              <a:rPr lang="en-US" sz="1400" b="0" dirty="0"/>
              <a:t>Questions: 	How did the innovation activities in your company develop in the last 3 years?</a:t>
            </a:r>
          </a:p>
          <a:p>
            <a:r>
              <a:rPr lang="en-US" sz="1400" b="0" dirty="0"/>
              <a:t>	How will the innovation activities in your company develop in the next 3 years?</a:t>
            </a:r>
          </a:p>
        </p:txBody>
      </p:sp>
      <p:sp>
        <p:nvSpPr>
          <p:cNvPr id="11" name="Rectangle 10"/>
          <p:cNvSpPr/>
          <p:nvPr/>
        </p:nvSpPr>
        <p:spPr>
          <a:xfrm>
            <a:off x="2051185" y="4371927"/>
            <a:ext cx="8865326" cy="1685077"/>
          </a:xfrm>
          <a:prstGeom prst="rect">
            <a:avLst/>
          </a:prstGeom>
        </p:spPr>
        <p:txBody>
          <a:bodyPr wrap="square">
            <a:spAutoFit/>
          </a:bodyPr>
          <a:lstStyle/>
          <a:p>
            <a:pPr>
              <a:spcAft>
                <a:spcPts val="600"/>
              </a:spcAft>
            </a:pPr>
            <a:r>
              <a:rPr lang="en-US" sz="1600" b="1" dirty="0"/>
              <a:t>Key findings:</a:t>
            </a:r>
            <a:endParaRPr lang="en-US" sz="1600" dirty="0"/>
          </a:p>
          <a:p>
            <a:pPr marL="228600" indent="-228600">
              <a:spcAft>
                <a:spcPts val="300"/>
              </a:spcAft>
              <a:buFont typeface="+mj-lt"/>
              <a:buAutoNum type="arabicParenR"/>
            </a:pPr>
            <a:r>
              <a:rPr lang="en-US" sz="1600" b="1" dirty="0"/>
              <a:t>Past and expected</a:t>
            </a:r>
            <a:r>
              <a:rPr lang="en-US" sz="1600" dirty="0"/>
              <a:t> future developments of innovation activities are </a:t>
            </a:r>
            <a:r>
              <a:rPr lang="en-US" sz="1600" b="1" dirty="0"/>
              <a:t>positive</a:t>
            </a:r>
          </a:p>
          <a:p>
            <a:pPr marL="228600" indent="-228600">
              <a:lnSpc>
                <a:spcPct val="150000"/>
              </a:lnSpc>
              <a:buFont typeface="+mj-lt"/>
              <a:buAutoNum type="arabicParenR"/>
            </a:pPr>
            <a:r>
              <a:rPr lang="en-US" sz="1600" b="1" dirty="0"/>
              <a:t>Expectations exceed past </a:t>
            </a:r>
            <a:r>
              <a:rPr lang="en-US" sz="1600" dirty="0"/>
              <a:t>developments</a:t>
            </a:r>
          </a:p>
          <a:p>
            <a:pPr marL="228600" indent="-228600">
              <a:lnSpc>
                <a:spcPct val="150000"/>
              </a:lnSpc>
              <a:buFont typeface="+mj-lt"/>
              <a:buAutoNum type="arabicParenR" startAt="3"/>
            </a:pPr>
            <a:r>
              <a:rPr lang="en-US" sz="1600" b="1" dirty="0"/>
              <a:t>Reduction</a:t>
            </a:r>
            <a:r>
              <a:rPr lang="en-US" sz="1600" dirty="0"/>
              <a:t> in past and expected future innovation activities </a:t>
            </a:r>
            <a:r>
              <a:rPr lang="en-US" sz="1600" b="1" dirty="0"/>
              <a:t>for 2021</a:t>
            </a:r>
          </a:p>
          <a:p>
            <a:pPr marL="228600" indent="-228600">
              <a:spcAft>
                <a:spcPts val="300"/>
              </a:spcAft>
              <a:buFont typeface="+mj-lt"/>
              <a:buAutoNum type="arabicParenR" startAt="3"/>
            </a:pPr>
            <a:r>
              <a:rPr lang="en-US" sz="1600" dirty="0"/>
              <a:t>Large </a:t>
            </a:r>
            <a:r>
              <a:rPr lang="en-US" sz="1600" b="1" dirty="0"/>
              <a:t>discrepancy</a:t>
            </a:r>
            <a:r>
              <a:rPr lang="en-US" sz="1600" dirty="0"/>
              <a:t> between </a:t>
            </a:r>
            <a:r>
              <a:rPr lang="en-US" sz="1600" b="1" dirty="0"/>
              <a:t>2019 expected </a:t>
            </a:r>
            <a:r>
              <a:rPr lang="en-US" sz="1600" dirty="0"/>
              <a:t>future and </a:t>
            </a:r>
            <a:r>
              <a:rPr lang="en-US" sz="1600" b="1" dirty="0"/>
              <a:t>2021 realized </a:t>
            </a:r>
            <a:r>
              <a:rPr lang="en-US" sz="1600" dirty="0"/>
              <a:t>past developments</a:t>
            </a:r>
          </a:p>
        </p:txBody>
      </p:sp>
      <p:grpSp>
        <p:nvGrpSpPr>
          <p:cNvPr id="32" name="Group 31">
            <a:extLst>
              <a:ext uri="{FF2B5EF4-FFF2-40B4-BE49-F238E27FC236}">
                <a16:creationId xmlns:a16="http://schemas.microsoft.com/office/drawing/2014/main" id="{EDAD4F0A-4F6D-46CC-8E3E-3AFB38DF3AB0}"/>
              </a:ext>
            </a:extLst>
          </p:cNvPr>
          <p:cNvGrpSpPr/>
          <p:nvPr/>
        </p:nvGrpSpPr>
        <p:grpSpPr>
          <a:xfrm>
            <a:off x="955649" y="2070530"/>
            <a:ext cx="8181851" cy="2049675"/>
            <a:chOff x="0" y="2243421"/>
            <a:chExt cx="7716381" cy="1793979"/>
          </a:xfrm>
        </p:grpSpPr>
        <p:grpSp>
          <p:nvGrpSpPr>
            <p:cNvPr id="30" name="Group 29">
              <a:extLst>
                <a:ext uri="{FF2B5EF4-FFF2-40B4-BE49-F238E27FC236}">
                  <a16:creationId xmlns:a16="http://schemas.microsoft.com/office/drawing/2014/main" id="{01ECE13C-B981-489C-B90F-A5682AE69106}"/>
                </a:ext>
              </a:extLst>
            </p:cNvPr>
            <p:cNvGrpSpPr/>
            <p:nvPr/>
          </p:nvGrpSpPr>
          <p:grpSpPr>
            <a:xfrm>
              <a:off x="0" y="2243421"/>
              <a:ext cx="7716381" cy="1793979"/>
              <a:chOff x="133464" y="1890430"/>
              <a:chExt cx="7716381" cy="1793979"/>
            </a:xfrm>
          </p:grpSpPr>
          <p:grpSp>
            <p:nvGrpSpPr>
              <p:cNvPr id="17" name="Group 16">
                <a:extLst>
                  <a:ext uri="{FF2B5EF4-FFF2-40B4-BE49-F238E27FC236}">
                    <a16:creationId xmlns:a16="http://schemas.microsoft.com/office/drawing/2014/main" id="{268C28C2-0CAD-4683-A304-B69951455DC5}"/>
                  </a:ext>
                </a:extLst>
              </p:cNvPr>
              <p:cNvGrpSpPr/>
              <p:nvPr/>
            </p:nvGrpSpPr>
            <p:grpSpPr>
              <a:xfrm>
                <a:off x="195054" y="1890430"/>
                <a:ext cx="7654791" cy="1793979"/>
                <a:chOff x="209024" y="1999808"/>
                <a:chExt cx="6405522" cy="1501200"/>
              </a:xfrm>
            </p:grpSpPr>
            <p:pic>
              <p:nvPicPr>
                <p:cNvPr id="13" name="Picture 12" descr="Timeline&#10;&#10;Description automatically generated">
                  <a:extLst>
                    <a:ext uri="{FF2B5EF4-FFF2-40B4-BE49-F238E27FC236}">
                      <a16:creationId xmlns:a16="http://schemas.microsoft.com/office/drawing/2014/main" id="{11E4E652-5472-4FC0-BB22-C5E5217AA6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525" b="34250"/>
                <a:stretch/>
              </p:blipFill>
              <p:spPr>
                <a:xfrm>
                  <a:off x="209024" y="1999808"/>
                  <a:ext cx="6405522" cy="1501200"/>
                </a:xfrm>
                <a:prstGeom prst="rect">
                  <a:avLst/>
                </a:prstGeom>
              </p:spPr>
            </p:pic>
            <p:grpSp>
              <p:nvGrpSpPr>
                <p:cNvPr id="21" name="Group 20"/>
                <p:cNvGrpSpPr/>
                <p:nvPr/>
              </p:nvGrpSpPr>
              <p:grpSpPr>
                <a:xfrm>
                  <a:off x="559621" y="2957865"/>
                  <a:ext cx="565058" cy="421460"/>
                  <a:chOff x="188963" y="2110196"/>
                  <a:chExt cx="565058" cy="421460"/>
                </a:xfrm>
              </p:grpSpPr>
              <p:sp>
                <p:nvSpPr>
                  <p:cNvPr id="22" name="Rectangle 21"/>
                  <p:cNvSpPr/>
                  <p:nvPr/>
                </p:nvSpPr>
                <p:spPr>
                  <a:xfrm>
                    <a:off x="188963" y="2353953"/>
                    <a:ext cx="565058" cy="177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800" dirty="0">
                        <a:solidFill>
                          <a:schemeClr val="bg2">
                            <a:lumMod val="50000"/>
                          </a:schemeClr>
                        </a:solidFill>
                      </a:rPr>
                      <a:t>Group 2</a:t>
                    </a:r>
                  </a:p>
                </p:txBody>
              </p:sp>
              <p:cxnSp>
                <p:nvCxnSpPr>
                  <p:cNvPr id="23" name="Straight Arrow Connector 22"/>
                  <p:cNvCxnSpPr>
                    <a:cxnSpLocks/>
                  </p:cNvCxnSpPr>
                  <p:nvPr/>
                </p:nvCxnSpPr>
                <p:spPr>
                  <a:xfrm flipV="1">
                    <a:off x="514690" y="2110196"/>
                    <a:ext cx="0" cy="256759"/>
                  </a:xfrm>
                  <a:prstGeom prst="straightConnector1">
                    <a:avLst/>
                  </a:prstGeom>
                  <a:ln w="12700" cap="sq">
                    <a:solidFill>
                      <a:schemeClr val="bg2">
                        <a:lumMod val="50000"/>
                      </a:schemeClr>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grpSp>
            <p:nvGrpSpPr>
              <p:cNvPr id="20" name="Group 19"/>
              <p:cNvGrpSpPr/>
              <p:nvPr/>
            </p:nvGrpSpPr>
            <p:grpSpPr>
              <a:xfrm>
                <a:off x="133464" y="2455876"/>
                <a:ext cx="565058" cy="316207"/>
                <a:chOff x="188963" y="2353953"/>
                <a:chExt cx="565058" cy="316207"/>
              </a:xfrm>
            </p:grpSpPr>
            <p:sp>
              <p:nvSpPr>
                <p:cNvPr id="8" name="Rectangle 7"/>
                <p:cNvSpPr/>
                <p:nvPr/>
              </p:nvSpPr>
              <p:spPr>
                <a:xfrm>
                  <a:off x="188963" y="2353953"/>
                  <a:ext cx="565058" cy="1777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800" dirty="0">
                      <a:solidFill>
                        <a:schemeClr val="bg2">
                          <a:lumMod val="50000"/>
                        </a:schemeClr>
                      </a:solidFill>
                    </a:rPr>
                    <a:t>Group 1</a:t>
                  </a:r>
                </a:p>
              </p:txBody>
            </p:sp>
            <p:cxnSp>
              <p:nvCxnSpPr>
                <p:cNvPr id="18" name="Straight Arrow Connector 17"/>
                <p:cNvCxnSpPr/>
                <p:nvPr/>
              </p:nvCxnSpPr>
              <p:spPr>
                <a:xfrm>
                  <a:off x="471492" y="2492896"/>
                  <a:ext cx="5503" cy="177264"/>
                </a:xfrm>
                <a:prstGeom prst="straightConnector1">
                  <a:avLst/>
                </a:prstGeom>
                <a:ln w="12700" cap="sq">
                  <a:solidFill>
                    <a:schemeClr val="bg2">
                      <a:lumMod val="50000"/>
                    </a:schemeClr>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3818FDC3-4B5F-4569-9FBF-9685282461D8}"/>
                </a:ext>
              </a:extLst>
            </p:cNvPr>
            <p:cNvGrpSpPr/>
            <p:nvPr/>
          </p:nvGrpSpPr>
          <p:grpSpPr>
            <a:xfrm>
              <a:off x="6645950" y="2744269"/>
              <a:ext cx="1055082" cy="407081"/>
              <a:chOff x="6813699" y="3539397"/>
              <a:chExt cx="1055082" cy="407081"/>
            </a:xfrm>
          </p:grpSpPr>
          <p:pic>
            <p:nvPicPr>
              <p:cNvPr id="40" name="Picture 39" descr="Timeline&#10;&#10;Description automatically generated">
                <a:extLst>
                  <a:ext uri="{FF2B5EF4-FFF2-40B4-BE49-F238E27FC236}">
                    <a16:creationId xmlns:a16="http://schemas.microsoft.com/office/drawing/2014/main" id="{C233F110-C850-423D-983A-E72B0D5B75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217" t="40944" b="54072"/>
              <a:stretch/>
            </p:blipFill>
            <p:spPr>
              <a:xfrm>
                <a:off x="6813699" y="3669032"/>
                <a:ext cx="1055082" cy="277446"/>
              </a:xfrm>
              <a:prstGeom prst="rect">
                <a:avLst/>
              </a:prstGeom>
            </p:spPr>
          </p:pic>
          <p:pic>
            <p:nvPicPr>
              <p:cNvPr id="52" name="Picture 51" descr="Timeline&#10;&#10;Description automatically generated">
                <a:extLst>
                  <a:ext uri="{FF2B5EF4-FFF2-40B4-BE49-F238E27FC236}">
                    <a16:creationId xmlns:a16="http://schemas.microsoft.com/office/drawing/2014/main" id="{F54079CC-0354-4CF6-8B09-D703CE70DC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217" t="45232" b="49947"/>
              <a:stretch/>
            </p:blipFill>
            <p:spPr>
              <a:xfrm>
                <a:off x="6813699" y="3539397"/>
                <a:ext cx="1055082" cy="268358"/>
              </a:xfrm>
              <a:prstGeom prst="rect">
                <a:avLst/>
              </a:prstGeom>
            </p:spPr>
          </p:pic>
        </p:grpSp>
      </p:grpSp>
      <p:sp>
        <p:nvSpPr>
          <p:cNvPr id="2" name="TextBox 1">
            <a:extLst>
              <a:ext uri="{FF2B5EF4-FFF2-40B4-BE49-F238E27FC236}">
                <a16:creationId xmlns:a16="http://schemas.microsoft.com/office/drawing/2014/main" id="{91DFCA42-B30E-4C94-9D1C-C00CCC0E57EA}"/>
              </a:ext>
            </a:extLst>
          </p:cNvPr>
          <p:cNvSpPr txBox="1"/>
          <p:nvPr/>
        </p:nvSpPr>
        <p:spPr>
          <a:xfrm>
            <a:off x="7255252" y="2042607"/>
            <a:ext cx="1892213" cy="415377"/>
          </a:xfrm>
          <a:prstGeom prst="rect">
            <a:avLst/>
          </a:prstGeom>
          <a:solidFill>
            <a:sysClr val="window" lastClr="FFFFFF"/>
          </a:solidFill>
          <a:ln>
            <a:solidFill>
              <a:srgbClr val="007A96"/>
            </a:solidFill>
          </a:ln>
        </p:spPr>
        <p:txBody>
          <a:bodyPr wrap="none" lIns="144000" tIns="108000" rIns="144000" bIns="90000" rtlCol="0">
            <a:spAutoFit/>
          </a:bodyPr>
          <a:lstStyle/>
          <a:p>
            <a:r>
              <a:rPr lang="en-US" sz="1400" dirty="0">
                <a:solidFill>
                  <a:srgbClr val="007A96"/>
                </a:solidFill>
                <a:hlinkClick r:id="rId5" action="ppaction://hlinksldjump">
                  <a:extLst>
                    <a:ext uri="{A12FA001-AC4F-418D-AE19-62706E023703}">
                      <ahyp:hlinkClr xmlns:ahyp="http://schemas.microsoft.com/office/drawing/2018/hyperlinkcolor" val="tx"/>
                    </a:ext>
                  </a:extLst>
                </a:hlinkClick>
              </a:rPr>
              <a:t>Detailed Information</a:t>
            </a:r>
            <a:endParaRPr lang="en-US" dirty="0">
              <a:solidFill>
                <a:srgbClr val="007A96"/>
              </a:solidFill>
            </a:endParaRPr>
          </a:p>
        </p:txBody>
      </p:sp>
    </p:spTree>
    <p:extLst>
      <p:ext uri="{BB962C8B-B14F-4D97-AF65-F5344CB8AC3E}">
        <p14:creationId xmlns:p14="http://schemas.microsoft.com/office/powerpoint/2010/main" val="263289851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14</a:t>
            </a:fld>
            <a:endParaRPr lang="de-CH"/>
          </a:p>
        </p:txBody>
      </p:sp>
      <p:sp>
        <p:nvSpPr>
          <p:cNvPr id="6" name="Text Placeholder 5"/>
          <p:cNvSpPr>
            <a:spLocks noGrp="1"/>
          </p:cNvSpPr>
          <p:nvPr>
            <p:ph type="body" sz="quarter" idx="13"/>
          </p:nvPr>
        </p:nvSpPr>
        <p:spPr>
          <a:xfrm>
            <a:off x="330200" y="620713"/>
            <a:ext cx="11531600" cy="1057015"/>
          </a:xfrm>
        </p:spPr>
        <p:txBody>
          <a:bodyPr/>
          <a:lstStyle/>
          <a:p>
            <a:pPr>
              <a:spcBef>
                <a:spcPts val="600"/>
              </a:spcBef>
            </a:pPr>
            <a:r>
              <a:rPr lang="en-US" sz="3200" dirty="0"/>
              <a:t>Development of innovation activities</a:t>
            </a:r>
          </a:p>
          <a:p>
            <a:r>
              <a:rPr lang="en-US" sz="1600" b="0" dirty="0"/>
              <a:t>Questions: How did the innovation activities in your company develop in the last 3 years?</a:t>
            </a:r>
          </a:p>
          <a:p>
            <a:r>
              <a:rPr lang="en-US" sz="1600" b="0" dirty="0"/>
              <a:t>	  How will the innovation activities in your company develop in the next 3 years?</a:t>
            </a:r>
          </a:p>
        </p:txBody>
      </p:sp>
      <p:sp>
        <p:nvSpPr>
          <p:cNvPr id="11" name="Rectangle 10"/>
          <p:cNvSpPr/>
          <p:nvPr/>
        </p:nvSpPr>
        <p:spPr>
          <a:xfrm>
            <a:off x="7296653" y="1916418"/>
            <a:ext cx="4260932" cy="3862596"/>
          </a:xfrm>
          <a:prstGeom prst="rect">
            <a:avLst/>
          </a:prstGeom>
        </p:spPr>
        <p:txBody>
          <a:bodyPr wrap="square">
            <a:spAutoFit/>
          </a:bodyPr>
          <a:lstStyle/>
          <a:p>
            <a:r>
              <a:rPr lang="en-US" sz="1600" b="1" dirty="0"/>
              <a:t>Key findings:</a:t>
            </a:r>
            <a:endParaRPr lang="en-US" sz="1600" dirty="0"/>
          </a:p>
          <a:p>
            <a:pPr marL="228600" indent="-228600">
              <a:buFont typeface="+mj-lt"/>
              <a:buAutoNum type="arabicParenR"/>
            </a:pPr>
            <a:r>
              <a:rPr lang="en-US" sz="1600" dirty="0"/>
              <a:t>The average response is </a:t>
            </a:r>
            <a:r>
              <a:rPr lang="en-US" sz="1600" b="1" dirty="0"/>
              <a:t>always positive </a:t>
            </a:r>
            <a:r>
              <a:rPr lang="en-US" sz="1600" dirty="0"/>
              <a:t>irrespective of the subgroup</a:t>
            </a:r>
          </a:p>
          <a:p>
            <a:pPr marL="228600" indent="-228600">
              <a:buFont typeface="+mj-lt"/>
              <a:buAutoNum type="arabicParenR"/>
            </a:pPr>
            <a:r>
              <a:rPr lang="en-US" sz="1600" b="1" dirty="0"/>
              <a:t>Most</a:t>
            </a:r>
            <a:r>
              <a:rPr lang="en-US" sz="1600" dirty="0"/>
              <a:t> groups are </a:t>
            </a:r>
            <a:r>
              <a:rPr lang="en-US" sz="1600" b="1" dirty="0"/>
              <a:t>not significantly different </a:t>
            </a:r>
            <a:r>
              <a:rPr lang="en-US" sz="1600" dirty="0"/>
              <a:t>in their assessment of the past and expected future developments</a:t>
            </a:r>
          </a:p>
          <a:p>
            <a:pPr marL="228600" indent="-228600">
              <a:buFont typeface="+mj-lt"/>
              <a:buAutoNum type="arabicParenR"/>
            </a:pPr>
            <a:r>
              <a:rPr lang="en-US" sz="1600" dirty="0"/>
              <a:t>Companies with </a:t>
            </a:r>
            <a:r>
              <a:rPr lang="en-US" sz="1600" b="1" dirty="0"/>
              <a:t>approved proposals </a:t>
            </a:r>
            <a:r>
              <a:rPr lang="en-US" sz="1600" dirty="0"/>
              <a:t>had </a:t>
            </a:r>
            <a:r>
              <a:rPr lang="en-US" sz="1600" b="1" dirty="0"/>
              <a:t>better </a:t>
            </a:r>
            <a:r>
              <a:rPr lang="en-US" sz="1600" dirty="0"/>
              <a:t>developments in the last 3 years opposed to those with </a:t>
            </a:r>
            <a:r>
              <a:rPr lang="en-US" sz="1600" b="1" dirty="0"/>
              <a:t>rejected proposals</a:t>
            </a:r>
          </a:p>
          <a:p>
            <a:pPr marL="228600" indent="-228600">
              <a:spcAft>
                <a:spcPts val="600"/>
              </a:spcAft>
              <a:buFont typeface="+mj-lt"/>
              <a:buAutoNum type="arabicParenR"/>
            </a:pPr>
            <a:r>
              <a:rPr lang="en-US" sz="1600" dirty="0"/>
              <a:t>Companies with </a:t>
            </a:r>
            <a:r>
              <a:rPr lang="en-US" sz="1600" b="1" dirty="0"/>
              <a:t>international </a:t>
            </a:r>
            <a:r>
              <a:rPr lang="en-US" sz="1600" dirty="0"/>
              <a:t>funding had a </a:t>
            </a:r>
            <a:r>
              <a:rPr lang="en-US" sz="1600" b="1" dirty="0"/>
              <a:t>better past </a:t>
            </a:r>
            <a:r>
              <a:rPr lang="en-US" sz="1600" dirty="0"/>
              <a:t>development than those with national funding</a:t>
            </a:r>
          </a:p>
          <a:p>
            <a:pPr marL="228600" indent="-228600">
              <a:buFont typeface="+mj-lt"/>
              <a:buAutoNum type="arabicParenR"/>
            </a:pPr>
            <a:r>
              <a:rPr lang="en-US" sz="1600" b="1" dirty="0"/>
              <a:t>Startups </a:t>
            </a:r>
            <a:r>
              <a:rPr lang="en-US" sz="1600" dirty="0"/>
              <a:t>have both </a:t>
            </a:r>
            <a:r>
              <a:rPr lang="en-US" sz="1600" b="1" dirty="0"/>
              <a:t>better past and </a:t>
            </a:r>
            <a:r>
              <a:rPr lang="en-US" sz="1600" dirty="0"/>
              <a:t>expected </a:t>
            </a:r>
            <a:r>
              <a:rPr lang="en-US" sz="1600" b="1" dirty="0"/>
              <a:t>future </a:t>
            </a:r>
            <a:r>
              <a:rPr lang="en-US" sz="1600" dirty="0"/>
              <a:t>developments than established companies</a:t>
            </a:r>
          </a:p>
        </p:txBody>
      </p:sp>
      <p:grpSp>
        <p:nvGrpSpPr>
          <p:cNvPr id="8" name="Group 7">
            <a:extLst>
              <a:ext uri="{FF2B5EF4-FFF2-40B4-BE49-F238E27FC236}">
                <a16:creationId xmlns:a16="http://schemas.microsoft.com/office/drawing/2014/main" id="{DA5564F3-A7E5-4268-87CC-461E1A7EF327}"/>
              </a:ext>
            </a:extLst>
          </p:cNvPr>
          <p:cNvGrpSpPr/>
          <p:nvPr/>
        </p:nvGrpSpPr>
        <p:grpSpPr>
          <a:xfrm>
            <a:off x="96841" y="2024587"/>
            <a:ext cx="7072764" cy="4212700"/>
            <a:chOff x="96841" y="2024587"/>
            <a:chExt cx="7072764" cy="4212700"/>
          </a:xfrm>
        </p:grpSpPr>
        <p:grpSp>
          <p:nvGrpSpPr>
            <p:cNvPr id="17" name="Group 16">
              <a:extLst>
                <a:ext uri="{FF2B5EF4-FFF2-40B4-BE49-F238E27FC236}">
                  <a16:creationId xmlns:a16="http://schemas.microsoft.com/office/drawing/2014/main" id="{A6536A84-4FA6-4AE2-AA25-1F98E49226CE}"/>
                </a:ext>
              </a:extLst>
            </p:cNvPr>
            <p:cNvGrpSpPr/>
            <p:nvPr/>
          </p:nvGrpSpPr>
          <p:grpSpPr>
            <a:xfrm>
              <a:off x="96841" y="2024587"/>
              <a:ext cx="7072764" cy="4212700"/>
              <a:chOff x="96841" y="2024587"/>
              <a:chExt cx="7072764" cy="4212700"/>
            </a:xfrm>
          </p:grpSpPr>
          <p:grpSp>
            <p:nvGrpSpPr>
              <p:cNvPr id="15" name="Group 14">
                <a:extLst>
                  <a:ext uri="{FF2B5EF4-FFF2-40B4-BE49-F238E27FC236}">
                    <a16:creationId xmlns:a16="http://schemas.microsoft.com/office/drawing/2014/main" id="{9ED06A86-4337-47C8-8AEF-325909F813A0}"/>
                  </a:ext>
                </a:extLst>
              </p:cNvPr>
              <p:cNvGrpSpPr/>
              <p:nvPr/>
            </p:nvGrpSpPr>
            <p:grpSpPr>
              <a:xfrm>
                <a:off x="96841" y="2024587"/>
                <a:ext cx="7072764" cy="4212700"/>
                <a:chOff x="96841" y="2024587"/>
                <a:chExt cx="6443003" cy="3837600"/>
              </a:xfrm>
            </p:grpSpPr>
            <p:pic>
              <p:nvPicPr>
                <p:cNvPr id="13" name="Picture 12" descr="A picture containing diagram&#10;&#10;Description automatically generated">
                  <a:extLst>
                    <a:ext uri="{FF2B5EF4-FFF2-40B4-BE49-F238E27FC236}">
                      <a16:creationId xmlns:a16="http://schemas.microsoft.com/office/drawing/2014/main" id="{7427AFD8-22C0-4063-A963-DBB530175D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51" b="9051"/>
                <a:stretch/>
              </p:blipFill>
              <p:spPr>
                <a:xfrm>
                  <a:off x="96841" y="2024587"/>
                  <a:ext cx="6443003" cy="3837600"/>
                </a:xfrm>
                <a:prstGeom prst="rect">
                  <a:avLst/>
                </a:prstGeom>
              </p:spPr>
            </p:pic>
            <p:sp>
              <p:nvSpPr>
                <p:cNvPr id="16" name="Rectangle 15"/>
                <p:cNvSpPr/>
                <p:nvPr/>
              </p:nvSpPr>
              <p:spPr>
                <a:xfrm>
                  <a:off x="4725467" y="5301208"/>
                  <a:ext cx="720080" cy="139614"/>
                </a:xfrm>
                <a:prstGeom prst="rect">
                  <a:avLst/>
                </a:prstGeom>
                <a:noFill/>
                <a:ln w="1270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900" dirty="0" err="1">
                      <a:solidFill>
                        <a:schemeClr val="bg2">
                          <a:lumMod val="50000"/>
                        </a:schemeClr>
                      </a:solidFill>
                    </a:rPr>
                    <a:t>Approved</a:t>
                  </a:r>
                  <a:endParaRPr lang="de-CH" sz="900" dirty="0">
                    <a:solidFill>
                      <a:schemeClr val="bg2">
                        <a:lumMod val="50000"/>
                      </a:schemeClr>
                    </a:solidFill>
                  </a:endParaRPr>
                </a:p>
              </p:txBody>
            </p:sp>
            <p:cxnSp>
              <p:nvCxnSpPr>
                <p:cNvPr id="18" name="Curved Connector 17"/>
                <p:cNvCxnSpPr>
                  <a:stCxn id="16" idx="1"/>
                </p:cNvCxnSpPr>
                <p:nvPr/>
              </p:nvCxnSpPr>
              <p:spPr>
                <a:xfrm rot="10800000">
                  <a:off x="4437435" y="5301209"/>
                  <a:ext cx="288033" cy="69807"/>
                </a:xfrm>
                <a:prstGeom prst="curvedConnector3">
                  <a:avLst/>
                </a:prstGeom>
                <a:ln w="12700" cap="sq">
                  <a:solidFill>
                    <a:schemeClr val="bg2">
                      <a:lumMod val="50000"/>
                    </a:schemeClr>
                  </a:solidFill>
                  <a:prstDash val="sysDash"/>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a:stCxn id="16" idx="1"/>
                </p:cNvCxnSpPr>
                <p:nvPr/>
              </p:nvCxnSpPr>
              <p:spPr>
                <a:xfrm rot="10800000" flipV="1">
                  <a:off x="4389781" y="5371015"/>
                  <a:ext cx="335687" cy="62296"/>
                </a:xfrm>
                <a:prstGeom prst="curvedConnector3">
                  <a:avLst/>
                </a:prstGeom>
                <a:ln w="12700" cap="sq">
                  <a:solidFill>
                    <a:schemeClr val="bg2">
                      <a:lumMod val="50000"/>
                    </a:schemeClr>
                  </a:solidFill>
                  <a:prstDash val="sysDash"/>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174789" y="5301210"/>
                  <a:ext cx="720080" cy="139614"/>
                </a:xfrm>
                <a:prstGeom prst="rect">
                  <a:avLst/>
                </a:prstGeom>
                <a:noFill/>
                <a:ln w="1270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900" dirty="0" err="1">
                      <a:solidFill>
                        <a:schemeClr val="bg2">
                          <a:lumMod val="50000"/>
                        </a:schemeClr>
                      </a:solidFill>
                    </a:rPr>
                    <a:t>Rejected</a:t>
                  </a:r>
                  <a:endParaRPr lang="de-CH" sz="900" dirty="0">
                    <a:solidFill>
                      <a:schemeClr val="bg2">
                        <a:lumMod val="50000"/>
                      </a:schemeClr>
                    </a:solidFill>
                  </a:endParaRPr>
                </a:p>
              </p:txBody>
            </p:sp>
            <p:cxnSp>
              <p:nvCxnSpPr>
                <p:cNvPr id="25" name="Curved Connector 24"/>
                <p:cNvCxnSpPr>
                  <a:cxnSpLocks/>
                  <a:stCxn id="24" idx="3"/>
                </p:cNvCxnSpPr>
                <p:nvPr/>
              </p:nvCxnSpPr>
              <p:spPr>
                <a:xfrm flipV="1">
                  <a:off x="3894869" y="5293700"/>
                  <a:ext cx="379176" cy="77317"/>
                </a:xfrm>
                <a:prstGeom prst="curvedConnector3">
                  <a:avLst/>
                </a:prstGeom>
                <a:ln w="12700" cap="sq">
                  <a:solidFill>
                    <a:schemeClr val="bg2">
                      <a:lumMod val="50000"/>
                    </a:schemeClr>
                  </a:solidFill>
                  <a:prstDash val="sysDash"/>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a:stCxn id="24" idx="3"/>
                </p:cNvCxnSpPr>
                <p:nvPr/>
              </p:nvCxnSpPr>
              <p:spPr>
                <a:xfrm>
                  <a:off x="3894869" y="5371017"/>
                  <a:ext cx="231764" cy="55771"/>
                </a:xfrm>
                <a:prstGeom prst="curvedConnector3">
                  <a:avLst/>
                </a:prstGeom>
                <a:ln w="12700" cap="sq">
                  <a:solidFill>
                    <a:schemeClr val="bg2">
                      <a:lumMod val="50000"/>
                    </a:schemeClr>
                  </a:solidFill>
                  <a:prstDash val="sysDash"/>
                  <a:roun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D2C801D-75D7-4657-9B67-970D75F80911}"/>
                  </a:ext>
                </a:extLst>
              </p:cNvPr>
              <p:cNvGrpSpPr/>
              <p:nvPr/>
            </p:nvGrpSpPr>
            <p:grpSpPr>
              <a:xfrm>
                <a:off x="6114523" y="3665125"/>
                <a:ext cx="1055082" cy="407081"/>
                <a:chOff x="6813699" y="3539397"/>
                <a:chExt cx="1055082" cy="407081"/>
              </a:xfrm>
            </p:grpSpPr>
            <p:pic>
              <p:nvPicPr>
                <p:cNvPr id="29" name="Picture 28" descr="Timeline&#10;&#10;Description automatically generated">
                  <a:extLst>
                    <a:ext uri="{FF2B5EF4-FFF2-40B4-BE49-F238E27FC236}">
                      <a16:creationId xmlns:a16="http://schemas.microsoft.com/office/drawing/2014/main" id="{2F8890D7-E54D-4E64-BC9A-0232D64198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217" t="40944" b="54072"/>
                <a:stretch/>
              </p:blipFill>
              <p:spPr>
                <a:xfrm>
                  <a:off x="6813699" y="3669032"/>
                  <a:ext cx="1055082" cy="277446"/>
                </a:xfrm>
                <a:prstGeom prst="rect">
                  <a:avLst/>
                </a:prstGeom>
              </p:spPr>
            </p:pic>
            <p:pic>
              <p:nvPicPr>
                <p:cNvPr id="30" name="Picture 29" descr="Timeline&#10;&#10;Description automatically generated">
                  <a:extLst>
                    <a:ext uri="{FF2B5EF4-FFF2-40B4-BE49-F238E27FC236}">
                      <a16:creationId xmlns:a16="http://schemas.microsoft.com/office/drawing/2014/main" id="{F38AFEE2-3644-47F3-A4BA-9DDE8C0DCC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217" t="45232" b="49947"/>
                <a:stretch/>
              </p:blipFill>
              <p:spPr>
                <a:xfrm>
                  <a:off x="6813699" y="3539397"/>
                  <a:ext cx="1055082" cy="268358"/>
                </a:xfrm>
                <a:prstGeom prst="rect">
                  <a:avLst/>
                </a:prstGeom>
              </p:spPr>
            </p:pic>
          </p:grpSp>
        </p:grpSp>
        <p:pic>
          <p:nvPicPr>
            <p:cNvPr id="7" name="Picture 6" descr="A picture containing table&#10;&#10;Description automatically generated">
              <a:extLst>
                <a:ext uri="{FF2B5EF4-FFF2-40B4-BE49-F238E27FC236}">
                  <a16:creationId xmlns:a16="http://schemas.microsoft.com/office/drawing/2014/main" id="{1BA4156D-6DE1-4AFE-935E-23AE289E4D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650" r="68327" b="31100"/>
            <a:stretch/>
          </p:blipFill>
          <p:spPr>
            <a:xfrm>
              <a:off x="116955" y="4814230"/>
              <a:ext cx="2247674" cy="270954"/>
            </a:xfrm>
            <a:prstGeom prst="rect">
              <a:avLst/>
            </a:prstGeom>
          </p:spPr>
        </p:pic>
      </p:grpSp>
    </p:spTree>
    <p:extLst>
      <p:ext uri="{BB962C8B-B14F-4D97-AF65-F5344CB8AC3E}">
        <p14:creationId xmlns:p14="http://schemas.microsoft.com/office/powerpoint/2010/main" val="204981700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15</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Risk of innovation activities</a:t>
            </a:r>
          </a:p>
        </p:txBody>
      </p:sp>
    </p:spTree>
    <p:extLst>
      <p:ext uri="{BB962C8B-B14F-4D97-AF65-F5344CB8AC3E}">
        <p14:creationId xmlns:p14="http://schemas.microsoft.com/office/powerpoint/2010/main" val="155096227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bar chart&#10;&#10;Description automatically generated">
            <a:extLst>
              <a:ext uri="{FF2B5EF4-FFF2-40B4-BE49-F238E27FC236}">
                <a16:creationId xmlns:a16="http://schemas.microsoft.com/office/drawing/2014/main" id="{2F254FF6-4BF0-4055-B341-F9F5C2EAFD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401" b="14401"/>
          <a:stretch/>
        </p:blipFill>
        <p:spPr>
          <a:xfrm>
            <a:off x="174453" y="2205576"/>
            <a:ext cx="7229972" cy="3743703"/>
          </a:xfrm>
          <a:prstGeom prst="rect">
            <a:avLst/>
          </a:prstGeom>
        </p:spPr>
      </p:pic>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16</a:t>
            </a:fld>
            <a:endParaRPr lang="de-CH"/>
          </a:p>
        </p:txBody>
      </p:sp>
      <p:sp>
        <p:nvSpPr>
          <p:cNvPr id="6" name="Text Placeholder 5"/>
          <p:cNvSpPr>
            <a:spLocks noGrp="1"/>
          </p:cNvSpPr>
          <p:nvPr>
            <p:ph type="body" sz="quarter" idx="13"/>
          </p:nvPr>
        </p:nvSpPr>
        <p:spPr>
          <a:xfrm>
            <a:off x="330200" y="620712"/>
            <a:ext cx="11531600" cy="1146516"/>
          </a:xfrm>
        </p:spPr>
        <p:txBody>
          <a:bodyPr/>
          <a:lstStyle/>
          <a:p>
            <a:r>
              <a:rPr lang="en-US" dirty="0"/>
              <a:t>Risk of innovation activities</a:t>
            </a:r>
          </a:p>
          <a:p>
            <a:r>
              <a:rPr lang="en-US" sz="1600" b="0" dirty="0"/>
              <a:t>Questions: How high are the R&amp;D and innovation risks of your company related to </a:t>
            </a:r>
            <a:r>
              <a:rPr lang="en-US" sz="1600" dirty="0"/>
              <a:t>feasibility?</a:t>
            </a:r>
          </a:p>
          <a:p>
            <a:r>
              <a:rPr lang="en-US" sz="1600" b="0" dirty="0"/>
              <a:t>	  How high are the R&amp;D and innovation risks of your company related to </a:t>
            </a:r>
            <a:r>
              <a:rPr lang="en-US" sz="1600" dirty="0"/>
              <a:t>market implementation?</a:t>
            </a:r>
          </a:p>
        </p:txBody>
      </p:sp>
      <p:sp>
        <p:nvSpPr>
          <p:cNvPr id="9" name="Rectangle 8"/>
          <p:cNvSpPr/>
          <p:nvPr/>
        </p:nvSpPr>
        <p:spPr>
          <a:xfrm>
            <a:off x="7389763" y="2060848"/>
            <a:ext cx="4725467" cy="4093428"/>
          </a:xfrm>
          <a:prstGeom prst="rect">
            <a:avLst/>
          </a:prstGeom>
          <a:solidFill>
            <a:sysClr val="window" lastClr="FFFFFF"/>
          </a:solidFill>
        </p:spPr>
        <p:txBody>
          <a:bodyPr wrap="square" lIns="91440" tIns="45720" rIns="91440" bIns="45720" anchor="t">
            <a:spAutoFit/>
          </a:bodyPr>
          <a:lstStyle/>
          <a:p>
            <a:pPr marL="228600" indent="-228600">
              <a:spcAft>
                <a:spcPts val="300"/>
              </a:spcAft>
              <a:buFont typeface="+mj-lt"/>
              <a:buAutoNum type="arabicParenR"/>
            </a:pPr>
            <a:r>
              <a:rPr lang="en-US" sz="1600" dirty="0">
                <a:ea typeface="+mn-lt"/>
                <a:cs typeface="+mn-lt"/>
              </a:rPr>
              <a:t>Innovation </a:t>
            </a:r>
            <a:r>
              <a:rPr lang="en-US" sz="1600" b="1" dirty="0">
                <a:ea typeface="+mn-lt"/>
                <a:cs typeface="+mn-lt"/>
              </a:rPr>
              <a:t>risks exist </a:t>
            </a:r>
            <a:r>
              <a:rPr lang="en-US" sz="1600" dirty="0">
                <a:ea typeface="+mn-lt"/>
                <a:cs typeface="+mn-lt"/>
              </a:rPr>
              <a:t>for almost everyone</a:t>
            </a:r>
          </a:p>
          <a:p>
            <a:pPr marL="685800" lvl="1" indent="-228600">
              <a:spcAft>
                <a:spcPts val="600"/>
              </a:spcAft>
              <a:buFont typeface="Arial" panose="020B0604020202020204" pitchFamily="34" charset="0"/>
              <a:buChar char="•"/>
            </a:pPr>
            <a:r>
              <a:rPr lang="en-US" sz="1600" dirty="0">
                <a:ea typeface="+mn-lt"/>
                <a:cs typeface="+mn-lt"/>
              </a:rPr>
              <a:t>Only 2% see no risks in the feasibility or market implementation of innovations</a:t>
            </a:r>
          </a:p>
          <a:p>
            <a:pPr marL="228600" indent="-228600">
              <a:spcAft>
                <a:spcPts val="300"/>
              </a:spcAft>
              <a:buFont typeface="+mj-lt"/>
              <a:buAutoNum type="arabicParenR"/>
            </a:pPr>
            <a:r>
              <a:rPr lang="en-US" sz="1600" b="1" dirty="0">
                <a:ea typeface="+mn-lt"/>
                <a:cs typeface="+mn-lt"/>
              </a:rPr>
              <a:t>Market implementation </a:t>
            </a:r>
            <a:r>
              <a:rPr lang="en-US" sz="1600" dirty="0">
                <a:ea typeface="+mn-lt"/>
                <a:cs typeface="+mn-lt"/>
              </a:rPr>
              <a:t>is a </a:t>
            </a:r>
            <a:r>
              <a:rPr lang="en-US" sz="1600" b="1" dirty="0">
                <a:ea typeface="+mn-lt"/>
                <a:cs typeface="+mn-lt"/>
              </a:rPr>
              <a:t>more prevalent </a:t>
            </a:r>
            <a:r>
              <a:rPr lang="en-US" sz="1600" dirty="0">
                <a:ea typeface="+mn-lt"/>
                <a:cs typeface="+mn-lt"/>
              </a:rPr>
              <a:t>risk</a:t>
            </a:r>
          </a:p>
          <a:p>
            <a:pPr marL="685800" lvl="1" indent="-228600">
              <a:buFont typeface="Arial" panose="020B0604020202020204" pitchFamily="34" charset="0"/>
              <a:buChar char="•"/>
            </a:pPr>
            <a:r>
              <a:rPr lang="en-US" sz="1600" dirty="0">
                <a:ea typeface="+mn-lt"/>
                <a:cs typeface="+mn-lt"/>
              </a:rPr>
              <a:t>42% of respondents have high or very high market implementation risks</a:t>
            </a:r>
          </a:p>
          <a:p>
            <a:pPr marL="685800" lvl="1" indent="-228600">
              <a:spcAft>
                <a:spcPts val="600"/>
              </a:spcAft>
              <a:buFont typeface="Arial" panose="020B0604020202020204" pitchFamily="34" charset="0"/>
              <a:buChar char="•"/>
            </a:pPr>
            <a:r>
              <a:rPr lang="en-US" sz="1600" dirty="0">
                <a:ea typeface="+mn-lt"/>
                <a:cs typeface="+mn-lt"/>
              </a:rPr>
              <a:t>32% of respondents indicate high or very high feasibility risks</a:t>
            </a:r>
          </a:p>
          <a:p>
            <a:pPr marL="228600" indent="-228600">
              <a:spcAft>
                <a:spcPts val="600"/>
              </a:spcAft>
              <a:buFont typeface="+mj-lt"/>
              <a:buAutoNum type="arabicParenR"/>
            </a:pPr>
            <a:r>
              <a:rPr lang="en-US" sz="1600" dirty="0">
                <a:ea typeface="+mn-lt"/>
                <a:cs typeface="+mn-lt"/>
              </a:rPr>
              <a:t>Most companies assess both innovation risks as </a:t>
            </a:r>
            <a:r>
              <a:rPr lang="en-US" sz="1600" b="1" dirty="0">
                <a:ea typeface="+mn-lt"/>
                <a:cs typeface="+mn-lt"/>
              </a:rPr>
              <a:t>middle</a:t>
            </a:r>
            <a:endParaRPr lang="en-US" sz="1600" dirty="0">
              <a:ea typeface="+mn-lt"/>
              <a:cs typeface="+mn-lt"/>
            </a:endParaRPr>
          </a:p>
          <a:p>
            <a:pPr marL="685800" lvl="1" indent="-228600">
              <a:buFont typeface="Arial" panose="020B0604020202020204" pitchFamily="34" charset="0"/>
              <a:buChar char="•"/>
            </a:pPr>
            <a:r>
              <a:rPr lang="en-US" sz="1600" dirty="0">
                <a:ea typeface="+mn-lt"/>
                <a:cs typeface="+mn-lt"/>
              </a:rPr>
              <a:t>44% of respondents indicate that for market implementation risks</a:t>
            </a:r>
          </a:p>
          <a:p>
            <a:pPr marL="685800" lvl="1" indent="-228600">
              <a:spcAft>
                <a:spcPts val="600"/>
              </a:spcAft>
              <a:buFont typeface="Arial" panose="020B0604020202020204" pitchFamily="34" charset="0"/>
              <a:buChar char="•"/>
            </a:pPr>
            <a:r>
              <a:rPr lang="en-US" sz="1600" dirty="0">
                <a:ea typeface="+mn-lt"/>
                <a:cs typeface="+mn-lt"/>
              </a:rPr>
              <a:t>47% of respondents indicate that for feasibility risks</a:t>
            </a:r>
          </a:p>
        </p:txBody>
      </p:sp>
    </p:spTree>
    <p:extLst>
      <p:ext uri="{BB962C8B-B14F-4D97-AF65-F5344CB8AC3E}">
        <p14:creationId xmlns:p14="http://schemas.microsoft.com/office/powerpoint/2010/main" val="161144569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17</a:t>
            </a:fld>
            <a:endParaRPr lang="de-CH"/>
          </a:p>
        </p:txBody>
      </p:sp>
      <p:sp>
        <p:nvSpPr>
          <p:cNvPr id="6" name="Text Placeholder 5"/>
          <p:cNvSpPr>
            <a:spLocks noGrp="1"/>
          </p:cNvSpPr>
          <p:nvPr>
            <p:ph type="body" sz="quarter" idx="13"/>
          </p:nvPr>
        </p:nvSpPr>
        <p:spPr>
          <a:xfrm>
            <a:off x="330200" y="620712"/>
            <a:ext cx="11531600" cy="1080095"/>
          </a:xfrm>
        </p:spPr>
        <p:txBody>
          <a:bodyPr/>
          <a:lstStyle/>
          <a:p>
            <a:r>
              <a:rPr lang="en-US" dirty="0"/>
              <a:t>Risk of innovation activities</a:t>
            </a:r>
          </a:p>
          <a:p>
            <a:r>
              <a:rPr lang="en-US" sz="1600" b="0" dirty="0"/>
              <a:t>Questions: How high are the R&amp;D and innovation risks of your company related to </a:t>
            </a:r>
            <a:r>
              <a:rPr lang="en-US" sz="1600" dirty="0"/>
              <a:t>feasibility?</a:t>
            </a:r>
          </a:p>
          <a:p>
            <a:r>
              <a:rPr lang="en-US" sz="1600" b="0" dirty="0"/>
              <a:t>	  How high are the R&amp;D and innovation risks of your company related to </a:t>
            </a:r>
            <a:r>
              <a:rPr lang="en-US" sz="1600" dirty="0"/>
              <a:t>market implementation?</a:t>
            </a:r>
          </a:p>
        </p:txBody>
      </p:sp>
      <p:sp>
        <p:nvSpPr>
          <p:cNvPr id="9" name="Rectangle 8"/>
          <p:cNvSpPr/>
          <p:nvPr/>
        </p:nvSpPr>
        <p:spPr>
          <a:xfrm>
            <a:off x="7063316" y="1988840"/>
            <a:ext cx="5061481" cy="3785652"/>
          </a:xfrm>
          <a:prstGeom prst="rect">
            <a:avLst/>
          </a:prstGeom>
          <a:solidFill>
            <a:sysClr val="window" lastClr="FFFFFF"/>
          </a:solidFill>
        </p:spPr>
        <p:txBody>
          <a:bodyPr wrap="square" lIns="91440" tIns="45720" rIns="91440" bIns="45720" anchor="t">
            <a:spAutoFit/>
          </a:bodyPr>
          <a:lstStyle/>
          <a:p>
            <a:pPr marL="228600" indent="-228600">
              <a:buFont typeface="+mj-lt"/>
              <a:buAutoNum type="arabicParenR"/>
            </a:pPr>
            <a:r>
              <a:rPr lang="en-US" sz="1600" dirty="0">
                <a:ea typeface="+mn-lt"/>
                <a:cs typeface="+mn-lt"/>
              </a:rPr>
              <a:t>Innovation </a:t>
            </a:r>
            <a:r>
              <a:rPr lang="en-US" sz="1600" b="1" dirty="0">
                <a:ea typeface="+mn-lt"/>
                <a:cs typeface="+mn-lt"/>
              </a:rPr>
              <a:t>risks </a:t>
            </a:r>
            <a:r>
              <a:rPr lang="en-US" sz="1600" dirty="0">
                <a:ea typeface="+mn-lt"/>
                <a:cs typeface="+mn-lt"/>
              </a:rPr>
              <a:t>are </a:t>
            </a:r>
            <a:r>
              <a:rPr lang="en-US" sz="1600" b="1" dirty="0">
                <a:ea typeface="+mn-lt"/>
                <a:cs typeface="+mn-lt"/>
              </a:rPr>
              <a:t>similar </a:t>
            </a:r>
            <a:r>
              <a:rPr lang="en-US" sz="1600" dirty="0">
                <a:ea typeface="+mn-lt"/>
                <a:cs typeface="+mn-lt"/>
              </a:rPr>
              <a:t>across all </a:t>
            </a:r>
            <a:r>
              <a:rPr lang="en-US" sz="1600" b="1" dirty="0">
                <a:ea typeface="+mn-lt"/>
                <a:cs typeface="+mn-lt"/>
              </a:rPr>
              <a:t>funding </a:t>
            </a:r>
            <a:r>
              <a:rPr lang="en-US" sz="1600" dirty="0">
                <a:ea typeface="+mn-lt"/>
                <a:cs typeface="+mn-lt"/>
              </a:rPr>
              <a:t>dimensions</a:t>
            </a:r>
          </a:p>
          <a:p>
            <a:pPr marL="468000" lvl="1" indent="-228600">
              <a:buFont typeface="Arial" panose="020B0604020202020204" pitchFamily="34" charset="0"/>
              <a:buChar char="•"/>
            </a:pPr>
            <a:r>
              <a:rPr lang="en-US" sz="1600" dirty="0">
                <a:ea typeface="+mn-lt"/>
                <a:cs typeface="+mn-lt"/>
              </a:rPr>
              <a:t>Those that are </a:t>
            </a:r>
            <a:r>
              <a:rPr lang="en-US" sz="1600" b="1" dirty="0">
                <a:ea typeface="+mn-lt"/>
                <a:cs typeface="+mn-lt"/>
              </a:rPr>
              <a:t>funded </a:t>
            </a:r>
            <a:r>
              <a:rPr lang="en-US" sz="1600" dirty="0">
                <a:ea typeface="+mn-lt"/>
                <a:cs typeface="+mn-lt"/>
              </a:rPr>
              <a:t>(“Approved”) have </a:t>
            </a:r>
            <a:r>
              <a:rPr lang="en-US" sz="1600" b="1" dirty="0">
                <a:ea typeface="+mn-lt"/>
                <a:cs typeface="+mn-lt"/>
              </a:rPr>
              <a:t>similar risks </a:t>
            </a:r>
            <a:r>
              <a:rPr lang="en-US" sz="1600" dirty="0">
                <a:ea typeface="+mn-lt"/>
                <a:cs typeface="+mn-lt"/>
              </a:rPr>
              <a:t>irrespective of whether that funding came from projects or cheques or from national or international collaborations</a:t>
            </a:r>
          </a:p>
          <a:p>
            <a:pPr marL="468000" lvl="1" indent="-228600">
              <a:buFont typeface="Arial" panose="020B0604020202020204" pitchFamily="34" charset="0"/>
              <a:buChar char="•"/>
            </a:pPr>
            <a:r>
              <a:rPr lang="en-US" sz="1600" dirty="0">
                <a:ea typeface="+mn-lt"/>
                <a:cs typeface="+mn-lt"/>
              </a:rPr>
              <a:t>Companies that </a:t>
            </a:r>
            <a:r>
              <a:rPr lang="en-US" sz="1600" b="1" dirty="0">
                <a:ea typeface="+mn-lt"/>
                <a:cs typeface="+mn-lt"/>
              </a:rPr>
              <a:t>don’t get any funding </a:t>
            </a:r>
            <a:r>
              <a:rPr lang="en-US" sz="1600" dirty="0">
                <a:ea typeface="+mn-lt"/>
                <a:cs typeface="+mn-lt"/>
              </a:rPr>
              <a:t>(“Rejected”) have </a:t>
            </a:r>
            <a:r>
              <a:rPr lang="en-US" sz="1600" b="1" dirty="0">
                <a:ea typeface="+mn-lt"/>
                <a:cs typeface="+mn-lt"/>
              </a:rPr>
              <a:t>different risks </a:t>
            </a:r>
            <a:r>
              <a:rPr lang="en-US" sz="1600" dirty="0">
                <a:ea typeface="+mn-lt"/>
                <a:cs typeface="+mn-lt"/>
              </a:rPr>
              <a:t>depending on what they applied for</a:t>
            </a:r>
          </a:p>
          <a:p>
            <a:pPr marL="228600" indent="-228600">
              <a:buFont typeface="+mj-lt"/>
              <a:buAutoNum type="arabicParenR"/>
            </a:pPr>
            <a:r>
              <a:rPr lang="en-US" sz="1600" dirty="0">
                <a:ea typeface="+mn-lt"/>
                <a:cs typeface="+mn-lt"/>
              </a:rPr>
              <a:t>Innovation </a:t>
            </a:r>
            <a:r>
              <a:rPr lang="en-US" sz="1600" b="1" dirty="0">
                <a:ea typeface="+mn-lt"/>
                <a:cs typeface="+mn-lt"/>
              </a:rPr>
              <a:t>risks </a:t>
            </a:r>
            <a:r>
              <a:rPr lang="en-US" sz="1600" dirty="0">
                <a:ea typeface="+mn-lt"/>
                <a:cs typeface="+mn-lt"/>
              </a:rPr>
              <a:t>are </a:t>
            </a:r>
            <a:r>
              <a:rPr lang="en-US" sz="1600" b="1" dirty="0">
                <a:ea typeface="+mn-lt"/>
                <a:cs typeface="+mn-lt"/>
              </a:rPr>
              <a:t>different </a:t>
            </a:r>
            <a:r>
              <a:rPr lang="en-US" sz="1600" dirty="0">
                <a:ea typeface="+mn-lt"/>
                <a:cs typeface="+mn-lt"/>
              </a:rPr>
              <a:t>across </a:t>
            </a:r>
            <a:r>
              <a:rPr lang="en-US" sz="1600" b="1" dirty="0">
                <a:ea typeface="+mn-lt"/>
                <a:cs typeface="+mn-lt"/>
              </a:rPr>
              <a:t>firm characteristics</a:t>
            </a:r>
          </a:p>
          <a:p>
            <a:pPr marL="685800" lvl="1" indent="-228600">
              <a:buFont typeface="Arial" panose="020B0604020202020204" pitchFamily="34" charset="0"/>
              <a:buChar char="•"/>
            </a:pPr>
            <a:r>
              <a:rPr lang="en-US" sz="1600" b="1" dirty="0">
                <a:ea typeface="+mn-lt"/>
                <a:cs typeface="+mn-lt"/>
              </a:rPr>
              <a:t>Startups </a:t>
            </a:r>
            <a:r>
              <a:rPr lang="en-US" sz="1600" dirty="0">
                <a:ea typeface="+mn-lt"/>
                <a:cs typeface="+mn-lt"/>
              </a:rPr>
              <a:t>have </a:t>
            </a:r>
            <a:r>
              <a:rPr lang="en-US" sz="1600" b="1" dirty="0">
                <a:ea typeface="+mn-lt"/>
                <a:cs typeface="+mn-lt"/>
              </a:rPr>
              <a:t>higher </a:t>
            </a:r>
            <a:r>
              <a:rPr lang="en-US" sz="1600" dirty="0">
                <a:ea typeface="+mn-lt"/>
                <a:cs typeface="+mn-lt"/>
              </a:rPr>
              <a:t>innovation </a:t>
            </a:r>
            <a:r>
              <a:rPr lang="en-US" sz="1600" b="1" dirty="0">
                <a:ea typeface="+mn-lt"/>
                <a:cs typeface="+mn-lt"/>
              </a:rPr>
              <a:t>risks </a:t>
            </a:r>
            <a:r>
              <a:rPr lang="en-US" sz="1600" dirty="0">
                <a:ea typeface="+mn-lt"/>
                <a:cs typeface="+mn-lt"/>
              </a:rPr>
              <a:t>than established companies</a:t>
            </a:r>
          </a:p>
          <a:p>
            <a:pPr marL="685800" lvl="1" indent="-228600">
              <a:buFont typeface="Arial" panose="020B0604020202020204" pitchFamily="34" charset="0"/>
              <a:buChar char="•"/>
            </a:pPr>
            <a:r>
              <a:rPr lang="en-US" sz="1600" b="1" dirty="0">
                <a:ea typeface="+mn-lt"/>
                <a:cs typeface="+mn-lt"/>
              </a:rPr>
              <a:t>SMEs </a:t>
            </a:r>
            <a:r>
              <a:rPr lang="en-US" sz="1600" dirty="0">
                <a:ea typeface="+mn-lt"/>
                <a:cs typeface="+mn-lt"/>
              </a:rPr>
              <a:t>have </a:t>
            </a:r>
            <a:r>
              <a:rPr lang="en-US" sz="1600" b="1" dirty="0">
                <a:ea typeface="+mn-lt"/>
                <a:cs typeface="+mn-lt"/>
              </a:rPr>
              <a:t>higher </a:t>
            </a:r>
            <a:r>
              <a:rPr lang="en-US" sz="1600" dirty="0">
                <a:ea typeface="+mn-lt"/>
                <a:cs typeface="+mn-lt"/>
              </a:rPr>
              <a:t>innovation </a:t>
            </a:r>
            <a:r>
              <a:rPr lang="en-US" sz="1600" b="1" dirty="0">
                <a:ea typeface="+mn-lt"/>
                <a:cs typeface="+mn-lt"/>
              </a:rPr>
              <a:t>risks </a:t>
            </a:r>
            <a:r>
              <a:rPr lang="en-US" sz="1600" dirty="0">
                <a:ea typeface="+mn-lt"/>
                <a:cs typeface="+mn-lt"/>
              </a:rPr>
              <a:t>than large companies</a:t>
            </a:r>
          </a:p>
        </p:txBody>
      </p:sp>
      <p:grpSp>
        <p:nvGrpSpPr>
          <p:cNvPr id="2" name="Group 1">
            <a:extLst>
              <a:ext uri="{FF2B5EF4-FFF2-40B4-BE49-F238E27FC236}">
                <a16:creationId xmlns:a16="http://schemas.microsoft.com/office/drawing/2014/main" id="{4EBFBDC9-51F1-4D5A-B005-77294E7DEAFD}"/>
              </a:ext>
            </a:extLst>
          </p:cNvPr>
          <p:cNvGrpSpPr/>
          <p:nvPr/>
        </p:nvGrpSpPr>
        <p:grpSpPr>
          <a:xfrm>
            <a:off x="23491" y="2204864"/>
            <a:ext cx="7039825" cy="3528392"/>
            <a:chOff x="23491" y="2204864"/>
            <a:chExt cx="7039825" cy="3528392"/>
          </a:xfrm>
        </p:grpSpPr>
        <p:grpSp>
          <p:nvGrpSpPr>
            <p:cNvPr id="17" name="Group 16">
              <a:extLst>
                <a:ext uri="{FF2B5EF4-FFF2-40B4-BE49-F238E27FC236}">
                  <a16:creationId xmlns:a16="http://schemas.microsoft.com/office/drawing/2014/main" id="{C6FB4E62-5AF9-4CB0-8FFF-F1F29CE5E6D0}"/>
                </a:ext>
              </a:extLst>
            </p:cNvPr>
            <p:cNvGrpSpPr/>
            <p:nvPr/>
          </p:nvGrpSpPr>
          <p:grpSpPr>
            <a:xfrm>
              <a:off x="62441" y="2204864"/>
              <a:ext cx="7000875" cy="3528392"/>
              <a:chOff x="62441" y="2204864"/>
              <a:chExt cx="7000875" cy="3528392"/>
            </a:xfrm>
          </p:grpSpPr>
          <p:pic>
            <p:nvPicPr>
              <p:cNvPr id="7" name="Picture 6" descr="Table&#10;&#10;Description automatically generated">
                <a:extLst>
                  <a:ext uri="{FF2B5EF4-FFF2-40B4-BE49-F238E27FC236}">
                    <a16:creationId xmlns:a16="http://schemas.microsoft.com/office/drawing/2014/main" id="{4025712A-42BA-4350-9721-E2E3818202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50" b="15350"/>
              <a:stretch/>
            </p:blipFill>
            <p:spPr>
              <a:xfrm>
                <a:off x="62441" y="2204864"/>
                <a:ext cx="7000875" cy="3528392"/>
              </a:xfrm>
              <a:prstGeom prst="rect">
                <a:avLst/>
              </a:prstGeom>
            </p:spPr>
          </p:pic>
          <p:grpSp>
            <p:nvGrpSpPr>
              <p:cNvPr id="14" name="Group 13">
                <a:extLst>
                  <a:ext uri="{FF2B5EF4-FFF2-40B4-BE49-F238E27FC236}">
                    <a16:creationId xmlns:a16="http://schemas.microsoft.com/office/drawing/2014/main" id="{AA0FFDE3-AD72-42A0-9F45-3B92CEF9FA19}"/>
                  </a:ext>
                </a:extLst>
              </p:cNvPr>
              <p:cNvGrpSpPr/>
              <p:nvPr/>
            </p:nvGrpSpPr>
            <p:grpSpPr>
              <a:xfrm>
                <a:off x="5661571" y="4293096"/>
                <a:ext cx="1359768" cy="288032"/>
                <a:chOff x="5661571" y="4941168"/>
                <a:chExt cx="1359768" cy="288032"/>
              </a:xfrm>
            </p:grpSpPr>
            <p:pic>
              <p:nvPicPr>
                <p:cNvPr id="19" name="Picture 18" descr="Table&#10;&#10;Description automatically generated">
                  <a:extLst>
                    <a:ext uri="{FF2B5EF4-FFF2-40B4-BE49-F238E27FC236}">
                      <a16:creationId xmlns:a16="http://schemas.microsoft.com/office/drawing/2014/main" id="{91BDD571-0A04-4949-A2C0-69777B467B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978" t="55343" r="599" b="41829"/>
                <a:stretch/>
              </p:blipFill>
              <p:spPr>
                <a:xfrm>
                  <a:off x="5661571" y="5085184"/>
                  <a:ext cx="1359767" cy="144016"/>
                </a:xfrm>
                <a:prstGeom prst="rect">
                  <a:avLst/>
                </a:prstGeom>
              </p:spPr>
            </p:pic>
            <p:pic>
              <p:nvPicPr>
                <p:cNvPr id="22" name="Picture 21" descr="Table&#10;&#10;Description automatically generated">
                  <a:extLst>
                    <a:ext uri="{FF2B5EF4-FFF2-40B4-BE49-F238E27FC236}">
                      <a16:creationId xmlns:a16="http://schemas.microsoft.com/office/drawing/2014/main" id="{D585E77D-9A2F-4382-86A2-F35A5EB387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978" t="59420" r="599" b="37752"/>
                <a:stretch/>
              </p:blipFill>
              <p:spPr>
                <a:xfrm>
                  <a:off x="5661572" y="4941168"/>
                  <a:ext cx="1359767" cy="144016"/>
                </a:xfrm>
                <a:prstGeom prst="rect">
                  <a:avLst/>
                </a:prstGeom>
              </p:spPr>
            </p:pic>
          </p:grpSp>
        </p:grpSp>
        <p:pic>
          <p:nvPicPr>
            <p:cNvPr id="12" name="Picture 11" descr="A picture containing table&#10;&#10;Description automatically generated">
              <a:extLst>
                <a:ext uri="{FF2B5EF4-FFF2-40B4-BE49-F238E27FC236}">
                  <a16:creationId xmlns:a16="http://schemas.microsoft.com/office/drawing/2014/main" id="{137F2696-9CA3-400D-BAA6-44822229F5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650" r="68327" b="31100"/>
            <a:stretch/>
          </p:blipFill>
          <p:spPr>
            <a:xfrm>
              <a:off x="62441" y="4336456"/>
              <a:ext cx="2626989" cy="316680"/>
            </a:xfrm>
            <a:prstGeom prst="rect">
              <a:avLst/>
            </a:prstGeom>
          </p:spPr>
        </p:pic>
        <p:pic>
          <p:nvPicPr>
            <p:cNvPr id="13" name="Picture 12" descr="A picture containing table&#10;&#10;Description automatically generated">
              <a:extLst>
                <a:ext uri="{FF2B5EF4-FFF2-40B4-BE49-F238E27FC236}">
                  <a16:creationId xmlns:a16="http://schemas.microsoft.com/office/drawing/2014/main" id="{2C14DB32-8C7F-4D32-B69E-166D4BF1BA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650" r="68327" b="31100"/>
            <a:stretch/>
          </p:blipFill>
          <p:spPr>
            <a:xfrm>
              <a:off x="23491" y="4758239"/>
              <a:ext cx="2626989" cy="316680"/>
            </a:xfrm>
            <a:prstGeom prst="rect">
              <a:avLst/>
            </a:prstGeom>
          </p:spPr>
        </p:pic>
      </p:grpSp>
    </p:spTree>
    <p:extLst>
      <p:ext uri="{BB962C8B-B14F-4D97-AF65-F5344CB8AC3E}">
        <p14:creationId xmlns:p14="http://schemas.microsoft.com/office/powerpoint/2010/main" val="122973126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18</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Utility of innovation support</a:t>
            </a:r>
          </a:p>
        </p:txBody>
      </p:sp>
    </p:spTree>
    <p:extLst>
      <p:ext uri="{BB962C8B-B14F-4D97-AF65-F5344CB8AC3E}">
        <p14:creationId xmlns:p14="http://schemas.microsoft.com/office/powerpoint/2010/main" val="257278214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19</a:t>
            </a:fld>
            <a:endParaRPr lang="de-CH"/>
          </a:p>
        </p:txBody>
      </p:sp>
      <p:sp>
        <p:nvSpPr>
          <p:cNvPr id="6" name="Text Placeholder 5"/>
          <p:cNvSpPr>
            <a:spLocks noGrp="1"/>
          </p:cNvSpPr>
          <p:nvPr>
            <p:ph type="body" sz="quarter" idx="13"/>
          </p:nvPr>
        </p:nvSpPr>
        <p:spPr>
          <a:xfrm>
            <a:off x="330200" y="620713"/>
            <a:ext cx="11531600" cy="792063"/>
          </a:xfrm>
        </p:spPr>
        <p:txBody>
          <a:bodyPr/>
          <a:lstStyle/>
          <a:p>
            <a:r>
              <a:rPr lang="en-US" dirty="0"/>
              <a:t>Utility of innovation support</a:t>
            </a:r>
          </a:p>
          <a:p>
            <a:r>
              <a:rPr lang="en-US" sz="1600" b="0" dirty="0"/>
              <a:t>Question: How would you rate the overall utility of </a:t>
            </a:r>
            <a:r>
              <a:rPr lang="en-US" sz="1600" b="0" dirty="0" err="1"/>
              <a:t>Innosuisse's</a:t>
            </a:r>
            <a:r>
              <a:rPr lang="en-US" sz="1600" b="0" dirty="0"/>
              <a:t> innovation funding?</a:t>
            </a:r>
          </a:p>
        </p:txBody>
      </p:sp>
      <p:sp>
        <p:nvSpPr>
          <p:cNvPr id="8" name="Rectangle 7"/>
          <p:cNvSpPr/>
          <p:nvPr/>
        </p:nvSpPr>
        <p:spPr>
          <a:xfrm>
            <a:off x="7533779" y="1872401"/>
            <a:ext cx="4425318" cy="4508927"/>
          </a:xfrm>
          <a:prstGeom prst="rect">
            <a:avLst/>
          </a:prstGeom>
        </p:spPr>
        <p:txBody>
          <a:bodyPr wrap="square" lIns="91440" tIns="45720" rIns="91440" bIns="45720" anchor="t">
            <a:spAutoFit/>
          </a:bodyPr>
          <a:lstStyle/>
          <a:p>
            <a:pPr>
              <a:spcAft>
                <a:spcPts val="600"/>
              </a:spcAft>
            </a:pPr>
            <a:r>
              <a:rPr lang="en-US" sz="1600" b="1" dirty="0"/>
              <a:t>Key findings:</a:t>
            </a:r>
          </a:p>
          <a:p>
            <a:pPr marL="228600" indent="-228600">
              <a:spcAft>
                <a:spcPts val="300"/>
              </a:spcAft>
              <a:buFont typeface="+mj-lt"/>
              <a:buAutoNum type="arabicParenR"/>
            </a:pPr>
            <a:r>
              <a:rPr lang="en-US" sz="1600" dirty="0" err="1"/>
              <a:t>Innosuisse’s</a:t>
            </a:r>
            <a:r>
              <a:rPr lang="en-US" sz="1600" dirty="0"/>
              <a:t> innovation support has a </a:t>
            </a:r>
            <a:r>
              <a:rPr lang="en-US" sz="1600" b="1" dirty="0"/>
              <a:t>high utility</a:t>
            </a:r>
          </a:p>
          <a:p>
            <a:pPr marL="685800" lvl="1" indent="-228600">
              <a:spcAft>
                <a:spcPts val="600"/>
              </a:spcAft>
              <a:buFont typeface="Arial" panose="020B0604020202020204" pitchFamily="34" charset="0"/>
              <a:buChar char="•"/>
            </a:pPr>
            <a:r>
              <a:rPr lang="en-US" sz="1600" dirty="0"/>
              <a:t>In both surveys, over 70% of all applicants assess the utility as high or very high</a:t>
            </a:r>
            <a:endParaRPr lang="en-US" sz="1600" i="1" dirty="0"/>
          </a:p>
          <a:p>
            <a:pPr marL="228600" indent="-228600">
              <a:spcAft>
                <a:spcPts val="300"/>
              </a:spcAft>
              <a:buFont typeface="+mj-lt"/>
              <a:buAutoNum type="arabicParenR"/>
            </a:pPr>
            <a:r>
              <a:rPr lang="en-US" sz="1600" dirty="0"/>
              <a:t>The perceived utility has </a:t>
            </a:r>
            <a:r>
              <a:rPr lang="en-US" sz="1600" b="1" dirty="0"/>
              <a:t>slightly decreased </a:t>
            </a:r>
            <a:r>
              <a:rPr lang="en-US" sz="1600" dirty="0"/>
              <a:t>between 2019 and 2021</a:t>
            </a:r>
          </a:p>
          <a:p>
            <a:pPr marL="685800" lvl="1" indent="-228600">
              <a:buFont typeface="Arial" panose="020B0604020202020204" pitchFamily="34" charset="0"/>
              <a:buChar char="•"/>
            </a:pPr>
            <a:r>
              <a:rPr lang="en-US" sz="1600" dirty="0"/>
              <a:t>In 2019, the share of companies that indicate a high or very high utility was 7 percentage points higher than in 2021</a:t>
            </a:r>
          </a:p>
          <a:p>
            <a:pPr marL="685800" lvl="1" indent="-228600">
              <a:buFont typeface="Arial" panose="020B0604020202020204" pitchFamily="34" charset="0"/>
              <a:buChar char="•"/>
            </a:pPr>
            <a:r>
              <a:rPr lang="en-US" sz="1600" dirty="0"/>
              <a:t>In 2021, those 7 percentage points spread evenly to higher percentages in middle and small utility, but not to no utility</a:t>
            </a:r>
          </a:p>
          <a:p>
            <a:pPr marL="685800" lvl="1" indent="-228600">
              <a:buFont typeface="Arial" panose="020B0604020202020204" pitchFamily="34" charset="0"/>
              <a:buChar char="•"/>
            </a:pPr>
            <a:r>
              <a:rPr lang="en-US" sz="1600" dirty="0"/>
              <a:t>The difference is </a:t>
            </a:r>
            <a:r>
              <a:rPr lang="en-US" sz="1600" dirty="0">
                <a:hlinkClick r:id="rId3" action="ppaction://hlinksldjump"/>
              </a:rPr>
              <a:t>statistically significant</a:t>
            </a:r>
            <a:r>
              <a:rPr lang="en-US" sz="1600" dirty="0"/>
              <a:t> at a 5% level</a:t>
            </a:r>
          </a:p>
        </p:txBody>
      </p:sp>
      <p:pic>
        <p:nvPicPr>
          <p:cNvPr id="13" name="Picture 12" descr="Chart, bar chart&#10;&#10;Description automatically generated">
            <a:extLst>
              <a:ext uri="{FF2B5EF4-FFF2-40B4-BE49-F238E27FC236}">
                <a16:creationId xmlns:a16="http://schemas.microsoft.com/office/drawing/2014/main" id="{85C2B3B7-63FD-410C-9DC0-55D4F0D266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001" b="6951"/>
          <a:stretch/>
        </p:blipFill>
        <p:spPr>
          <a:xfrm>
            <a:off x="837035" y="1845844"/>
            <a:ext cx="6515075" cy="4029814"/>
          </a:xfrm>
          <a:prstGeom prst="rect">
            <a:avLst/>
          </a:prstGeom>
        </p:spPr>
      </p:pic>
    </p:spTree>
    <p:extLst>
      <p:ext uri="{BB962C8B-B14F-4D97-AF65-F5344CB8AC3E}">
        <p14:creationId xmlns:p14="http://schemas.microsoft.com/office/powerpoint/2010/main" val="170643675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2</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Introduction</a:t>
            </a:r>
          </a:p>
        </p:txBody>
      </p:sp>
    </p:spTree>
    <p:extLst>
      <p:ext uri="{BB962C8B-B14F-4D97-AF65-F5344CB8AC3E}">
        <p14:creationId xmlns:p14="http://schemas.microsoft.com/office/powerpoint/2010/main" val="383339177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20</a:t>
            </a:fld>
            <a:endParaRPr lang="de-CH"/>
          </a:p>
        </p:txBody>
      </p:sp>
      <p:sp>
        <p:nvSpPr>
          <p:cNvPr id="6" name="Text Placeholder 5"/>
          <p:cNvSpPr>
            <a:spLocks noGrp="1"/>
          </p:cNvSpPr>
          <p:nvPr>
            <p:ph type="body" sz="quarter" idx="13"/>
          </p:nvPr>
        </p:nvSpPr>
        <p:spPr>
          <a:xfrm>
            <a:off x="330200" y="620713"/>
            <a:ext cx="11531600" cy="792063"/>
          </a:xfrm>
        </p:spPr>
        <p:txBody>
          <a:bodyPr/>
          <a:lstStyle/>
          <a:p>
            <a:r>
              <a:rPr lang="en-US" dirty="0"/>
              <a:t>Utility of innovation support</a:t>
            </a:r>
          </a:p>
          <a:p>
            <a:r>
              <a:rPr lang="en-US" sz="1600" b="0" dirty="0"/>
              <a:t>Question: How would you rate the overall utility of </a:t>
            </a:r>
            <a:r>
              <a:rPr lang="en-US" sz="1600" b="0" dirty="0" err="1"/>
              <a:t>Innosuisse's</a:t>
            </a:r>
            <a:r>
              <a:rPr lang="en-US" sz="1600" b="0" dirty="0"/>
              <a:t> innovation funding?</a:t>
            </a:r>
          </a:p>
        </p:txBody>
      </p:sp>
      <p:sp>
        <p:nvSpPr>
          <p:cNvPr id="8" name="Rectangle 7"/>
          <p:cNvSpPr/>
          <p:nvPr/>
        </p:nvSpPr>
        <p:spPr>
          <a:xfrm>
            <a:off x="5314575" y="1547639"/>
            <a:ext cx="6683700" cy="5193729"/>
          </a:xfrm>
          <a:prstGeom prst="rect">
            <a:avLst/>
          </a:prstGeom>
        </p:spPr>
        <p:txBody>
          <a:bodyPr wrap="square" lIns="91440" tIns="45720" rIns="91440" bIns="45720" anchor="t">
            <a:spAutoFit/>
          </a:bodyPr>
          <a:lstStyle/>
          <a:p>
            <a:pPr>
              <a:spcAft>
                <a:spcPts val="600"/>
              </a:spcAft>
            </a:pPr>
            <a:r>
              <a:rPr lang="en-US" sz="1600" b="1" dirty="0"/>
              <a:t>Key findings:</a:t>
            </a:r>
          </a:p>
          <a:p>
            <a:pPr marL="228600" indent="-228600">
              <a:buFont typeface="+mj-lt"/>
              <a:buAutoNum type="arabicParenR"/>
            </a:pPr>
            <a:r>
              <a:rPr lang="en-US" sz="1600" dirty="0"/>
              <a:t>The </a:t>
            </a:r>
            <a:r>
              <a:rPr lang="en-US" sz="1600" b="1" dirty="0"/>
              <a:t>overall decrease </a:t>
            </a:r>
            <a:r>
              <a:rPr lang="en-US" sz="1600" dirty="0"/>
              <a:t>in utility between 2021 and 2019 is </a:t>
            </a:r>
            <a:r>
              <a:rPr lang="en-US" sz="1600" b="1" dirty="0"/>
              <a:t>small </a:t>
            </a:r>
            <a:r>
              <a:rPr lang="en-US" sz="1600" dirty="0"/>
              <a:t>but </a:t>
            </a:r>
            <a:r>
              <a:rPr lang="en-US" sz="1600" dirty="0">
                <a:hlinkClick r:id="rId3" action="ppaction://hlinksldjump"/>
              </a:rPr>
              <a:t>statistically significant</a:t>
            </a:r>
            <a:endParaRPr lang="en-US" sz="1600" dirty="0"/>
          </a:p>
          <a:p>
            <a:pPr marL="685800" lvl="1" indent="-228600">
              <a:spcAft>
                <a:spcPts val="300"/>
              </a:spcAft>
              <a:buFont typeface="Arial" panose="020B0604020202020204" pitchFamily="34" charset="0"/>
              <a:buChar char="•"/>
            </a:pPr>
            <a:r>
              <a:rPr lang="en-US" sz="1600" dirty="0"/>
              <a:t>The average utility is still high for more than 70% of companies</a:t>
            </a:r>
          </a:p>
          <a:p>
            <a:pPr marL="685800" lvl="1" indent="-228600">
              <a:buFont typeface="Arial" panose="020B0604020202020204" pitchFamily="34" charset="0"/>
              <a:buChar char="•"/>
            </a:pPr>
            <a:r>
              <a:rPr lang="en-US" sz="1600" b="1" dirty="0"/>
              <a:t>Rejected </a:t>
            </a:r>
            <a:r>
              <a:rPr lang="en-US" sz="1600" dirty="0"/>
              <a:t>applicants are </a:t>
            </a:r>
            <a:r>
              <a:rPr lang="en-US" sz="1600" b="1" dirty="0"/>
              <a:t>mainly responsible </a:t>
            </a:r>
            <a:r>
              <a:rPr lang="en-US" sz="1600" dirty="0"/>
              <a:t>for the decrease in utility</a:t>
            </a:r>
          </a:p>
          <a:p>
            <a:pPr marL="685800" lvl="1" indent="-228600">
              <a:buFont typeface="Arial" panose="020B0604020202020204" pitchFamily="34" charset="0"/>
              <a:buChar char="•"/>
            </a:pPr>
            <a:r>
              <a:rPr lang="en-US" sz="1600" dirty="0"/>
              <a:t>Approved applicants also show a very small reduction</a:t>
            </a:r>
          </a:p>
          <a:p>
            <a:pPr marL="685800" lvl="1" indent="-228600">
              <a:buFont typeface="Arial" panose="020B0604020202020204" pitchFamily="34" charset="0"/>
              <a:buChar char="•"/>
            </a:pPr>
            <a:r>
              <a:rPr lang="en-US" sz="1600" dirty="0"/>
              <a:t>For the other funding dimensions, we also see a small reduction</a:t>
            </a:r>
          </a:p>
          <a:p>
            <a:pPr marL="685800" lvl="1" indent="-228600">
              <a:spcAft>
                <a:spcPts val="600"/>
              </a:spcAft>
              <a:buFont typeface="Arial" panose="020B0604020202020204" pitchFamily="34" charset="0"/>
              <a:buChar char="•"/>
            </a:pPr>
            <a:r>
              <a:rPr lang="en-US" sz="1600" dirty="0"/>
              <a:t>Within groups based on </a:t>
            </a:r>
            <a:r>
              <a:rPr lang="en-US" sz="1600" b="1" dirty="0"/>
              <a:t>firm characteristics </a:t>
            </a:r>
            <a:r>
              <a:rPr lang="en-US" sz="1600" dirty="0"/>
              <a:t>the utility assessment is </a:t>
            </a:r>
            <a:r>
              <a:rPr lang="en-US" sz="1600" b="1" dirty="0"/>
              <a:t>stable </a:t>
            </a:r>
            <a:r>
              <a:rPr lang="en-US" sz="1600" dirty="0"/>
              <a:t>over time</a:t>
            </a:r>
          </a:p>
          <a:p>
            <a:pPr marL="228600" indent="-228600">
              <a:buFont typeface="+mj-lt"/>
              <a:buAutoNum type="arabicParenR"/>
            </a:pPr>
            <a:r>
              <a:rPr lang="en-US" sz="1600" dirty="0"/>
              <a:t>Some groups assess a </a:t>
            </a:r>
            <a:r>
              <a:rPr lang="en-US" sz="1600" b="1" dirty="0"/>
              <a:t>different utility </a:t>
            </a:r>
            <a:r>
              <a:rPr lang="en-US" sz="1600" dirty="0"/>
              <a:t>to the innovation support</a:t>
            </a:r>
          </a:p>
          <a:p>
            <a:pPr marL="685800" lvl="1" indent="-228600">
              <a:buFont typeface="Arial" panose="020B0604020202020204" pitchFamily="34" charset="0"/>
              <a:buChar char="•"/>
            </a:pPr>
            <a:r>
              <a:rPr lang="en-US" sz="1600" b="1" dirty="0"/>
              <a:t>Approved </a:t>
            </a:r>
            <a:r>
              <a:rPr lang="en-US" sz="1600" dirty="0"/>
              <a:t>applicants have a </a:t>
            </a:r>
            <a:r>
              <a:rPr lang="en-US" sz="1600" b="1" dirty="0"/>
              <a:t>higher </a:t>
            </a:r>
            <a:r>
              <a:rPr lang="en-US" sz="1600" dirty="0"/>
              <a:t>utility than rejected applicants</a:t>
            </a:r>
          </a:p>
          <a:p>
            <a:pPr marL="685800" lvl="1" indent="-228600">
              <a:buFont typeface="Arial" panose="020B0604020202020204" pitchFamily="34" charset="0"/>
              <a:buChar char="•"/>
            </a:pPr>
            <a:r>
              <a:rPr lang="en-US" sz="1600" b="1" dirty="0"/>
              <a:t>Startups </a:t>
            </a:r>
            <a:r>
              <a:rPr lang="en-US" sz="1600" dirty="0"/>
              <a:t>have a </a:t>
            </a:r>
            <a:r>
              <a:rPr lang="en-US" sz="1600" b="1" dirty="0"/>
              <a:t>higher </a:t>
            </a:r>
            <a:r>
              <a:rPr lang="en-US" sz="1600" dirty="0"/>
              <a:t>utility than established companies</a:t>
            </a:r>
          </a:p>
          <a:p>
            <a:pPr marL="685800" lvl="1" indent="-228600">
              <a:spcAft>
                <a:spcPts val="600"/>
              </a:spcAft>
              <a:buFont typeface="Arial" panose="020B0604020202020204" pitchFamily="34" charset="0"/>
              <a:buChar char="•"/>
            </a:pPr>
            <a:r>
              <a:rPr lang="en-US" sz="1600" b="1" dirty="0"/>
              <a:t>SMEs </a:t>
            </a:r>
            <a:r>
              <a:rPr lang="en-US" sz="1600" dirty="0"/>
              <a:t>have a </a:t>
            </a:r>
            <a:r>
              <a:rPr lang="en-US" sz="1600" b="1" dirty="0"/>
              <a:t>slightly higher </a:t>
            </a:r>
            <a:r>
              <a:rPr lang="en-US" sz="1600" dirty="0"/>
              <a:t>utility than large companies</a:t>
            </a:r>
          </a:p>
          <a:p>
            <a:pPr marL="228600" indent="-228600">
              <a:buFont typeface="+mj-lt"/>
              <a:buAutoNum type="arabicParenR"/>
            </a:pPr>
            <a:r>
              <a:rPr lang="en-US" sz="1600" dirty="0"/>
              <a:t>Some groups assess a </a:t>
            </a:r>
            <a:r>
              <a:rPr lang="en-US" sz="1600" b="1" dirty="0"/>
              <a:t>similar utility </a:t>
            </a:r>
            <a:r>
              <a:rPr lang="en-US" sz="1600" dirty="0"/>
              <a:t>to the innovation support</a:t>
            </a:r>
          </a:p>
          <a:p>
            <a:pPr marL="685800" lvl="1" indent="-228600">
              <a:buFont typeface="Arial" panose="020B0604020202020204" pitchFamily="34" charset="0"/>
              <a:buChar char="•"/>
            </a:pPr>
            <a:r>
              <a:rPr lang="en-US" sz="1600" dirty="0"/>
              <a:t>Companies funded by </a:t>
            </a:r>
            <a:r>
              <a:rPr lang="en-US" sz="1600" b="1" dirty="0"/>
              <a:t>cheques </a:t>
            </a:r>
            <a:r>
              <a:rPr lang="en-US" sz="1600" dirty="0"/>
              <a:t>and funded </a:t>
            </a:r>
            <a:r>
              <a:rPr lang="en-US" sz="1600" b="1" dirty="0"/>
              <a:t>projects</a:t>
            </a:r>
          </a:p>
          <a:p>
            <a:pPr marL="685800" lvl="1" indent="-228600">
              <a:buFont typeface="Arial" panose="020B0604020202020204" pitchFamily="34" charset="0"/>
              <a:buChar char="•"/>
            </a:pPr>
            <a:r>
              <a:rPr lang="en-US" sz="1600" dirty="0"/>
              <a:t>Companies with </a:t>
            </a:r>
            <a:r>
              <a:rPr lang="en-US" sz="1600" b="1" dirty="0"/>
              <a:t>national </a:t>
            </a:r>
            <a:r>
              <a:rPr lang="en-US" sz="1600" dirty="0"/>
              <a:t>funding and those with </a:t>
            </a:r>
            <a:r>
              <a:rPr lang="en-US" sz="1600" b="1" dirty="0"/>
              <a:t>international </a:t>
            </a:r>
            <a:r>
              <a:rPr lang="en-US" sz="1600" dirty="0"/>
              <a:t>funding</a:t>
            </a:r>
          </a:p>
          <a:p>
            <a:pPr marL="685800" lvl="1" indent="-228600">
              <a:buFont typeface="Arial" panose="020B0604020202020204" pitchFamily="34" charset="0"/>
              <a:buChar char="•"/>
            </a:pPr>
            <a:endParaRPr lang="en-US" sz="1000" dirty="0"/>
          </a:p>
        </p:txBody>
      </p:sp>
      <p:grpSp>
        <p:nvGrpSpPr>
          <p:cNvPr id="2" name="Group 1">
            <a:extLst>
              <a:ext uri="{FF2B5EF4-FFF2-40B4-BE49-F238E27FC236}">
                <a16:creationId xmlns:a16="http://schemas.microsoft.com/office/drawing/2014/main" id="{66F8590C-2BE8-4339-8CF2-90691ABA7B0D}"/>
              </a:ext>
            </a:extLst>
          </p:cNvPr>
          <p:cNvGrpSpPr/>
          <p:nvPr/>
        </p:nvGrpSpPr>
        <p:grpSpPr>
          <a:xfrm>
            <a:off x="188963" y="1632711"/>
            <a:ext cx="4712286" cy="4823209"/>
            <a:chOff x="188963" y="1632711"/>
            <a:chExt cx="4712286" cy="4823209"/>
          </a:xfrm>
        </p:grpSpPr>
        <p:pic>
          <p:nvPicPr>
            <p:cNvPr id="9" name="Picture 8" descr="Chart&#10;&#10;Description automatically generated">
              <a:extLst>
                <a:ext uri="{FF2B5EF4-FFF2-40B4-BE49-F238E27FC236}">
                  <a16:creationId xmlns:a16="http://schemas.microsoft.com/office/drawing/2014/main" id="{959388D3-6BB7-49B5-A755-5973531F08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637" r="14873"/>
            <a:stretch/>
          </p:blipFill>
          <p:spPr>
            <a:xfrm>
              <a:off x="292736" y="1632711"/>
              <a:ext cx="4608513" cy="4823209"/>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52577AE4-7CE8-4048-A39A-89D2B2AC91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04" t="65249" r="85252" b="31984"/>
            <a:stretch/>
          </p:blipFill>
          <p:spPr>
            <a:xfrm>
              <a:off x="188963" y="4446192"/>
              <a:ext cx="1227000" cy="154800"/>
            </a:xfrm>
            <a:prstGeom prst="rect">
              <a:avLst/>
            </a:prstGeom>
          </p:spPr>
        </p:pic>
        <p:pic>
          <p:nvPicPr>
            <p:cNvPr id="11" name="Picture 10" descr="A picture containing table&#10;&#10;Description automatically generated">
              <a:extLst>
                <a:ext uri="{FF2B5EF4-FFF2-40B4-BE49-F238E27FC236}">
                  <a16:creationId xmlns:a16="http://schemas.microsoft.com/office/drawing/2014/main" id="{9723C62D-45A4-487B-920F-90AACA75C2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223" t="63853" r="68328" b="31100"/>
            <a:stretch/>
          </p:blipFill>
          <p:spPr>
            <a:xfrm>
              <a:off x="310588" y="4767887"/>
              <a:ext cx="1105375" cy="280800"/>
            </a:xfrm>
            <a:prstGeom prst="rect">
              <a:avLst/>
            </a:prstGeom>
          </p:spPr>
        </p:pic>
      </p:grpSp>
    </p:spTree>
    <p:extLst>
      <p:ext uri="{BB962C8B-B14F-4D97-AF65-F5344CB8AC3E}">
        <p14:creationId xmlns:p14="http://schemas.microsoft.com/office/powerpoint/2010/main" val="89756765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21</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Innovation Promotion Instruments</a:t>
            </a:r>
          </a:p>
        </p:txBody>
      </p:sp>
    </p:spTree>
    <p:extLst>
      <p:ext uri="{BB962C8B-B14F-4D97-AF65-F5344CB8AC3E}">
        <p14:creationId xmlns:p14="http://schemas.microsoft.com/office/powerpoint/2010/main" val="342172820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22</a:t>
            </a:fld>
            <a:endParaRPr lang="de-CH"/>
          </a:p>
        </p:txBody>
      </p:sp>
      <p:sp>
        <p:nvSpPr>
          <p:cNvPr id="6" name="Text Placeholder 5"/>
          <p:cNvSpPr>
            <a:spLocks noGrp="1"/>
          </p:cNvSpPr>
          <p:nvPr>
            <p:ph type="body" sz="quarter" idx="13"/>
          </p:nvPr>
        </p:nvSpPr>
        <p:spPr>
          <a:xfrm>
            <a:off x="330825" y="548680"/>
            <a:ext cx="11531600" cy="1008516"/>
          </a:xfrm>
        </p:spPr>
        <p:txBody>
          <a:bodyPr/>
          <a:lstStyle/>
          <a:p>
            <a:r>
              <a:rPr lang="en-US" sz="3200" dirty="0"/>
              <a:t>Innovation Promotion Instruments</a:t>
            </a:r>
          </a:p>
          <a:p>
            <a:r>
              <a:rPr lang="en-US" sz="1600" b="0" dirty="0"/>
              <a:t>Questions: Is your company aware of the following </a:t>
            </a:r>
            <a:r>
              <a:rPr lang="en-US" sz="1600" b="0" dirty="0" err="1"/>
              <a:t>Innosuisse</a:t>
            </a:r>
            <a:r>
              <a:rPr lang="en-US" sz="1600" b="0" dirty="0"/>
              <a:t> instruments or events? </a:t>
            </a:r>
          </a:p>
        </p:txBody>
      </p:sp>
      <p:sp>
        <p:nvSpPr>
          <p:cNvPr id="8" name="Rectangle 7"/>
          <p:cNvSpPr/>
          <p:nvPr/>
        </p:nvSpPr>
        <p:spPr>
          <a:xfrm>
            <a:off x="5901621" y="1979248"/>
            <a:ext cx="5550361" cy="3462486"/>
          </a:xfrm>
          <a:prstGeom prst="rect">
            <a:avLst/>
          </a:prstGeom>
        </p:spPr>
        <p:txBody>
          <a:bodyPr wrap="square">
            <a:spAutoFit/>
          </a:bodyPr>
          <a:lstStyle/>
          <a:p>
            <a:pPr>
              <a:spcAft>
                <a:spcPts val="600"/>
              </a:spcAft>
            </a:pPr>
            <a:r>
              <a:rPr lang="en-US" sz="1600" b="1" dirty="0"/>
              <a:t>Key findings:</a:t>
            </a:r>
          </a:p>
          <a:p>
            <a:pPr>
              <a:spcAft>
                <a:spcPts val="600"/>
              </a:spcAft>
            </a:pPr>
            <a:endParaRPr lang="en-US" sz="1600" b="1" dirty="0"/>
          </a:p>
          <a:p>
            <a:pPr marL="228600" indent="-228600">
              <a:spcAft>
                <a:spcPts val="300"/>
              </a:spcAft>
              <a:buFont typeface="+mj-lt"/>
              <a:buAutoNum type="arabicParenR"/>
            </a:pPr>
            <a:r>
              <a:rPr lang="en-US" sz="1600" dirty="0"/>
              <a:t>Mentoring and Start-up Coaching are best known promotion instruments</a:t>
            </a:r>
          </a:p>
          <a:p>
            <a:pPr marL="685800" lvl="1" indent="-228600">
              <a:buFont typeface="Arial" panose="020B0604020202020204" pitchFamily="34" charset="0"/>
              <a:buChar char="•"/>
            </a:pPr>
            <a:r>
              <a:rPr lang="en-US" sz="1400" dirty="0"/>
              <a:t>Over 60% of the survey participants are aware of those instruments</a:t>
            </a:r>
          </a:p>
          <a:p>
            <a:pPr marL="685800" lvl="1" indent="-228600">
              <a:spcAft>
                <a:spcPts val="600"/>
              </a:spcAft>
              <a:buFont typeface="Arial" panose="020B0604020202020204" pitchFamily="34" charset="0"/>
              <a:buChar char="•"/>
            </a:pPr>
            <a:r>
              <a:rPr lang="en-US" sz="1400" dirty="0"/>
              <a:t>The sample only contains firms that specifically applied for one of the </a:t>
            </a:r>
            <a:r>
              <a:rPr lang="en-US" sz="1400" dirty="0" err="1"/>
              <a:t>Innosuisse’s</a:t>
            </a:r>
            <a:r>
              <a:rPr lang="en-US" sz="1400" dirty="0"/>
              <a:t> two main funding mechanism  (“Innovation cheques” and “Innovation projects”)</a:t>
            </a:r>
          </a:p>
          <a:p>
            <a:pPr marL="685800" lvl="1" indent="-228600">
              <a:spcAft>
                <a:spcPts val="600"/>
              </a:spcAft>
              <a:buFont typeface="Arial" panose="020B0604020202020204" pitchFamily="34" charset="0"/>
              <a:buChar char="•"/>
            </a:pPr>
            <a:endParaRPr lang="en-US" sz="1400" dirty="0"/>
          </a:p>
          <a:p>
            <a:pPr marL="228600" indent="-228600">
              <a:spcAft>
                <a:spcPts val="300"/>
              </a:spcAft>
              <a:buFont typeface="+mj-lt"/>
              <a:buAutoNum type="arabicParenR"/>
            </a:pPr>
            <a:r>
              <a:rPr lang="en-US" sz="1600" dirty="0"/>
              <a:t>Swiss Innovation Power (COVID-19), EUREKA and </a:t>
            </a:r>
            <a:r>
              <a:rPr lang="en-US" sz="1600" dirty="0" err="1"/>
              <a:t>Eurostars</a:t>
            </a:r>
            <a:r>
              <a:rPr lang="en-US" sz="1600" dirty="0"/>
              <a:t> are also well known</a:t>
            </a:r>
          </a:p>
          <a:p>
            <a:pPr marL="685800" lvl="1" indent="-228600">
              <a:spcAft>
                <a:spcPts val="600"/>
              </a:spcAft>
              <a:buFont typeface="Arial" panose="020B0604020202020204" pitchFamily="34" charset="0"/>
              <a:buChar char="•"/>
            </a:pPr>
            <a:r>
              <a:rPr lang="en-US" sz="1400" dirty="0"/>
              <a:t>Around 50% are aware of these funding instruments</a:t>
            </a:r>
          </a:p>
        </p:txBody>
      </p:sp>
      <p:grpSp>
        <p:nvGrpSpPr>
          <p:cNvPr id="9" name="Group 8">
            <a:extLst>
              <a:ext uri="{FF2B5EF4-FFF2-40B4-BE49-F238E27FC236}">
                <a16:creationId xmlns:a16="http://schemas.microsoft.com/office/drawing/2014/main" id="{05BCBE08-4177-476E-B111-EC89F4EB21E3}"/>
              </a:ext>
            </a:extLst>
          </p:cNvPr>
          <p:cNvGrpSpPr/>
          <p:nvPr/>
        </p:nvGrpSpPr>
        <p:grpSpPr>
          <a:xfrm>
            <a:off x="693019" y="1790020"/>
            <a:ext cx="4968552" cy="4861179"/>
            <a:chOff x="1413100" y="2179695"/>
            <a:chExt cx="4524185" cy="4426415"/>
          </a:xfrm>
        </p:grpSpPr>
        <p:grpSp>
          <p:nvGrpSpPr>
            <p:cNvPr id="20" name="Group 19">
              <a:extLst>
                <a:ext uri="{FF2B5EF4-FFF2-40B4-BE49-F238E27FC236}">
                  <a16:creationId xmlns:a16="http://schemas.microsoft.com/office/drawing/2014/main" id="{E319FE60-D29D-4602-9DC3-E96B14497081}"/>
                </a:ext>
              </a:extLst>
            </p:cNvPr>
            <p:cNvGrpSpPr/>
            <p:nvPr/>
          </p:nvGrpSpPr>
          <p:grpSpPr>
            <a:xfrm>
              <a:off x="1413100" y="2179695"/>
              <a:ext cx="4524185" cy="4426415"/>
              <a:chOff x="950792" y="2218134"/>
              <a:chExt cx="4524185" cy="4426415"/>
            </a:xfrm>
          </p:grpSpPr>
          <p:pic>
            <p:nvPicPr>
              <p:cNvPr id="11" name="Picture 10" descr="Chart, radar chart&#10;&#10;Description automatically generated">
                <a:extLst>
                  <a:ext uri="{FF2B5EF4-FFF2-40B4-BE49-F238E27FC236}">
                    <a16:creationId xmlns:a16="http://schemas.microsoft.com/office/drawing/2014/main" id="{1CFD264D-ED0E-4434-9B28-17D6AC74F0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09" t="-449" r="30533" b="97068"/>
              <a:stretch/>
            </p:blipFill>
            <p:spPr>
              <a:xfrm>
                <a:off x="1596972" y="2218134"/>
                <a:ext cx="2690812" cy="148819"/>
              </a:xfrm>
              <a:prstGeom prst="rect">
                <a:avLst/>
              </a:prstGeom>
            </p:spPr>
          </p:pic>
          <p:pic>
            <p:nvPicPr>
              <p:cNvPr id="13" name="Picture 12" descr="Chart, radar chart&#10;&#10;Description automatically generated">
                <a:extLst>
                  <a:ext uri="{FF2B5EF4-FFF2-40B4-BE49-F238E27FC236}">
                    <a16:creationId xmlns:a16="http://schemas.microsoft.com/office/drawing/2014/main" id="{B2667FA2-A2B9-4D49-B618-A34D35B8A0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164" t="91702" r="11055"/>
              <a:stretch/>
            </p:blipFill>
            <p:spPr>
              <a:xfrm>
                <a:off x="1130434" y="6279277"/>
                <a:ext cx="4344543" cy="365272"/>
              </a:xfrm>
              <a:prstGeom prst="rect">
                <a:avLst/>
              </a:prstGeom>
            </p:spPr>
          </p:pic>
          <p:grpSp>
            <p:nvGrpSpPr>
              <p:cNvPr id="18" name="Group 17">
                <a:extLst>
                  <a:ext uri="{FF2B5EF4-FFF2-40B4-BE49-F238E27FC236}">
                    <a16:creationId xmlns:a16="http://schemas.microsoft.com/office/drawing/2014/main" id="{22C21849-94FA-4B67-BE5A-2052A57CAA88}"/>
                  </a:ext>
                </a:extLst>
              </p:cNvPr>
              <p:cNvGrpSpPr/>
              <p:nvPr/>
            </p:nvGrpSpPr>
            <p:grpSpPr>
              <a:xfrm>
                <a:off x="950792" y="2437206"/>
                <a:ext cx="4524185" cy="3667610"/>
                <a:chOff x="6181981" y="1916832"/>
                <a:chExt cx="4524185" cy="3667610"/>
              </a:xfrm>
            </p:grpSpPr>
            <p:pic>
              <p:nvPicPr>
                <p:cNvPr id="17" name="Picture 16" descr="Chart, radar chart&#10;&#10;Description automatically generated">
                  <a:extLst>
                    <a:ext uri="{FF2B5EF4-FFF2-40B4-BE49-F238E27FC236}">
                      <a16:creationId xmlns:a16="http://schemas.microsoft.com/office/drawing/2014/main" id="{83A06DE1-94B2-4817-85EC-3615A87039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46" r="10319" b="19551"/>
                <a:stretch/>
              </p:blipFill>
              <p:spPr>
                <a:xfrm>
                  <a:off x="6181981" y="1965081"/>
                  <a:ext cx="4524185" cy="3619361"/>
                </a:xfrm>
                <a:prstGeom prst="rect">
                  <a:avLst/>
                </a:prstGeom>
              </p:spPr>
            </p:pic>
            <p:sp>
              <p:nvSpPr>
                <p:cNvPr id="12" name="Rectangle 11">
                  <a:extLst>
                    <a:ext uri="{FF2B5EF4-FFF2-40B4-BE49-F238E27FC236}">
                      <a16:creationId xmlns:a16="http://schemas.microsoft.com/office/drawing/2014/main" id="{47474965-D1FA-45F7-B063-60F0C4F1D2C3}"/>
                    </a:ext>
                  </a:extLst>
                </p:cNvPr>
                <p:cNvSpPr/>
                <p:nvPr/>
              </p:nvSpPr>
              <p:spPr>
                <a:xfrm>
                  <a:off x="6715175" y="1916832"/>
                  <a:ext cx="2690812" cy="193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grpSp>
        <p:pic>
          <p:nvPicPr>
            <p:cNvPr id="7" name="Picture 6" descr="Chart, radar chart&#10;&#10;Description automatically generated">
              <a:extLst>
                <a:ext uri="{FF2B5EF4-FFF2-40B4-BE49-F238E27FC236}">
                  <a16:creationId xmlns:a16="http://schemas.microsoft.com/office/drawing/2014/main" id="{F66BB2C3-BCEF-4923-A708-CD73FC1F4A3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164" r="16760" b="19650"/>
            <a:stretch/>
          </p:blipFill>
          <p:spPr>
            <a:xfrm>
              <a:off x="1461972" y="2219621"/>
              <a:ext cx="4426439" cy="3914644"/>
            </a:xfrm>
            <a:prstGeom prst="rect">
              <a:avLst/>
            </a:prstGeom>
          </p:spPr>
        </p:pic>
      </p:grpSp>
      <p:sp>
        <p:nvSpPr>
          <p:cNvPr id="21" name="TextBox 20">
            <a:extLst>
              <a:ext uri="{FF2B5EF4-FFF2-40B4-BE49-F238E27FC236}">
                <a16:creationId xmlns:a16="http://schemas.microsoft.com/office/drawing/2014/main" id="{5D441C16-FC21-43B8-B89F-67B221DF9B8F}"/>
              </a:ext>
            </a:extLst>
          </p:cNvPr>
          <p:cNvSpPr txBox="1"/>
          <p:nvPr/>
        </p:nvSpPr>
        <p:spPr>
          <a:xfrm>
            <a:off x="3933379" y="6324607"/>
            <a:ext cx="5549015" cy="476933"/>
          </a:xfrm>
          <a:prstGeom prst="rect">
            <a:avLst/>
          </a:prstGeom>
          <a:solidFill>
            <a:sysClr val="window" lastClr="FFFFFF"/>
          </a:solidFill>
        </p:spPr>
        <p:txBody>
          <a:bodyPr wrap="square" lIns="144000" tIns="108000" rIns="144000" bIns="90000" rtlCol="0">
            <a:spAutoFit/>
          </a:bodyPr>
          <a:lstStyle/>
          <a:p>
            <a:r>
              <a:rPr lang="en-US" sz="900" dirty="0"/>
              <a:t>The utility assessment was answered so poorly that we only show evidence in the </a:t>
            </a:r>
            <a:r>
              <a:rPr lang="en-US" sz="900" dirty="0">
                <a:hlinkClick r:id="rId7" action="ppaction://hlinksldjump"/>
              </a:rPr>
              <a:t>appendix</a:t>
            </a:r>
            <a:r>
              <a:rPr lang="en-US" sz="900" dirty="0"/>
              <a:t> that we refrain from interpreting since the uncertainty of the results is simply too big</a:t>
            </a:r>
          </a:p>
        </p:txBody>
      </p:sp>
    </p:spTree>
    <p:extLst>
      <p:ext uri="{BB962C8B-B14F-4D97-AF65-F5344CB8AC3E}">
        <p14:creationId xmlns:p14="http://schemas.microsoft.com/office/powerpoint/2010/main" val="343935654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dirty="0"/>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23</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International innovation collaboration</a:t>
            </a:r>
          </a:p>
        </p:txBody>
      </p:sp>
    </p:spTree>
    <p:extLst>
      <p:ext uri="{BB962C8B-B14F-4D97-AF65-F5344CB8AC3E}">
        <p14:creationId xmlns:p14="http://schemas.microsoft.com/office/powerpoint/2010/main" val="122516620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24</a:t>
            </a:fld>
            <a:endParaRPr lang="de-CH"/>
          </a:p>
        </p:txBody>
      </p:sp>
      <p:sp>
        <p:nvSpPr>
          <p:cNvPr id="6" name="Text Placeholder 5"/>
          <p:cNvSpPr>
            <a:spLocks noGrp="1"/>
          </p:cNvSpPr>
          <p:nvPr>
            <p:ph type="body" sz="quarter" idx="13"/>
          </p:nvPr>
        </p:nvSpPr>
        <p:spPr>
          <a:xfrm>
            <a:off x="330200" y="656800"/>
            <a:ext cx="11531600" cy="1076250"/>
          </a:xfrm>
        </p:spPr>
        <p:txBody>
          <a:bodyPr/>
          <a:lstStyle/>
          <a:p>
            <a:r>
              <a:rPr lang="en-US" dirty="0"/>
              <a:t>International innovation collaboration</a:t>
            </a:r>
          </a:p>
          <a:p>
            <a:r>
              <a:rPr lang="en-US" sz="1600" b="0" dirty="0"/>
              <a:t>Questions: How relevant is innovation collaboration with foreign companies for your company?</a:t>
            </a:r>
          </a:p>
          <a:p>
            <a:r>
              <a:rPr lang="en-US" sz="1600" b="0" dirty="0"/>
              <a:t>	  How relevant is innovation collaboration with foreign research organizations for your company?	   </a:t>
            </a:r>
            <a:endParaRPr lang="de-CH" sz="1600" b="0" dirty="0"/>
          </a:p>
        </p:txBody>
      </p:sp>
      <mc:AlternateContent xmlns:mc="http://schemas.openxmlformats.org/markup-compatibility/2006" xmlns:a14="http://schemas.microsoft.com/office/drawing/2010/main">
        <mc:Choice Requires="a14">
          <p:sp>
            <p:nvSpPr>
              <p:cNvPr id="14" name="Rectangle 13"/>
              <p:cNvSpPr/>
              <p:nvPr/>
            </p:nvSpPr>
            <p:spPr>
              <a:xfrm>
                <a:off x="7529336" y="2283723"/>
                <a:ext cx="4023410" cy="3347070"/>
              </a:xfrm>
              <a:prstGeom prst="rect">
                <a:avLst/>
              </a:prstGeom>
            </p:spPr>
            <p:txBody>
              <a:bodyPr wrap="square">
                <a:spAutoFit/>
              </a:bodyPr>
              <a:lstStyle/>
              <a:p>
                <a:pPr>
                  <a:spcAft>
                    <a:spcPts val="600"/>
                  </a:spcAft>
                </a:pPr>
                <a:r>
                  <a:rPr lang="en-US" sz="1200" b="1" dirty="0"/>
                  <a:t>Key findings:</a:t>
                </a:r>
                <a:endParaRPr lang="en-US" sz="1200" dirty="0"/>
              </a:p>
              <a:p>
                <a:pPr marL="228600" indent="-228600">
                  <a:spcAft>
                    <a:spcPts val="300"/>
                  </a:spcAft>
                  <a:buFont typeface="+mj-lt"/>
                  <a:buAutoNum type="arabicParenR"/>
                </a:pPr>
                <a:r>
                  <a:rPr lang="en-US" sz="1200" b="1" dirty="0"/>
                  <a:t>International collaboration </a:t>
                </a:r>
                <a:r>
                  <a:rPr lang="en-US" sz="1200" dirty="0"/>
                  <a:t>is </a:t>
                </a:r>
                <a:r>
                  <a:rPr lang="en-US" sz="1200" b="1" dirty="0"/>
                  <a:t>very relevant </a:t>
                </a:r>
                <a:r>
                  <a:rPr lang="en-US" sz="1200" dirty="0"/>
                  <a:t>to Swiss firms</a:t>
                </a:r>
              </a:p>
              <a:p>
                <a:pPr marL="685800" lvl="1" indent="-228600">
                  <a:buFont typeface="Arial" panose="020B0604020202020204" pitchFamily="34" charset="0"/>
                  <a:buChar char="•"/>
                </a:pPr>
                <a:r>
                  <a:rPr lang="en-US" sz="1050" dirty="0"/>
                  <a:t>More than </a:t>
                </a:r>
                <a14:m>
                  <m:oMath xmlns:m="http://schemas.openxmlformats.org/officeDocument/2006/math">
                    <m:f>
                      <m:fPr>
                        <m:type m:val="skw"/>
                        <m:ctrlPr>
                          <a:rPr lang="en-US" sz="1050" i="1" dirty="0">
                            <a:latin typeface="Cambria Math" panose="02040503050406030204" pitchFamily="18" charset="0"/>
                          </a:rPr>
                        </m:ctrlPr>
                      </m:fPr>
                      <m:num>
                        <m:r>
                          <a:rPr lang="de-CH" sz="1050" b="0" i="1" dirty="0" smtClean="0">
                            <a:latin typeface="Cambria Math" panose="02040503050406030204" pitchFamily="18" charset="0"/>
                          </a:rPr>
                          <m:t>1</m:t>
                        </m:r>
                      </m:num>
                      <m:den>
                        <m:r>
                          <a:rPr lang="de-CH" sz="1050" b="0" i="1" dirty="0" smtClean="0">
                            <a:latin typeface="Cambria Math" panose="02040503050406030204" pitchFamily="18" charset="0"/>
                          </a:rPr>
                          <m:t>2</m:t>
                        </m:r>
                      </m:den>
                    </m:f>
                  </m:oMath>
                </a14:m>
                <a:r>
                  <a:rPr lang="en-US" sz="1050" dirty="0"/>
                  <a:t> of firms see international research organizations as relevant collaboration partners (</a:t>
                </a:r>
                <a:r>
                  <a:rPr lang="en-US" sz="1050" i="1" dirty="0"/>
                  <a:t>middle </a:t>
                </a:r>
                <a:r>
                  <a:rPr lang="en-US" sz="1050" dirty="0"/>
                  <a:t>relevance </a:t>
                </a:r>
                <a:r>
                  <a:rPr lang="en-US" sz="1050" i="1" dirty="0"/>
                  <a:t>or higher)</a:t>
                </a:r>
              </a:p>
              <a:p>
                <a:pPr marL="685800" lvl="1" indent="-228600">
                  <a:spcAft>
                    <a:spcPts val="600"/>
                  </a:spcAft>
                  <a:buFont typeface="Arial" panose="020B0604020202020204" pitchFamily="34" charset="0"/>
                  <a:buChar char="•"/>
                </a:pPr>
                <a:r>
                  <a:rPr lang="en-US" sz="1050" dirty="0"/>
                  <a:t>More than </a:t>
                </a:r>
                <a14:m>
                  <m:oMath xmlns:m="http://schemas.openxmlformats.org/officeDocument/2006/math">
                    <m:f>
                      <m:fPr>
                        <m:type m:val="skw"/>
                        <m:ctrlPr>
                          <a:rPr lang="en-US" sz="1050" i="1" dirty="0" smtClean="0">
                            <a:latin typeface="Cambria Math" panose="02040503050406030204" pitchFamily="18" charset="0"/>
                          </a:rPr>
                        </m:ctrlPr>
                      </m:fPr>
                      <m:num>
                        <m:r>
                          <a:rPr lang="de-CH" sz="1050" b="0" i="1" dirty="0" smtClean="0">
                            <a:latin typeface="Cambria Math" panose="02040503050406030204" pitchFamily="18" charset="0"/>
                          </a:rPr>
                          <m:t>2</m:t>
                        </m:r>
                      </m:num>
                      <m:den>
                        <m:r>
                          <a:rPr lang="de-CH" sz="1050" b="0" i="1" dirty="0" smtClean="0">
                            <a:latin typeface="Cambria Math" panose="02040503050406030204" pitchFamily="18" charset="0"/>
                          </a:rPr>
                          <m:t>3</m:t>
                        </m:r>
                      </m:den>
                    </m:f>
                  </m:oMath>
                </a14:m>
                <a:r>
                  <a:rPr lang="en-US" sz="1050" dirty="0"/>
                  <a:t>  of firms see international companies as relevant collaboration partner</a:t>
                </a:r>
              </a:p>
              <a:p>
                <a:pPr marL="228600" indent="-228600">
                  <a:spcAft>
                    <a:spcPts val="300"/>
                  </a:spcAft>
                  <a:buFont typeface="+mj-lt"/>
                  <a:buAutoNum type="arabicParenR"/>
                </a:pPr>
                <a:r>
                  <a:rPr lang="en-US" sz="1200" dirty="0"/>
                  <a:t>Companies are more relevant collaboration partners than research organizations</a:t>
                </a:r>
              </a:p>
              <a:p>
                <a:pPr marL="685800" lvl="1" indent="-228600">
                  <a:buFont typeface="Arial" panose="020B0604020202020204" pitchFamily="34" charset="0"/>
                  <a:buChar char="•"/>
                </a:pPr>
                <a:r>
                  <a:rPr lang="en-US" sz="1050" dirty="0"/>
                  <a:t>51% see companies as highly or very highly relevant</a:t>
                </a:r>
              </a:p>
              <a:p>
                <a:pPr marL="685800" lvl="1" indent="-228600">
                  <a:spcAft>
                    <a:spcPts val="600"/>
                  </a:spcAft>
                  <a:buFont typeface="Arial" panose="020B0604020202020204" pitchFamily="34" charset="0"/>
                  <a:buChar char="•"/>
                </a:pPr>
                <a:r>
                  <a:rPr lang="en-US" sz="1050" dirty="0"/>
                  <a:t>40% see research organizations as highly or very highly relevant</a:t>
                </a:r>
              </a:p>
              <a:p>
                <a:pPr marL="228600" indent="-228600">
                  <a:spcAft>
                    <a:spcPts val="300"/>
                  </a:spcAft>
                  <a:buFont typeface="+mj-lt"/>
                  <a:buAutoNum type="arabicParenR"/>
                </a:pPr>
                <a:r>
                  <a:rPr lang="en-US" sz="1200" dirty="0"/>
                  <a:t>Only a minor fraction sees international collaboration as irrelevant</a:t>
                </a:r>
              </a:p>
              <a:p>
                <a:pPr marL="685800" lvl="1" indent="-228600">
                  <a:buFont typeface="Arial" panose="020B0604020202020204" pitchFamily="34" charset="0"/>
                  <a:buChar char="•"/>
                </a:pPr>
                <a:r>
                  <a:rPr lang="en-US" sz="1050" dirty="0"/>
                  <a:t>18% for companies</a:t>
                </a:r>
              </a:p>
              <a:p>
                <a:pPr marL="685800" lvl="1" indent="-228600">
                  <a:buFont typeface="Arial" panose="020B0604020202020204" pitchFamily="34" charset="0"/>
                  <a:buChar char="•"/>
                </a:pPr>
                <a:r>
                  <a:rPr lang="en-US" sz="1050" dirty="0"/>
                  <a:t>24% for research organizations</a:t>
                </a:r>
              </a:p>
            </p:txBody>
          </p:sp>
        </mc:Choice>
        <mc:Fallback xmlns="">
          <p:sp>
            <p:nvSpPr>
              <p:cNvPr id="14" name="Rectangle 13"/>
              <p:cNvSpPr>
                <a:spLocks noRot="1" noChangeAspect="1" noMove="1" noResize="1" noEditPoints="1" noAdjustHandles="1" noChangeArrowheads="1" noChangeShapeType="1" noTextEdit="1"/>
              </p:cNvSpPr>
              <p:nvPr/>
            </p:nvSpPr>
            <p:spPr>
              <a:xfrm>
                <a:off x="7529336" y="2283723"/>
                <a:ext cx="4023410" cy="3347070"/>
              </a:xfrm>
              <a:prstGeom prst="rect">
                <a:avLst/>
              </a:prstGeom>
              <a:blipFill>
                <a:blip r:embed="rId3"/>
                <a:stretch>
                  <a:fillRect t="-364" b="-182"/>
                </a:stretch>
              </a:blipFill>
            </p:spPr>
            <p:txBody>
              <a:bodyPr/>
              <a:lstStyle/>
              <a:p>
                <a:r>
                  <a:rPr lang="de-CH">
                    <a:noFill/>
                  </a:rPr>
                  <a:t> </a:t>
                </a:r>
              </a:p>
            </p:txBody>
          </p:sp>
        </mc:Fallback>
      </mc:AlternateContent>
      <p:pic>
        <p:nvPicPr>
          <p:cNvPr id="7" name="Picture 6" descr="Chart, bar chart&#10;&#10;Description automatically generated">
            <a:extLst>
              <a:ext uri="{FF2B5EF4-FFF2-40B4-BE49-F238E27FC236}">
                <a16:creationId xmlns:a16="http://schemas.microsoft.com/office/drawing/2014/main" id="{6323FC6A-D7E9-4E35-827A-E8BD221A4B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300" b="13251"/>
          <a:stretch/>
        </p:blipFill>
        <p:spPr>
          <a:xfrm>
            <a:off x="44947" y="2011350"/>
            <a:ext cx="7167180" cy="3776400"/>
          </a:xfrm>
          <a:prstGeom prst="rect">
            <a:avLst/>
          </a:prstGeom>
        </p:spPr>
      </p:pic>
    </p:spTree>
    <p:extLst>
      <p:ext uri="{BB962C8B-B14F-4D97-AF65-F5344CB8AC3E}">
        <p14:creationId xmlns:p14="http://schemas.microsoft.com/office/powerpoint/2010/main" val="185359915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25</a:t>
            </a:fld>
            <a:endParaRPr lang="de-CH"/>
          </a:p>
        </p:txBody>
      </p:sp>
      <p:sp>
        <p:nvSpPr>
          <p:cNvPr id="6" name="Text Placeholder 5"/>
          <p:cNvSpPr>
            <a:spLocks noGrp="1"/>
          </p:cNvSpPr>
          <p:nvPr>
            <p:ph type="body" sz="quarter" idx="13"/>
          </p:nvPr>
        </p:nvSpPr>
        <p:spPr>
          <a:xfrm>
            <a:off x="330200" y="656800"/>
            <a:ext cx="11531600" cy="1052408"/>
          </a:xfrm>
        </p:spPr>
        <p:txBody>
          <a:bodyPr/>
          <a:lstStyle/>
          <a:p>
            <a:r>
              <a:rPr lang="en-US" dirty="0"/>
              <a:t>International innovation collaboration</a:t>
            </a:r>
          </a:p>
          <a:p>
            <a:r>
              <a:rPr lang="en-US" sz="1600" b="0" dirty="0"/>
              <a:t>Questions: How relevant is innovation collaboration with foreign companies for your company?</a:t>
            </a:r>
          </a:p>
          <a:p>
            <a:r>
              <a:rPr lang="en-US" sz="1600" b="0" dirty="0"/>
              <a:t>	  How relevant is innovation collaboration with foreign research organizations for your company?</a:t>
            </a:r>
            <a:endParaRPr lang="de-CH" sz="1600" b="0" dirty="0"/>
          </a:p>
        </p:txBody>
      </p:sp>
      <p:sp>
        <p:nvSpPr>
          <p:cNvPr id="14" name="Rectangle 13"/>
          <p:cNvSpPr/>
          <p:nvPr/>
        </p:nvSpPr>
        <p:spPr>
          <a:xfrm>
            <a:off x="7835711" y="2004690"/>
            <a:ext cx="3692800" cy="2723823"/>
          </a:xfrm>
          <a:prstGeom prst="rect">
            <a:avLst/>
          </a:prstGeom>
        </p:spPr>
        <p:txBody>
          <a:bodyPr wrap="square">
            <a:spAutoFit/>
          </a:bodyPr>
          <a:lstStyle/>
          <a:p>
            <a:pPr>
              <a:spcAft>
                <a:spcPts val="600"/>
              </a:spcAft>
            </a:pPr>
            <a:r>
              <a:rPr lang="en-US" sz="1200" b="1" dirty="0"/>
              <a:t>Key findings:</a:t>
            </a:r>
          </a:p>
          <a:p>
            <a:pPr marL="228600" indent="-228600">
              <a:spcAft>
                <a:spcPts val="300"/>
              </a:spcAft>
              <a:buFont typeface="+mj-lt"/>
              <a:buAutoNum type="arabicParenR"/>
            </a:pPr>
            <a:r>
              <a:rPr lang="en-US" sz="1200" b="1" dirty="0"/>
              <a:t>Companies</a:t>
            </a:r>
            <a:r>
              <a:rPr lang="en-US" sz="1200" dirty="0"/>
              <a:t> are </a:t>
            </a:r>
            <a:r>
              <a:rPr lang="en-US" sz="1200" b="1" dirty="0"/>
              <a:t>more relevant</a:t>
            </a:r>
            <a:r>
              <a:rPr lang="en-US" sz="1200" dirty="0"/>
              <a:t> international collaboration partner, irrespective of the dimension or group</a:t>
            </a:r>
          </a:p>
          <a:p>
            <a:pPr marL="228600" indent="-228600">
              <a:spcAft>
                <a:spcPts val="300"/>
              </a:spcAft>
              <a:buFont typeface="+mj-lt"/>
              <a:buAutoNum type="arabicParenR"/>
            </a:pPr>
            <a:r>
              <a:rPr lang="en-US" sz="1200" b="1" dirty="0"/>
              <a:t>Approval </a:t>
            </a:r>
            <a:r>
              <a:rPr lang="en-US" sz="1200" dirty="0"/>
              <a:t>and </a:t>
            </a:r>
            <a:r>
              <a:rPr lang="en-US" sz="1200" b="1" dirty="0"/>
              <a:t>firm size </a:t>
            </a:r>
            <a:r>
              <a:rPr lang="en-US" sz="1200" dirty="0"/>
              <a:t>have </a:t>
            </a:r>
            <a:r>
              <a:rPr lang="en-US" sz="1200" b="1" dirty="0"/>
              <a:t>no </a:t>
            </a:r>
            <a:r>
              <a:rPr lang="en-US" sz="1200" b="1" dirty="0">
                <a:hlinkClick r:id="rId3" action="ppaction://hlinksldjump"/>
              </a:rPr>
              <a:t>statistically significant </a:t>
            </a:r>
            <a:r>
              <a:rPr lang="en-US" sz="1200" b="1" dirty="0"/>
              <a:t>influence </a:t>
            </a:r>
            <a:r>
              <a:rPr lang="en-US" sz="1200" dirty="0"/>
              <a:t>on the perceived relevance of international partners</a:t>
            </a:r>
          </a:p>
          <a:p>
            <a:pPr marL="228600" indent="-228600">
              <a:spcAft>
                <a:spcPts val="300"/>
              </a:spcAft>
              <a:buFont typeface="+mj-lt"/>
              <a:buAutoNum type="arabicParenR"/>
            </a:pPr>
            <a:r>
              <a:rPr lang="en-US" sz="1200" dirty="0"/>
              <a:t>Project applicants see international partners as more relevant than cheque applicants</a:t>
            </a:r>
          </a:p>
          <a:p>
            <a:pPr marL="228600" indent="-228600">
              <a:spcAft>
                <a:spcPts val="300"/>
              </a:spcAft>
              <a:buFont typeface="+mj-lt"/>
              <a:buAutoNum type="arabicParenR"/>
            </a:pPr>
            <a:r>
              <a:rPr lang="en-US" sz="1200" dirty="0"/>
              <a:t>Applicants for international collaborations see international partners as more relevant</a:t>
            </a:r>
          </a:p>
          <a:p>
            <a:pPr marL="228600" indent="-228600">
              <a:buFont typeface="+mj-lt"/>
              <a:buAutoNum type="arabicParenR"/>
            </a:pPr>
            <a:r>
              <a:rPr lang="en-US" sz="1200" dirty="0"/>
              <a:t>Startups see international collaborations as more relevant than established firms</a:t>
            </a:r>
          </a:p>
        </p:txBody>
      </p:sp>
      <p:grpSp>
        <p:nvGrpSpPr>
          <p:cNvPr id="2" name="Group 1">
            <a:extLst>
              <a:ext uri="{FF2B5EF4-FFF2-40B4-BE49-F238E27FC236}">
                <a16:creationId xmlns:a16="http://schemas.microsoft.com/office/drawing/2014/main" id="{B9F7A681-5B69-4E38-AB91-FF465A3D6A37}"/>
              </a:ext>
            </a:extLst>
          </p:cNvPr>
          <p:cNvGrpSpPr/>
          <p:nvPr/>
        </p:nvGrpSpPr>
        <p:grpSpPr>
          <a:xfrm>
            <a:off x="247382" y="2060847"/>
            <a:ext cx="7189964" cy="4019587"/>
            <a:chOff x="247382" y="2060847"/>
            <a:chExt cx="7189964" cy="4019587"/>
          </a:xfrm>
        </p:grpSpPr>
        <p:grpSp>
          <p:nvGrpSpPr>
            <p:cNvPr id="29" name="Group 28">
              <a:extLst>
                <a:ext uri="{FF2B5EF4-FFF2-40B4-BE49-F238E27FC236}">
                  <a16:creationId xmlns:a16="http://schemas.microsoft.com/office/drawing/2014/main" id="{DFA2C6EF-76E9-4C9E-88F9-5F0DD4A6D23C}"/>
                </a:ext>
              </a:extLst>
            </p:cNvPr>
            <p:cNvGrpSpPr/>
            <p:nvPr/>
          </p:nvGrpSpPr>
          <p:grpSpPr>
            <a:xfrm>
              <a:off x="247382" y="2060847"/>
              <a:ext cx="7189964" cy="4019587"/>
              <a:chOff x="247382" y="2060847"/>
              <a:chExt cx="7189964" cy="4019587"/>
            </a:xfrm>
          </p:grpSpPr>
          <p:pic>
            <p:nvPicPr>
              <p:cNvPr id="20" name="Picture 19" descr="Chart, box and whisker chart&#10;&#10;Description automatically generated">
                <a:extLst>
                  <a:ext uri="{FF2B5EF4-FFF2-40B4-BE49-F238E27FC236}">
                    <a16:creationId xmlns:a16="http://schemas.microsoft.com/office/drawing/2014/main" id="{11E358F4-AC71-43EA-BD3D-2353BBA5EF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338" b="11338"/>
              <a:stretch/>
            </p:blipFill>
            <p:spPr>
              <a:xfrm>
                <a:off x="247382" y="2060847"/>
                <a:ext cx="7147770" cy="4019587"/>
              </a:xfrm>
              <a:prstGeom prst="rect">
                <a:avLst/>
              </a:prstGeom>
            </p:spPr>
          </p:pic>
          <p:grpSp>
            <p:nvGrpSpPr>
              <p:cNvPr id="23" name="Group 22">
                <a:extLst>
                  <a:ext uri="{FF2B5EF4-FFF2-40B4-BE49-F238E27FC236}">
                    <a16:creationId xmlns:a16="http://schemas.microsoft.com/office/drawing/2014/main" id="{FED185B6-A12F-41D4-9E88-DCD7DD933F17}"/>
                  </a:ext>
                </a:extLst>
              </p:cNvPr>
              <p:cNvGrpSpPr/>
              <p:nvPr/>
            </p:nvGrpSpPr>
            <p:grpSpPr>
              <a:xfrm>
                <a:off x="5949603" y="4365104"/>
                <a:ext cx="1487743" cy="360040"/>
                <a:chOff x="6093619" y="4941168"/>
                <a:chExt cx="1487743" cy="360040"/>
              </a:xfrm>
            </p:grpSpPr>
            <p:pic>
              <p:nvPicPr>
                <p:cNvPr id="21" name="Picture 20" descr="Chart, box and whisker chart&#10;&#10;Description automatically generated">
                  <a:extLst>
                    <a:ext uri="{FF2B5EF4-FFF2-40B4-BE49-F238E27FC236}">
                      <a16:creationId xmlns:a16="http://schemas.microsoft.com/office/drawing/2014/main" id="{EE5B0D4C-2B70-4BAA-997A-A02C01FFA7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779" t="59949" r="-476" b="36810"/>
                <a:stretch/>
              </p:blipFill>
              <p:spPr>
                <a:xfrm>
                  <a:off x="6093619" y="4941168"/>
                  <a:ext cx="1479359" cy="168368"/>
                </a:xfrm>
                <a:prstGeom prst="rect">
                  <a:avLst/>
                </a:prstGeom>
              </p:spPr>
            </p:pic>
            <p:pic>
              <p:nvPicPr>
                <p:cNvPr id="22" name="Picture 21" descr="Chart, box and whisker chart&#10;&#10;Description automatically generated">
                  <a:extLst>
                    <a:ext uri="{FF2B5EF4-FFF2-40B4-BE49-F238E27FC236}">
                      <a16:creationId xmlns:a16="http://schemas.microsoft.com/office/drawing/2014/main" id="{A2AC6337-0400-40F8-943D-BB29405A64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662" t="55632" r="-477" b="41128"/>
                <a:stretch/>
              </p:blipFill>
              <p:spPr>
                <a:xfrm>
                  <a:off x="6093619" y="5132840"/>
                  <a:ext cx="1487743" cy="168368"/>
                </a:xfrm>
                <a:prstGeom prst="rect">
                  <a:avLst/>
                </a:prstGeom>
              </p:spPr>
            </p:pic>
          </p:grpSp>
        </p:grpSp>
        <p:pic>
          <p:nvPicPr>
            <p:cNvPr id="12" name="Picture 11" descr="A picture containing table&#10;&#10;Description automatically generated">
              <a:extLst>
                <a:ext uri="{FF2B5EF4-FFF2-40B4-BE49-F238E27FC236}">
                  <a16:creationId xmlns:a16="http://schemas.microsoft.com/office/drawing/2014/main" id="{4E3CC4DE-288A-4320-983C-AC2A2BC7F4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3650" r="68327" b="31100"/>
            <a:stretch/>
          </p:blipFill>
          <p:spPr>
            <a:xfrm>
              <a:off x="263729" y="4678632"/>
              <a:ext cx="2626989" cy="316680"/>
            </a:xfrm>
            <a:prstGeom prst="rect">
              <a:avLst/>
            </a:prstGeom>
          </p:spPr>
        </p:pic>
      </p:grpSp>
    </p:spTree>
    <p:extLst>
      <p:ext uri="{BB962C8B-B14F-4D97-AF65-F5344CB8AC3E}">
        <p14:creationId xmlns:p14="http://schemas.microsoft.com/office/powerpoint/2010/main" val="391448307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26</a:t>
            </a:fld>
            <a:endParaRPr lang="de-CH"/>
          </a:p>
        </p:txBody>
      </p:sp>
      <p:sp>
        <p:nvSpPr>
          <p:cNvPr id="6" name="Text Placeholder 5"/>
          <p:cNvSpPr>
            <a:spLocks noGrp="1"/>
          </p:cNvSpPr>
          <p:nvPr>
            <p:ph type="body" sz="quarter" idx="13"/>
          </p:nvPr>
        </p:nvSpPr>
        <p:spPr>
          <a:xfrm>
            <a:off x="330200" y="620688"/>
            <a:ext cx="11531600" cy="755976"/>
          </a:xfrm>
        </p:spPr>
        <p:txBody>
          <a:bodyPr/>
          <a:lstStyle/>
          <a:p>
            <a:r>
              <a:rPr lang="en-US" dirty="0"/>
              <a:t>International innovation collaboration</a:t>
            </a:r>
          </a:p>
          <a:p>
            <a:r>
              <a:rPr lang="en-US" sz="1600" b="0" dirty="0"/>
              <a:t>Questions: If international innovation collaboration is relevant for your company, for what reasons?</a:t>
            </a:r>
            <a:endParaRPr lang="de-CH" sz="1600" b="0" dirty="0"/>
          </a:p>
        </p:txBody>
      </p:sp>
      <p:sp>
        <p:nvSpPr>
          <p:cNvPr id="14" name="Rectangle 13"/>
          <p:cNvSpPr/>
          <p:nvPr/>
        </p:nvSpPr>
        <p:spPr>
          <a:xfrm>
            <a:off x="450013" y="4863626"/>
            <a:ext cx="5071850" cy="1654299"/>
          </a:xfrm>
          <a:prstGeom prst="rect">
            <a:avLst/>
          </a:prstGeom>
        </p:spPr>
        <p:txBody>
          <a:bodyPr wrap="square">
            <a:spAutoFit/>
          </a:bodyPr>
          <a:lstStyle/>
          <a:p>
            <a:pPr>
              <a:spcAft>
                <a:spcPts val="600"/>
              </a:spcAft>
            </a:pPr>
            <a:r>
              <a:rPr lang="en-US" sz="1200" b="1" dirty="0"/>
              <a:t>Key findings:</a:t>
            </a:r>
          </a:p>
          <a:p>
            <a:pPr marL="228600" indent="-228600">
              <a:buFont typeface="+mj-lt"/>
              <a:buAutoNum type="arabicParenR"/>
            </a:pPr>
            <a:r>
              <a:rPr lang="en-US" sz="1200" dirty="0"/>
              <a:t>Overall, high relevance of all motives</a:t>
            </a:r>
          </a:p>
          <a:p>
            <a:pPr marL="685800" lvl="1" indent="-228600">
              <a:spcAft>
                <a:spcPts val="600"/>
              </a:spcAft>
              <a:buFont typeface="Arial" panose="020B0604020202020204" pitchFamily="34" charset="0"/>
              <a:buChar char="•"/>
            </a:pPr>
            <a:r>
              <a:rPr lang="en-US" sz="1050" dirty="0"/>
              <a:t>For all reasons, between 46%  and 71% of all companies that see international collaborations as important see the specific reason as relevant</a:t>
            </a:r>
          </a:p>
          <a:p>
            <a:pPr marL="228600" indent="-228600">
              <a:buFont typeface="+mj-lt"/>
              <a:buAutoNum type="arabicParenR"/>
            </a:pPr>
            <a:r>
              <a:rPr lang="en-US" sz="1200" dirty="0"/>
              <a:t>‘</a:t>
            </a:r>
            <a:r>
              <a:rPr lang="en-US" sz="1200" b="1" dirty="0"/>
              <a:t>Product </a:t>
            </a:r>
            <a:r>
              <a:rPr lang="en-US" sz="1200" dirty="0"/>
              <a:t>innovations for the </a:t>
            </a:r>
            <a:r>
              <a:rPr lang="en-US" sz="1200" b="1" dirty="0"/>
              <a:t>international market</a:t>
            </a:r>
            <a:r>
              <a:rPr lang="en-US" sz="1200" dirty="0"/>
              <a:t>’, ‘</a:t>
            </a:r>
            <a:r>
              <a:rPr lang="en-US" sz="1200" b="1" dirty="0"/>
              <a:t>Entry </a:t>
            </a:r>
            <a:r>
              <a:rPr lang="en-US" sz="1200" dirty="0"/>
              <a:t>to foreign </a:t>
            </a:r>
            <a:r>
              <a:rPr lang="en-US" sz="1200" b="1" dirty="0"/>
              <a:t>markets</a:t>
            </a:r>
            <a:r>
              <a:rPr lang="en-US" sz="1200" dirty="0"/>
              <a:t>’, and ‘</a:t>
            </a:r>
            <a:r>
              <a:rPr lang="en-US" sz="1200" b="1" dirty="0"/>
              <a:t>Strategic </a:t>
            </a:r>
            <a:r>
              <a:rPr lang="en-US" sz="1200" dirty="0"/>
              <a:t>business </a:t>
            </a:r>
            <a:r>
              <a:rPr lang="en-US" sz="1200" b="1" dirty="0"/>
              <a:t>relations</a:t>
            </a:r>
            <a:r>
              <a:rPr lang="en-US" sz="1200" dirty="0"/>
              <a:t>’ are the most relevant motives</a:t>
            </a:r>
          </a:p>
        </p:txBody>
      </p:sp>
      <p:sp>
        <p:nvSpPr>
          <p:cNvPr id="12" name="Rectangle 11"/>
          <p:cNvSpPr/>
          <p:nvPr/>
        </p:nvSpPr>
        <p:spPr>
          <a:xfrm>
            <a:off x="5464253" y="4925181"/>
            <a:ext cx="5452257" cy="1531188"/>
          </a:xfrm>
          <a:prstGeom prst="rect">
            <a:avLst/>
          </a:prstGeom>
        </p:spPr>
        <p:txBody>
          <a:bodyPr wrap="square">
            <a:spAutoFit/>
          </a:bodyPr>
          <a:lstStyle/>
          <a:p>
            <a:pPr marL="228600" indent="-228600">
              <a:buFont typeface="+mj-lt"/>
              <a:buAutoNum type="arabicParenR" startAt="3"/>
            </a:pPr>
            <a:r>
              <a:rPr lang="en-US" sz="1200" b="1" dirty="0"/>
              <a:t>Startups </a:t>
            </a:r>
            <a:r>
              <a:rPr lang="en-US" sz="1200" dirty="0"/>
              <a:t>generally see a higher relevance behind most reasons</a:t>
            </a:r>
          </a:p>
          <a:p>
            <a:pPr marL="685800" lvl="1" indent="-228600">
              <a:spcAft>
                <a:spcPts val="600"/>
              </a:spcAft>
              <a:buFont typeface="Arial" panose="020B0604020202020204" pitchFamily="34" charset="0"/>
              <a:buChar char="•"/>
            </a:pPr>
            <a:r>
              <a:rPr lang="en-US" sz="1050" dirty="0"/>
              <a:t>Especially true for ‘</a:t>
            </a:r>
            <a:r>
              <a:rPr lang="en-US" sz="1050" b="1" dirty="0"/>
              <a:t>Strategic </a:t>
            </a:r>
            <a:r>
              <a:rPr lang="en-US" sz="1050" dirty="0"/>
              <a:t>business </a:t>
            </a:r>
            <a:r>
              <a:rPr lang="en-US" sz="1050" b="1" dirty="0"/>
              <a:t>relations</a:t>
            </a:r>
            <a:r>
              <a:rPr lang="en-US" sz="1050" dirty="0"/>
              <a:t>’, ‘New research </a:t>
            </a:r>
            <a:r>
              <a:rPr lang="en-US" sz="1050" b="1" dirty="0"/>
              <a:t>partnerships</a:t>
            </a:r>
            <a:r>
              <a:rPr lang="en-US" sz="1050" dirty="0"/>
              <a:t>’, and especially ‘</a:t>
            </a:r>
            <a:r>
              <a:rPr lang="en-US" sz="1050" b="1" dirty="0"/>
              <a:t>Financing </a:t>
            </a:r>
            <a:r>
              <a:rPr lang="en-US" sz="1050" dirty="0"/>
              <a:t>of innovation activities</a:t>
            </a:r>
            <a:r>
              <a:rPr lang="en-US" sz="1200" dirty="0"/>
              <a:t>’</a:t>
            </a:r>
          </a:p>
          <a:p>
            <a:pPr marL="228600" indent="-228600">
              <a:buFont typeface="+mj-lt"/>
              <a:buAutoNum type="arabicParenR" startAt="3"/>
            </a:pPr>
            <a:r>
              <a:rPr lang="en-US" sz="1200" dirty="0"/>
              <a:t>SMEs and large companies see the relevance of reasons similarly</a:t>
            </a:r>
          </a:p>
          <a:p>
            <a:pPr marL="685800" lvl="1" indent="-228600">
              <a:buFont typeface="Arial" panose="020B0604020202020204" pitchFamily="34" charset="0"/>
              <a:buChar char="•"/>
            </a:pPr>
            <a:r>
              <a:rPr lang="en-US" sz="1050" b="1" dirty="0"/>
              <a:t>SMEs </a:t>
            </a:r>
            <a:r>
              <a:rPr lang="en-US" sz="1050" dirty="0"/>
              <a:t>assign a higher relevance to ‘</a:t>
            </a:r>
            <a:r>
              <a:rPr lang="en-US" sz="1050" b="1" dirty="0"/>
              <a:t>Entry </a:t>
            </a:r>
            <a:r>
              <a:rPr lang="en-US" sz="1050" dirty="0"/>
              <a:t>to foreign </a:t>
            </a:r>
            <a:r>
              <a:rPr lang="en-US" sz="1050" b="1" dirty="0"/>
              <a:t>markets</a:t>
            </a:r>
            <a:r>
              <a:rPr lang="en-US" sz="1050" dirty="0"/>
              <a:t>’ and ‘</a:t>
            </a:r>
            <a:r>
              <a:rPr lang="en-US" sz="1050" b="1" dirty="0"/>
              <a:t>Financing </a:t>
            </a:r>
            <a:r>
              <a:rPr lang="en-US" sz="1050" dirty="0"/>
              <a:t>of innovation activities’</a:t>
            </a:r>
          </a:p>
          <a:p>
            <a:pPr marL="685800" lvl="1" indent="-228600">
              <a:buFont typeface="Arial" panose="020B0604020202020204" pitchFamily="34" charset="0"/>
              <a:buChar char="•"/>
            </a:pPr>
            <a:r>
              <a:rPr lang="en-US" sz="1050" b="1" dirty="0"/>
              <a:t>Large </a:t>
            </a:r>
            <a:r>
              <a:rPr lang="en-US" sz="1050" dirty="0"/>
              <a:t>companies assign a higher relevance to ‘</a:t>
            </a:r>
            <a:r>
              <a:rPr lang="en-US" sz="1050" b="1" dirty="0"/>
              <a:t>Product </a:t>
            </a:r>
            <a:r>
              <a:rPr lang="en-US" sz="1050" dirty="0"/>
              <a:t>innovations for the </a:t>
            </a:r>
            <a:r>
              <a:rPr lang="en-US" sz="1050" b="1" dirty="0"/>
              <a:t>national </a:t>
            </a:r>
            <a:r>
              <a:rPr lang="en-US" sz="1050" dirty="0"/>
              <a:t>market’</a:t>
            </a:r>
          </a:p>
        </p:txBody>
      </p:sp>
      <p:pic>
        <p:nvPicPr>
          <p:cNvPr id="25" name="Picture 24" descr="Chart, radar chart&#10;&#10;Description automatically generated">
            <a:extLst>
              <a:ext uri="{FF2B5EF4-FFF2-40B4-BE49-F238E27FC236}">
                <a16:creationId xmlns:a16="http://schemas.microsoft.com/office/drawing/2014/main" id="{4B751CE1-D04A-4E9F-B9C4-53C5943D2D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55" r="8989"/>
          <a:stretch/>
        </p:blipFill>
        <p:spPr>
          <a:xfrm>
            <a:off x="460536" y="1478666"/>
            <a:ext cx="3716357" cy="3380400"/>
          </a:xfrm>
          <a:prstGeom prst="rect">
            <a:avLst/>
          </a:prstGeom>
        </p:spPr>
      </p:pic>
      <p:pic>
        <p:nvPicPr>
          <p:cNvPr id="27" name="Picture 26" descr="Chart, radar chart&#10;&#10;Description automatically generated">
            <a:extLst>
              <a:ext uri="{FF2B5EF4-FFF2-40B4-BE49-F238E27FC236}">
                <a16:creationId xmlns:a16="http://schemas.microsoft.com/office/drawing/2014/main" id="{5ED2B6E5-B9EB-4A15-832C-34CA884DAA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91" r="10291"/>
          <a:stretch/>
        </p:blipFill>
        <p:spPr>
          <a:xfrm>
            <a:off x="8016690" y="1460045"/>
            <a:ext cx="3691347" cy="3380400"/>
          </a:xfrm>
          <a:prstGeom prst="rect">
            <a:avLst/>
          </a:prstGeom>
        </p:spPr>
      </p:pic>
      <p:pic>
        <p:nvPicPr>
          <p:cNvPr id="29" name="Picture 28" descr="Chart, radar chart&#10;&#10;Description automatically generated">
            <a:extLst>
              <a:ext uri="{FF2B5EF4-FFF2-40B4-BE49-F238E27FC236}">
                <a16:creationId xmlns:a16="http://schemas.microsoft.com/office/drawing/2014/main" id="{298E5551-26B6-428A-9612-20E26C2EB9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91" r="10291"/>
          <a:stretch/>
        </p:blipFill>
        <p:spPr>
          <a:xfrm>
            <a:off x="4252673" y="1460045"/>
            <a:ext cx="3691346" cy="3380400"/>
          </a:xfrm>
          <a:prstGeom prst="rect">
            <a:avLst/>
          </a:prstGeom>
        </p:spPr>
      </p:pic>
    </p:spTree>
    <p:extLst>
      <p:ext uri="{BB962C8B-B14F-4D97-AF65-F5344CB8AC3E}">
        <p14:creationId xmlns:p14="http://schemas.microsoft.com/office/powerpoint/2010/main" val="276893645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27</a:t>
            </a:fld>
            <a:endParaRPr lang="de-CH"/>
          </a:p>
        </p:txBody>
      </p:sp>
      <p:sp>
        <p:nvSpPr>
          <p:cNvPr id="6" name="Text Placeholder 5"/>
          <p:cNvSpPr>
            <a:spLocks noGrp="1"/>
          </p:cNvSpPr>
          <p:nvPr>
            <p:ph type="body" sz="quarter" idx="13"/>
          </p:nvPr>
        </p:nvSpPr>
        <p:spPr>
          <a:xfrm>
            <a:off x="330200" y="656800"/>
            <a:ext cx="11531600" cy="755976"/>
          </a:xfrm>
        </p:spPr>
        <p:txBody>
          <a:bodyPr/>
          <a:lstStyle/>
          <a:p>
            <a:r>
              <a:rPr lang="en-US" dirty="0"/>
              <a:t>International innovation collaboration</a:t>
            </a:r>
          </a:p>
          <a:p>
            <a:r>
              <a:rPr lang="en-US" sz="1600" b="0" dirty="0"/>
              <a:t>Questions: Which countries are particularly interesting for international innovation activities of your company?</a:t>
            </a:r>
            <a:endParaRPr lang="de-CH" sz="1600" b="0" dirty="0"/>
          </a:p>
        </p:txBody>
      </p:sp>
      <p:sp>
        <p:nvSpPr>
          <p:cNvPr id="14" name="Rectangle 13"/>
          <p:cNvSpPr/>
          <p:nvPr/>
        </p:nvSpPr>
        <p:spPr>
          <a:xfrm>
            <a:off x="7136532" y="2406519"/>
            <a:ext cx="3803094" cy="2662267"/>
          </a:xfrm>
          <a:prstGeom prst="rect">
            <a:avLst/>
          </a:prstGeom>
        </p:spPr>
        <p:txBody>
          <a:bodyPr wrap="square">
            <a:spAutoFit/>
          </a:bodyPr>
          <a:lstStyle/>
          <a:p>
            <a:pPr>
              <a:spcAft>
                <a:spcPts val="600"/>
              </a:spcAft>
            </a:pPr>
            <a:r>
              <a:rPr lang="en-US" sz="1200" b="1" dirty="0"/>
              <a:t>Key findings:</a:t>
            </a:r>
          </a:p>
          <a:p>
            <a:pPr marL="228600" indent="-228600">
              <a:spcAft>
                <a:spcPts val="300"/>
              </a:spcAft>
              <a:buFont typeface="+mj-lt"/>
              <a:buAutoNum type="arabicParenR"/>
            </a:pPr>
            <a:r>
              <a:rPr lang="en-US" sz="1200" b="1" dirty="0"/>
              <a:t>Europe</a:t>
            </a:r>
            <a:r>
              <a:rPr lang="en-US" sz="1200" dirty="0"/>
              <a:t>, </a:t>
            </a:r>
            <a:r>
              <a:rPr lang="en-US" sz="1200" b="1" dirty="0"/>
              <a:t>North America</a:t>
            </a:r>
            <a:r>
              <a:rPr lang="en-US" sz="1200" dirty="0"/>
              <a:t>, and </a:t>
            </a:r>
            <a:r>
              <a:rPr lang="en-US" sz="1200" b="1" dirty="0"/>
              <a:t>Asia </a:t>
            </a:r>
            <a:r>
              <a:rPr lang="en-US" sz="1200" dirty="0"/>
              <a:t>are the most important continents for innovation collaboration </a:t>
            </a:r>
          </a:p>
          <a:p>
            <a:pPr marL="685800" lvl="1" indent="-228600">
              <a:spcAft>
                <a:spcPts val="600"/>
              </a:spcAft>
              <a:buFont typeface="Arial" panose="020B0604020202020204" pitchFamily="34" charset="0"/>
              <a:buChar char="•"/>
            </a:pPr>
            <a:r>
              <a:rPr lang="en-US" sz="1050" dirty="0"/>
              <a:t>Almost all companies that answered this question see at least one country in Europe as an important collaboration country</a:t>
            </a:r>
            <a:endParaRPr lang="en-US" sz="800" dirty="0"/>
          </a:p>
          <a:p>
            <a:pPr marL="228600" indent="-228600">
              <a:spcAft>
                <a:spcPts val="600"/>
              </a:spcAft>
              <a:buFont typeface="+mj-lt"/>
              <a:buAutoNum type="arabicParenR"/>
            </a:pPr>
            <a:r>
              <a:rPr lang="en-US" sz="1200" dirty="0"/>
              <a:t>South America, Africa, and Oceania are not important for international innovation collaboration</a:t>
            </a:r>
          </a:p>
          <a:p>
            <a:pPr marL="228600" indent="-228600">
              <a:spcAft>
                <a:spcPts val="300"/>
              </a:spcAft>
              <a:buFont typeface="+mj-lt"/>
              <a:buAutoNum type="arabicParenR"/>
            </a:pPr>
            <a:r>
              <a:rPr lang="en-US" sz="1200" dirty="0"/>
              <a:t>The most important countries for international collaboration are border countries</a:t>
            </a:r>
          </a:p>
          <a:p>
            <a:pPr marL="685800" lvl="1" indent="-228600">
              <a:buFont typeface="Arial" panose="020B0604020202020204" pitchFamily="34" charset="0"/>
              <a:buChar char="•"/>
            </a:pPr>
            <a:r>
              <a:rPr lang="en-US" sz="1050" b="1" dirty="0"/>
              <a:t>Border countries </a:t>
            </a:r>
            <a:r>
              <a:rPr lang="en-US" sz="1050" dirty="0"/>
              <a:t>and especially Germany</a:t>
            </a:r>
          </a:p>
          <a:p>
            <a:pPr marL="685800" lvl="1" indent="-228600">
              <a:buFont typeface="Arial" panose="020B0604020202020204" pitchFamily="34" charset="0"/>
              <a:buChar char="•"/>
            </a:pPr>
            <a:r>
              <a:rPr lang="en-US" sz="1050" dirty="0"/>
              <a:t>The </a:t>
            </a:r>
            <a:r>
              <a:rPr lang="en-US" sz="1050" b="1" dirty="0"/>
              <a:t>United States </a:t>
            </a:r>
            <a:r>
              <a:rPr lang="en-US" sz="1050" dirty="0"/>
              <a:t>and the </a:t>
            </a:r>
            <a:r>
              <a:rPr lang="en-US" sz="1050" b="1" dirty="0"/>
              <a:t>United Kingdom</a:t>
            </a:r>
          </a:p>
          <a:p>
            <a:pPr marL="685800" lvl="1" indent="-228600">
              <a:buFont typeface="Arial" panose="020B0604020202020204" pitchFamily="34" charset="0"/>
              <a:buChar char="•"/>
            </a:pPr>
            <a:r>
              <a:rPr lang="en-US" sz="1050" dirty="0"/>
              <a:t>China</a:t>
            </a:r>
          </a:p>
        </p:txBody>
      </p:sp>
      <p:graphicFrame>
        <p:nvGraphicFramePr>
          <p:cNvPr id="2" name="Table 1"/>
          <p:cNvGraphicFramePr>
            <a:graphicFrameLocks noGrp="1"/>
          </p:cNvGraphicFramePr>
          <p:nvPr>
            <p:extLst>
              <p:ext uri="{D42A27DB-BD31-4B8C-83A1-F6EECF244321}">
                <p14:modId xmlns:p14="http://schemas.microsoft.com/office/powerpoint/2010/main" val="3468677092"/>
              </p:ext>
            </p:extLst>
          </p:nvPr>
        </p:nvGraphicFramePr>
        <p:xfrm>
          <a:off x="495120" y="1731650"/>
          <a:ext cx="5823785" cy="4173588"/>
        </p:xfrm>
        <a:graphic>
          <a:graphicData uri="http://schemas.openxmlformats.org/drawingml/2006/table">
            <a:tbl>
              <a:tblPr firstRow="1" bandRow="1">
                <a:tableStyleId>{5C22544A-7EE6-4342-B048-85BDC9FD1C3A}</a:tableStyleId>
              </a:tblPr>
              <a:tblGrid>
                <a:gridCol w="1397447">
                  <a:extLst>
                    <a:ext uri="{9D8B030D-6E8A-4147-A177-3AD203B41FA5}">
                      <a16:colId xmlns:a16="http://schemas.microsoft.com/office/drawing/2014/main" val="883175340"/>
                    </a:ext>
                  </a:extLst>
                </a:gridCol>
                <a:gridCol w="648000">
                  <a:extLst>
                    <a:ext uri="{9D8B030D-6E8A-4147-A177-3AD203B41FA5}">
                      <a16:colId xmlns:a16="http://schemas.microsoft.com/office/drawing/2014/main" val="4235744020"/>
                    </a:ext>
                  </a:extLst>
                </a:gridCol>
                <a:gridCol w="648000">
                  <a:extLst>
                    <a:ext uri="{9D8B030D-6E8A-4147-A177-3AD203B41FA5}">
                      <a16:colId xmlns:a16="http://schemas.microsoft.com/office/drawing/2014/main" val="3290284120"/>
                    </a:ext>
                  </a:extLst>
                </a:gridCol>
                <a:gridCol w="312740">
                  <a:extLst>
                    <a:ext uri="{9D8B030D-6E8A-4147-A177-3AD203B41FA5}">
                      <a16:colId xmlns:a16="http://schemas.microsoft.com/office/drawing/2014/main" val="3831131371"/>
                    </a:ext>
                  </a:extLst>
                </a:gridCol>
                <a:gridCol w="1521598">
                  <a:extLst>
                    <a:ext uri="{9D8B030D-6E8A-4147-A177-3AD203B41FA5}">
                      <a16:colId xmlns:a16="http://schemas.microsoft.com/office/drawing/2014/main" val="1826158392"/>
                    </a:ext>
                  </a:extLst>
                </a:gridCol>
                <a:gridCol w="648000">
                  <a:extLst>
                    <a:ext uri="{9D8B030D-6E8A-4147-A177-3AD203B41FA5}">
                      <a16:colId xmlns:a16="http://schemas.microsoft.com/office/drawing/2014/main" val="1152898807"/>
                    </a:ext>
                  </a:extLst>
                </a:gridCol>
                <a:gridCol w="648000">
                  <a:extLst>
                    <a:ext uri="{9D8B030D-6E8A-4147-A177-3AD203B41FA5}">
                      <a16:colId xmlns:a16="http://schemas.microsoft.com/office/drawing/2014/main" val="806725745"/>
                    </a:ext>
                  </a:extLst>
                </a:gridCol>
              </a:tblGrid>
              <a:tr h="476023">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b="1" i="0" u="none" strike="noStrike" dirty="0">
                          <a:solidFill>
                            <a:schemeClr val="bg1"/>
                          </a:solidFill>
                          <a:effectLst/>
                          <a:latin typeface="Calibri" panose="020F0502020204030204" pitchFamily="34" charset="0"/>
                        </a:rPr>
                        <a:t>Companies </a:t>
                      </a:r>
                      <a:r>
                        <a:rPr lang="de-CH" sz="1800" b="1" i="0" u="none" strike="noStrike" dirty="0" err="1">
                          <a:solidFill>
                            <a:schemeClr val="bg1"/>
                          </a:solidFill>
                          <a:effectLst/>
                          <a:latin typeface="Calibri" panose="020F0502020204030204" pitchFamily="34" charset="0"/>
                        </a:rPr>
                        <a:t>that</a:t>
                      </a:r>
                      <a:r>
                        <a:rPr lang="de-CH" sz="1800" b="1" i="0" u="none" strike="noStrike" dirty="0">
                          <a:solidFill>
                            <a:schemeClr val="bg1"/>
                          </a:solidFill>
                          <a:effectLst/>
                          <a:latin typeface="Calibri" panose="020F0502020204030204" pitchFamily="34" charset="0"/>
                        </a:rPr>
                        <a:t> </a:t>
                      </a:r>
                      <a:r>
                        <a:rPr lang="de-CH" sz="1800" b="1" i="0" u="none" strike="noStrike" dirty="0" err="1">
                          <a:solidFill>
                            <a:schemeClr val="bg1"/>
                          </a:solidFill>
                          <a:effectLst/>
                          <a:latin typeface="Calibri" panose="020F0502020204030204" pitchFamily="34" charset="0"/>
                        </a:rPr>
                        <a:t>mention</a:t>
                      </a:r>
                      <a:r>
                        <a:rPr lang="de-CH" sz="1800" b="1" i="0" u="none" strike="noStrike" baseline="0" dirty="0">
                          <a:solidFill>
                            <a:schemeClr val="bg1"/>
                          </a:solidFill>
                          <a:effectLst/>
                          <a:latin typeface="Calibri" panose="020F0502020204030204" pitchFamily="34" charset="0"/>
                        </a:rPr>
                        <a:t> </a:t>
                      </a:r>
                      <a:r>
                        <a:rPr lang="de-CH" sz="1800" b="1" i="0" u="none" strike="noStrike" baseline="0" dirty="0" err="1">
                          <a:solidFill>
                            <a:schemeClr val="bg1"/>
                          </a:solidFill>
                          <a:effectLst/>
                          <a:latin typeface="Calibri" panose="020F0502020204030204" pitchFamily="34" charset="0"/>
                        </a:rPr>
                        <a:t>the</a:t>
                      </a:r>
                      <a:r>
                        <a:rPr lang="de-CH" sz="1800" b="1" i="0" u="none" strike="noStrike" baseline="0" dirty="0">
                          <a:solidFill>
                            <a:schemeClr val="bg1"/>
                          </a:solidFill>
                          <a:effectLst/>
                          <a:latin typeface="Calibri" panose="020F0502020204030204" pitchFamily="34" charset="0"/>
                        </a:rPr>
                        <a:t> </a:t>
                      </a:r>
                      <a:r>
                        <a:rPr lang="de-CH" sz="1800" b="1" i="0" u="none" strike="noStrike" baseline="0" dirty="0" err="1">
                          <a:solidFill>
                            <a:schemeClr val="bg1"/>
                          </a:solidFill>
                          <a:effectLst/>
                          <a:latin typeface="Calibri" panose="020F0502020204030204" pitchFamily="34" charset="0"/>
                        </a:rPr>
                        <a:t>region</a:t>
                      </a:r>
                      <a:r>
                        <a:rPr lang="de-CH" sz="1800" b="1" i="0" u="none" strike="noStrike" baseline="0" dirty="0">
                          <a:solidFill>
                            <a:schemeClr val="bg1"/>
                          </a:solidFill>
                          <a:effectLst/>
                          <a:latin typeface="Calibri" panose="020F0502020204030204" pitchFamily="34" charset="0"/>
                        </a:rPr>
                        <a:t>/</a:t>
                      </a:r>
                      <a:r>
                        <a:rPr lang="de-CH" sz="1800" b="1" i="0" u="none" strike="noStrike" baseline="0" dirty="0" err="1">
                          <a:solidFill>
                            <a:schemeClr val="bg1"/>
                          </a:solidFill>
                          <a:effectLst/>
                          <a:latin typeface="Calibri" panose="020F0502020204030204" pitchFamily="34" charset="0"/>
                        </a:rPr>
                        <a:t>country</a:t>
                      </a:r>
                      <a:endParaRPr lang="de-CH" sz="1800" b="1" i="0" u="none" strike="noStrike" dirty="0">
                        <a:solidFill>
                          <a:schemeClr val="bg1"/>
                        </a:solidFill>
                        <a:effectLst/>
                        <a:latin typeface="Calibri" panose="020F0502020204030204" pitchFamily="34" charset="0"/>
                      </a:endParaRPr>
                    </a:p>
                  </a:txBody>
                  <a:tcPr marL="10574" marR="10574" marT="10574" marB="0" anchor="ctr"/>
                </a:tc>
                <a:tc hMerge="1">
                  <a:txBody>
                    <a:bodyPr/>
                    <a:lstStyle/>
                    <a:p>
                      <a:endParaRPr lang="de-CH" dirty="0"/>
                    </a:p>
                  </a:txBody>
                  <a:tcPr marL="9525" marR="9525" marT="9525" marB="0" anchor="b"/>
                </a:tc>
                <a:tc hMerge="1">
                  <a:txBody>
                    <a:bodyPr/>
                    <a:lstStyle/>
                    <a:p>
                      <a:endParaRPr lang="de-CH" dirty="0"/>
                    </a:p>
                  </a:txBody>
                  <a:tcPr marL="9525" marR="9525" marT="9525" marB="0" anchor="b"/>
                </a:tc>
                <a:tc hMerge="1">
                  <a:txBody>
                    <a:bodyPr/>
                    <a:lstStyle/>
                    <a:p>
                      <a:endParaRPr lang="de-CH"/>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1" i="0" u="none" strike="noStrike" dirty="0">
                        <a:solidFill>
                          <a:schemeClr val="bg1"/>
                        </a:solidFill>
                        <a:effectLst/>
                        <a:latin typeface="Calibri" panose="020F0502020204030204" pitchFamily="34" charset="0"/>
                      </a:endParaRPr>
                    </a:p>
                  </a:txBody>
                  <a:tcPr marL="9525" marR="9525" marT="9525" marB="0" anchor="b"/>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1" i="0" u="none" strike="noStrike" dirty="0">
                        <a:solidFill>
                          <a:schemeClr val="bg1"/>
                        </a:solidFill>
                        <a:effectLst/>
                        <a:latin typeface="Calibri" panose="020F0502020204030204" pitchFamily="34" charset="0"/>
                      </a:endParaRPr>
                    </a:p>
                  </a:txBody>
                  <a:tcPr marL="9525" marR="9525" marT="9525" marB="0" anchor="b"/>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1" i="0" u="none" strike="noStrike" dirty="0">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7178180"/>
                  </a:ext>
                </a:extLst>
              </a:tr>
              <a:tr h="399678">
                <a:tc>
                  <a:txBody>
                    <a:bodyPr/>
                    <a:lstStyle/>
                    <a:p>
                      <a:pPr algn="l" fontAlgn="b"/>
                      <a:r>
                        <a:rPr lang="de-CH" sz="1600" b="1" i="0" u="none" strike="noStrike" dirty="0">
                          <a:solidFill>
                            <a:srgbClr val="007A96"/>
                          </a:solidFill>
                          <a:effectLst/>
                          <a:latin typeface="Calibri" panose="020F0502020204030204" pitchFamily="34" charset="0"/>
                        </a:rPr>
                        <a:t>EUROPE</a:t>
                      </a:r>
                    </a:p>
                  </a:txBody>
                  <a:tcPr marL="10574" marR="10574" marT="10574" marB="0" anchor="b"/>
                </a:tc>
                <a:tc>
                  <a:txBody>
                    <a:bodyPr/>
                    <a:lstStyle/>
                    <a:p>
                      <a:pPr algn="r" fontAlgn="b"/>
                      <a:r>
                        <a:rPr lang="en-US" sz="1200" b="1" i="0" u="none" strike="noStrike" dirty="0">
                          <a:solidFill>
                            <a:schemeClr val="tx1">
                              <a:lumMod val="85000"/>
                              <a:lumOff val="15000"/>
                            </a:schemeClr>
                          </a:solidFill>
                          <a:effectLst/>
                          <a:latin typeface="Calibri" panose="020F0502020204030204" pitchFamily="34" charset="0"/>
                        </a:rPr>
                        <a:t>707</a:t>
                      </a:r>
                    </a:p>
                  </a:txBody>
                  <a:tcPr marL="10574" marR="10574" marT="10574" marB="0" anchor="b"/>
                </a:tc>
                <a:tc>
                  <a:txBody>
                    <a:bodyPr/>
                    <a:lstStyle/>
                    <a:p>
                      <a:pPr algn="r" fontAlgn="b"/>
                      <a:r>
                        <a:rPr lang="en-US" sz="1200" b="1" i="0" u="none" strike="noStrike" dirty="0">
                          <a:solidFill>
                            <a:schemeClr val="tx1">
                              <a:lumMod val="85000"/>
                              <a:lumOff val="15000"/>
                            </a:schemeClr>
                          </a:solidFill>
                          <a:effectLst/>
                          <a:latin typeface="Calibri" panose="020F0502020204030204" pitchFamily="34" charset="0"/>
                        </a:rPr>
                        <a:t>92.5%</a:t>
                      </a:r>
                    </a:p>
                  </a:txBody>
                  <a:tcPr marL="10574" marR="10574" marT="10574" marB="0" anchor="b"/>
                </a:tc>
                <a:tc>
                  <a:txBody>
                    <a:bodyPr/>
                    <a:lstStyle/>
                    <a:p>
                      <a:pPr algn="r" fontAlgn="b"/>
                      <a:endParaRPr lang="en-US" sz="1200" b="0" i="0" u="none" strike="noStrike" dirty="0">
                        <a:solidFill>
                          <a:srgbClr val="000000"/>
                        </a:solidFill>
                        <a:effectLst/>
                        <a:latin typeface="Calibri" panose="020F0502020204030204" pitchFamily="34" charset="0"/>
                      </a:endParaRPr>
                    </a:p>
                  </a:txBody>
                  <a:tcPr marL="10574" marR="10574" marT="10574" marB="0" anchor="b">
                    <a:noFill/>
                  </a:tcPr>
                </a:tc>
                <a:tc>
                  <a:txBody>
                    <a:bodyPr/>
                    <a:lstStyle/>
                    <a:p>
                      <a:r>
                        <a:rPr lang="de-CH" sz="1600" b="1" dirty="0">
                          <a:solidFill>
                            <a:srgbClr val="007A96"/>
                          </a:solidFill>
                          <a:latin typeface="Calibri" panose="020F0502020204030204" pitchFamily="34" charset="0"/>
                          <a:cs typeface="Calibri" panose="020F0502020204030204" pitchFamily="34" charset="0"/>
                        </a:rPr>
                        <a:t>NORTH</a:t>
                      </a:r>
                      <a:r>
                        <a:rPr lang="de-CH" sz="1600" b="1" baseline="0" dirty="0">
                          <a:solidFill>
                            <a:srgbClr val="007A96"/>
                          </a:solidFill>
                          <a:latin typeface="Calibri" panose="020F0502020204030204" pitchFamily="34" charset="0"/>
                          <a:cs typeface="Calibri" panose="020F0502020204030204" pitchFamily="34" charset="0"/>
                        </a:rPr>
                        <a:t> AMERICA</a:t>
                      </a:r>
                      <a:endParaRPr lang="de-CH" sz="1600" b="1" dirty="0">
                        <a:solidFill>
                          <a:srgbClr val="007A96"/>
                        </a:solidFill>
                        <a:latin typeface="Calibri" panose="020F0502020204030204" pitchFamily="34" charset="0"/>
                        <a:cs typeface="Calibri" panose="020F0502020204030204" pitchFamily="34" charset="0"/>
                      </a:endParaRPr>
                    </a:p>
                  </a:txBody>
                  <a:tcPr marL="10574" marR="10574" marT="10574" marB="0" anchor="b"/>
                </a:tc>
                <a:tc>
                  <a:txBody>
                    <a:bodyPr/>
                    <a:lstStyle/>
                    <a:p>
                      <a:pPr algn="r" fontAlgn="b"/>
                      <a:r>
                        <a:rPr lang="en-US" sz="1200" b="1" i="0" u="none" strike="noStrike" dirty="0">
                          <a:solidFill>
                            <a:schemeClr val="tx1">
                              <a:lumMod val="85000"/>
                              <a:lumOff val="15000"/>
                            </a:schemeClr>
                          </a:solidFill>
                          <a:effectLst/>
                          <a:latin typeface="Calibri" panose="020F0502020204030204" pitchFamily="34" charset="0"/>
                        </a:rPr>
                        <a:t>304</a:t>
                      </a:r>
                    </a:p>
                  </a:txBody>
                  <a:tcPr marL="10574" marR="10574" marT="10574" marB="0" anchor="b"/>
                </a:tc>
                <a:tc>
                  <a:txBody>
                    <a:bodyPr/>
                    <a:lstStyle/>
                    <a:p>
                      <a:pPr algn="r" fontAlgn="b"/>
                      <a:r>
                        <a:rPr lang="en-US" sz="1200" b="1" i="0" u="none" strike="noStrike" dirty="0">
                          <a:solidFill>
                            <a:schemeClr val="tx1">
                              <a:lumMod val="85000"/>
                              <a:lumOff val="15000"/>
                            </a:schemeClr>
                          </a:solidFill>
                          <a:effectLst/>
                          <a:latin typeface="Calibri" panose="020F0502020204030204" pitchFamily="34" charset="0"/>
                        </a:rPr>
                        <a:t>39.8%</a:t>
                      </a:r>
                    </a:p>
                  </a:txBody>
                  <a:tcPr marL="10574" marR="10574" marT="10574" marB="0" anchor="b"/>
                </a:tc>
                <a:extLst>
                  <a:ext uri="{0D108BD9-81ED-4DB2-BD59-A6C34878D82A}">
                    <a16:rowId xmlns:a16="http://schemas.microsoft.com/office/drawing/2014/main" val="4252471182"/>
                  </a:ext>
                </a:extLst>
              </a:tr>
              <a:tr h="207775">
                <a:tc>
                  <a:txBody>
                    <a:bodyPr/>
                    <a:lstStyle/>
                    <a:p>
                      <a:pPr lvl="0" algn="l" fontAlgn="b"/>
                      <a:r>
                        <a:rPr lang="en-US" sz="1200" b="0" i="0" u="none" strike="noStrike" dirty="0">
                          <a:solidFill>
                            <a:schemeClr val="tx1">
                              <a:lumMod val="75000"/>
                              <a:lumOff val="25000"/>
                            </a:schemeClr>
                          </a:solidFill>
                          <a:effectLst/>
                          <a:latin typeface="Calibri" panose="020F0502020204030204" pitchFamily="34" charset="0"/>
                        </a:rPr>
                        <a:t>Germany</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576</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75.4%</a:t>
                      </a:r>
                    </a:p>
                  </a:txBody>
                  <a:tcPr marL="10574" marR="10574" marT="10574" marB="0" anchor="b"/>
                </a:tc>
                <a:tc>
                  <a:txBody>
                    <a:bodyPr/>
                    <a:lstStyle/>
                    <a:p>
                      <a:pPr algn="r" fontAlgn="b"/>
                      <a:endParaRPr lang="en-US" sz="1200" b="0" i="0" u="none" strike="noStrike" dirty="0">
                        <a:solidFill>
                          <a:schemeClr val="tx1">
                            <a:lumMod val="65000"/>
                            <a:lumOff val="35000"/>
                          </a:schemeClr>
                        </a:solidFill>
                        <a:effectLst/>
                        <a:latin typeface="Calibri" panose="020F0502020204030204" pitchFamily="34" charset="0"/>
                      </a:endParaRPr>
                    </a:p>
                  </a:txBody>
                  <a:tcPr marL="10574" marR="10574" marT="10574" marB="0" anchor="b">
                    <a:noFill/>
                  </a:tcPr>
                </a:tc>
                <a:tc>
                  <a:txBody>
                    <a:bodyPr/>
                    <a:lstStyle/>
                    <a:p>
                      <a:pPr algn="l" fontAlgn="b"/>
                      <a:r>
                        <a:rPr lang="en-US" sz="1200" b="0" i="0" u="none" strike="noStrike" dirty="0">
                          <a:solidFill>
                            <a:schemeClr val="tx1">
                              <a:lumMod val="75000"/>
                              <a:lumOff val="25000"/>
                            </a:schemeClr>
                          </a:solidFill>
                          <a:effectLst/>
                          <a:latin typeface="Calibri" panose="020F0502020204030204" pitchFamily="34" charset="0"/>
                        </a:rPr>
                        <a:t>United States</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292</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38.2%</a:t>
                      </a:r>
                    </a:p>
                  </a:txBody>
                  <a:tcPr marL="10574" marR="10574" marT="10574" marB="0" anchor="b"/>
                </a:tc>
                <a:extLst>
                  <a:ext uri="{0D108BD9-81ED-4DB2-BD59-A6C34878D82A}">
                    <a16:rowId xmlns:a16="http://schemas.microsoft.com/office/drawing/2014/main" val="1001686830"/>
                  </a:ext>
                </a:extLst>
              </a:tr>
              <a:tr h="207775">
                <a:tc>
                  <a:txBody>
                    <a:bodyPr/>
                    <a:lstStyle/>
                    <a:p>
                      <a:pPr lvl="0" algn="l" fontAlgn="b"/>
                      <a:r>
                        <a:rPr lang="en-US" sz="1200" b="0" i="0" u="none" strike="noStrike" dirty="0">
                          <a:solidFill>
                            <a:schemeClr val="tx1">
                              <a:lumMod val="75000"/>
                              <a:lumOff val="25000"/>
                            </a:schemeClr>
                          </a:solidFill>
                          <a:effectLst/>
                          <a:latin typeface="Calibri" panose="020F0502020204030204" pitchFamily="34" charset="0"/>
                        </a:rPr>
                        <a:t>France</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192</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25.1%</a:t>
                      </a:r>
                    </a:p>
                  </a:txBody>
                  <a:tcPr marL="10574" marR="10574" marT="10574" marB="0" anchor="b"/>
                </a:tc>
                <a:tc>
                  <a:txBody>
                    <a:bodyPr/>
                    <a:lstStyle/>
                    <a:p>
                      <a:pPr algn="r" fontAlgn="b"/>
                      <a:endParaRPr lang="en-US" sz="1200" b="0" i="0" u="none" strike="noStrike" dirty="0">
                        <a:solidFill>
                          <a:schemeClr val="tx1">
                            <a:lumMod val="65000"/>
                            <a:lumOff val="35000"/>
                          </a:schemeClr>
                        </a:solidFill>
                        <a:effectLst/>
                        <a:latin typeface="Calibri" panose="020F0502020204030204" pitchFamily="34" charset="0"/>
                      </a:endParaRPr>
                    </a:p>
                  </a:txBody>
                  <a:tcPr marL="10574" marR="10574" marT="10574" marB="0" anchor="b">
                    <a:noFill/>
                  </a:tcPr>
                </a:tc>
                <a:tc>
                  <a:txBody>
                    <a:bodyPr/>
                    <a:lstStyle/>
                    <a:p>
                      <a:pPr algn="l" fontAlgn="b"/>
                      <a:r>
                        <a:rPr lang="en-US" sz="1200" b="0" i="0" u="none" strike="noStrike" dirty="0">
                          <a:solidFill>
                            <a:schemeClr val="tx1">
                              <a:lumMod val="75000"/>
                              <a:lumOff val="25000"/>
                            </a:schemeClr>
                          </a:solidFill>
                          <a:effectLst/>
                          <a:latin typeface="Calibri" panose="020F0502020204030204" pitchFamily="34" charset="0"/>
                        </a:rPr>
                        <a:t>Canada</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18</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2.4%</a:t>
                      </a:r>
                    </a:p>
                  </a:txBody>
                  <a:tcPr marL="10574" marR="10574" marT="10574" marB="0" anchor="b"/>
                </a:tc>
                <a:extLst>
                  <a:ext uri="{0D108BD9-81ED-4DB2-BD59-A6C34878D82A}">
                    <a16:rowId xmlns:a16="http://schemas.microsoft.com/office/drawing/2014/main" val="2711089019"/>
                  </a:ext>
                </a:extLst>
              </a:tr>
              <a:tr h="247423">
                <a:tc>
                  <a:txBody>
                    <a:bodyPr/>
                    <a:lstStyle/>
                    <a:p>
                      <a:pPr lvl="0" algn="l" fontAlgn="b"/>
                      <a:r>
                        <a:rPr lang="en-US" sz="1200" b="0" i="0" u="none" strike="noStrike" dirty="0">
                          <a:solidFill>
                            <a:schemeClr val="tx1">
                              <a:lumMod val="75000"/>
                              <a:lumOff val="25000"/>
                            </a:schemeClr>
                          </a:solidFill>
                          <a:effectLst/>
                          <a:latin typeface="Calibri" panose="020F0502020204030204" pitchFamily="34" charset="0"/>
                        </a:rPr>
                        <a:t>Austria</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133</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17.4%</a:t>
                      </a:r>
                    </a:p>
                  </a:txBody>
                  <a:tcPr marL="10574" marR="10574" marT="10574" marB="0" anchor="b"/>
                </a:tc>
                <a:tc>
                  <a:txBody>
                    <a:bodyPr/>
                    <a:lstStyle/>
                    <a:p>
                      <a:pPr algn="r" fontAlgn="b"/>
                      <a:endParaRPr lang="en-US" sz="1200" b="0" i="0" u="none" strike="noStrike" dirty="0">
                        <a:solidFill>
                          <a:schemeClr val="tx1">
                            <a:lumMod val="65000"/>
                            <a:lumOff val="35000"/>
                          </a:schemeClr>
                        </a:solidFill>
                        <a:effectLst/>
                        <a:latin typeface="Calibri" panose="020F0502020204030204" pitchFamily="34" charset="0"/>
                      </a:endParaRPr>
                    </a:p>
                  </a:txBody>
                  <a:tcPr marL="10574" marR="10574" marT="10574" marB="0" anchor="b">
                    <a:noFill/>
                  </a:tcPr>
                </a:tc>
                <a:tc>
                  <a:txBody>
                    <a:bodyPr/>
                    <a:lstStyle/>
                    <a:p>
                      <a:r>
                        <a:rPr lang="de-CH" sz="1600" b="1" dirty="0">
                          <a:solidFill>
                            <a:srgbClr val="007A96"/>
                          </a:solidFill>
                          <a:latin typeface="Calibri" panose="020F0502020204030204" pitchFamily="34" charset="0"/>
                          <a:cs typeface="Calibri" panose="020F0502020204030204" pitchFamily="34" charset="0"/>
                        </a:rPr>
                        <a:t>ASIA</a:t>
                      </a:r>
                      <a:endParaRPr lang="de-CH" sz="1300" b="1" dirty="0">
                        <a:solidFill>
                          <a:srgbClr val="007A96"/>
                        </a:solidFill>
                        <a:latin typeface="Calibri" panose="020F0502020204030204" pitchFamily="34" charset="0"/>
                        <a:cs typeface="Calibri" panose="020F0502020204030204" pitchFamily="34" charset="0"/>
                      </a:endParaRPr>
                    </a:p>
                  </a:txBody>
                  <a:tcPr marL="10574" marR="10574" marT="10574" marB="0" anchor="b"/>
                </a:tc>
                <a:tc>
                  <a:txBody>
                    <a:bodyPr/>
                    <a:lstStyle/>
                    <a:p>
                      <a:pPr algn="r" fontAlgn="b"/>
                      <a:r>
                        <a:rPr lang="en-US" sz="1200" b="1" i="0" u="none" strike="noStrike" dirty="0">
                          <a:solidFill>
                            <a:schemeClr val="tx1">
                              <a:lumMod val="85000"/>
                              <a:lumOff val="15000"/>
                            </a:schemeClr>
                          </a:solidFill>
                          <a:effectLst/>
                          <a:latin typeface="Calibri" panose="020F0502020204030204" pitchFamily="34" charset="0"/>
                        </a:rPr>
                        <a:t>204</a:t>
                      </a:r>
                    </a:p>
                  </a:txBody>
                  <a:tcPr marL="10574" marR="10574" marT="10574" marB="0" anchor="b"/>
                </a:tc>
                <a:tc>
                  <a:txBody>
                    <a:bodyPr/>
                    <a:lstStyle/>
                    <a:p>
                      <a:pPr algn="r" fontAlgn="b"/>
                      <a:r>
                        <a:rPr lang="en-US" sz="1200" b="1" i="0" u="none" strike="noStrike" dirty="0">
                          <a:solidFill>
                            <a:schemeClr val="tx1">
                              <a:lumMod val="85000"/>
                              <a:lumOff val="15000"/>
                            </a:schemeClr>
                          </a:solidFill>
                          <a:effectLst/>
                          <a:latin typeface="Calibri" panose="020F0502020204030204" pitchFamily="34" charset="0"/>
                        </a:rPr>
                        <a:t>26.7%</a:t>
                      </a:r>
                    </a:p>
                  </a:txBody>
                  <a:tcPr marL="10574" marR="10574" marT="10574" marB="0" anchor="b"/>
                </a:tc>
                <a:extLst>
                  <a:ext uri="{0D108BD9-81ED-4DB2-BD59-A6C34878D82A}">
                    <a16:rowId xmlns:a16="http://schemas.microsoft.com/office/drawing/2014/main" val="1888663247"/>
                  </a:ext>
                </a:extLst>
              </a:tr>
              <a:tr h="207775">
                <a:tc>
                  <a:txBody>
                    <a:bodyPr/>
                    <a:lstStyle/>
                    <a:p>
                      <a:pPr lvl="0" algn="l" fontAlgn="b"/>
                      <a:r>
                        <a:rPr lang="en-US" sz="1200" b="0" i="0" u="none" strike="noStrike" dirty="0">
                          <a:solidFill>
                            <a:schemeClr val="tx1">
                              <a:lumMod val="75000"/>
                              <a:lumOff val="25000"/>
                            </a:schemeClr>
                          </a:solidFill>
                          <a:effectLst/>
                          <a:latin typeface="Calibri" panose="020F0502020204030204" pitchFamily="34" charset="0"/>
                        </a:rPr>
                        <a:t>United Kingdom</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128</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16.8%</a:t>
                      </a:r>
                    </a:p>
                  </a:txBody>
                  <a:tcPr marL="10574" marR="10574" marT="10574" marB="0" anchor="b"/>
                </a:tc>
                <a:tc>
                  <a:txBody>
                    <a:bodyPr/>
                    <a:lstStyle/>
                    <a:p>
                      <a:pPr algn="r" fontAlgn="b"/>
                      <a:endParaRPr lang="en-US" sz="1200" b="0" i="0" u="none" strike="noStrike" dirty="0">
                        <a:solidFill>
                          <a:schemeClr val="tx1">
                            <a:lumMod val="65000"/>
                            <a:lumOff val="35000"/>
                          </a:schemeClr>
                        </a:solidFill>
                        <a:effectLst/>
                        <a:latin typeface="Calibri" panose="020F0502020204030204" pitchFamily="34" charset="0"/>
                      </a:endParaRPr>
                    </a:p>
                  </a:txBody>
                  <a:tcPr marL="10574" marR="10574" marT="10574" marB="0" anchor="b">
                    <a:noFill/>
                  </a:tcPr>
                </a:tc>
                <a:tc>
                  <a:txBody>
                    <a:bodyPr/>
                    <a:lstStyle/>
                    <a:p>
                      <a:pPr algn="l" fontAlgn="b"/>
                      <a:r>
                        <a:rPr lang="en-US" sz="1200" b="0" i="0" u="none" strike="noStrike" dirty="0">
                          <a:solidFill>
                            <a:schemeClr val="tx1">
                              <a:lumMod val="75000"/>
                              <a:lumOff val="25000"/>
                            </a:schemeClr>
                          </a:solidFill>
                          <a:effectLst/>
                          <a:latin typeface="Calibri" panose="020F0502020204030204" pitchFamily="34" charset="0"/>
                        </a:rPr>
                        <a:t>China</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101</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13.2%</a:t>
                      </a:r>
                    </a:p>
                  </a:txBody>
                  <a:tcPr marL="10574" marR="10574" marT="10574" marB="0" anchor="b"/>
                </a:tc>
                <a:extLst>
                  <a:ext uri="{0D108BD9-81ED-4DB2-BD59-A6C34878D82A}">
                    <a16:rowId xmlns:a16="http://schemas.microsoft.com/office/drawing/2014/main" val="264966122"/>
                  </a:ext>
                </a:extLst>
              </a:tr>
              <a:tr h="207775">
                <a:tc>
                  <a:txBody>
                    <a:bodyPr/>
                    <a:lstStyle/>
                    <a:p>
                      <a:pPr lvl="0" algn="l" fontAlgn="b"/>
                      <a:r>
                        <a:rPr lang="en-US" sz="1200" b="0" i="0" u="none" strike="noStrike" dirty="0">
                          <a:solidFill>
                            <a:schemeClr val="tx1">
                              <a:lumMod val="75000"/>
                              <a:lumOff val="25000"/>
                            </a:schemeClr>
                          </a:solidFill>
                          <a:effectLst/>
                          <a:latin typeface="Calibri" panose="020F0502020204030204" pitchFamily="34" charset="0"/>
                        </a:rPr>
                        <a:t>Italy</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100</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13.1%</a:t>
                      </a:r>
                    </a:p>
                  </a:txBody>
                  <a:tcPr marL="10574" marR="10574" marT="10574" marB="0" anchor="b"/>
                </a:tc>
                <a:tc>
                  <a:txBody>
                    <a:bodyPr/>
                    <a:lstStyle/>
                    <a:p>
                      <a:pPr algn="r" fontAlgn="b"/>
                      <a:endParaRPr lang="en-US" sz="1200" b="0" i="0" u="none" strike="noStrike" dirty="0">
                        <a:solidFill>
                          <a:schemeClr val="tx1">
                            <a:lumMod val="65000"/>
                            <a:lumOff val="35000"/>
                          </a:schemeClr>
                        </a:solidFill>
                        <a:effectLst/>
                        <a:latin typeface="Calibri" panose="020F0502020204030204" pitchFamily="34" charset="0"/>
                      </a:endParaRPr>
                    </a:p>
                  </a:txBody>
                  <a:tcPr marL="10574" marR="10574" marT="10574" marB="0" anchor="b">
                    <a:noFill/>
                  </a:tcPr>
                </a:tc>
                <a:tc>
                  <a:txBody>
                    <a:bodyPr/>
                    <a:lstStyle/>
                    <a:p>
                      <a:pPr algn="l" fontAlgn="b"/>
                      <a:r>
                        <a:rPr lang="en-US" sz="1200" b="0" i="0" u="none" strike="noStrike" dirty="0">
                          <a:solidFill>
                            <a:schemeClr val="tx1">
                              <a:lumMod val="75000"/>
                              <a:lumOff val="25000"/>
                            </a:schemeClr>
                          </a:solidFill>
                          <a:effectLst/>
                          <a:latin typeface="Calibri" panose="020F0502020204030204" pitchFamily="34" charset="0"/>
                        </a:rPr>
                        <a:t>Japan</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41</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5.4%</a:t>
                      </a:r>
                    </a:p>
                  </a:txBody>
                  <a:tcPr marL="10574" marR="10574" marT="10574" marB="0" anchor="b"/>
                </a:tc>
                <a:extLst>
                  <a:ext uri="{0D108BD9-81ED-4DB2-BD59-A6C34878D82A}">
                    <a16:rowId xmlns:a16="http://schemas.microsoft.com/office/drawing/2014/main" val="1317471054"/>
                  </a:ext>
                </a:extLst>
              </a:tr>
              <a:tr h="196669">
                <a:tc>
                  <a:txBody>
                    <a:bodyPr/>
                    <a:lstStyle/>
                    <a:p>
                      <a:pPr lvl="0" algn="l" fontAlgn="b"/>
                      <a:r>
                        <a:rPr lang="en-US" sz="1200" b="0" i="0" u="none" strike="noStrike" dirty="0">
                          <a:solidFill>
                            <a:schemeClr val="tx1">
                              <a:lumMod val="75000"/>
                              <a:lumOff val="25000"/>
                            </a:schemeClr>
                          </a:solidFill>
                          <a:effectLst/>
                          <a:latin typeface="Calibri" panose="020F0502020204030204" pitchFamily="34" charset="0"/>
                        </a:rPr>
                        <a:t>Netherlands</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54</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7.1%</a:t>
                      </a:r>
                    </a:p>
                  </a:txBody>
                  <a:tcPr marL="10574" marR="10574" marT="10574" marB="0" anchor="b"/>
                </a:tc>
                <a:tc>
                  <a:txBody>
                    <a:bodyPr/>
                    <a:lstStyle/>
                    <a:p>
                      <a:pPr algn="r" fontAlgn="b"/>
                      <a:endParaRPr lang="en-US" sz="1200" b="0" i="0" u="none" strike="noStrike" dirty="0">
                        <a:solidFill>
                          <a:schemeClr val="tx1">
                            <a:lumMod val="65000"/>
                            <a:lumOff val="35000"/>
                          </a:schemeClr>
                        </a:solidFill>
                        <a:effectLst/>
                        <a:latin typeface="Calibri" panose="020F0502020204030204" pitchFamily="34" charset="0"/>
                      </a:endParaRPr>
                    </a:p>
                  </a:txBody>
                  <a:tcPr marL="10574" marR="10574" marT="10574" marB="0" anchor="b">
                    <a:noFill/>
                  </a:tcPr>
                </a:tc>
                <a:tc>
                  <a:txBody>
                    <a:bodyPr/>
                    <a:lstStyle/>
                    <a:p>
                      <a:pPr algn="l" fontAlgn="b"/>
                      <a:r>
                        <a:rPr lang="en-US" sz="1200" b="0" i="0" u="none" strike="noStrike" dirty="0">
                          <a:solidFill>
                            <a:schemeClr val="tx1">
                              <a:lumMod val="75000"/>
                              <a:lumOff val="25000"/>
                            </a:schemeClr>
                          </a:solidFill>
                          <a:effectLst/>
                          <a:latin typeface="Calibri" panose="020F0502020204030204" pitchFamily="34" charset="0"/>
                        </a:rPr>
                        <a:t>India</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21</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2.7%</a:t>
                      </a:r>
                    </a:p>
                  </a:txBody>
                  <a:tcPr marL="10574" marR="10574" marT="10574" marB="0" anchor="b"/>
                </a:tc>
                <a:extLst>
                  <a:ext uri="{0D108BD9-81ED-4DB2-BD59-A6C34878D82A}">
                    <a16:rowId xmlns:a16="http://schemas.microsoft.com/office/drawing/2014/main" val="409269683"/>
                  </a:ext>
                </a:extLst>
              </a:tr>
              <a:tr h="207775">
                <a:tc>
                  <a:txBody>
                    <a:bodyPr/>
                    <a:lstStyle/>
                    <a:p>
                      <a:pPr lvl="0" algn="l" fontAlgn="b"/>
                      <a:r>
                        <a:rPr lang="en-US" sz="1200" b="0" i="0" u="none" strike="noStrike" dirty="0">
                          <a:solidFill>
                            <a:schemeClr val="tx1">
                              <a:lumMod val="75000"/>
                              <a:lumOff val="25000"/>
                            </a:schemeClr>
                          </a:solidFill>
                          <a:effectLst/>
                          <a:latin typeface="Calibri" panose="020F0502020204030204" pitchFamily="34" charset="0"/>
                        </a:rPr>
                        <a:t>Spain</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22</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2.9%</a:t>
                      </a:r>
                    </a:p>
                  </a:txBody>
                  <a:tcPr marL="10574" marR="10574" marT="10574" marB="0" anchor="b"/>
                </a:tc>
                <a:tc>
                  <a:txBody>
                    <a:bodyPr/>
                    <a:lstStyle/>
                    <a:p>
                      <a:pPr algn="r" fontAlgn="b"/>
                      <a:endParaRPr lang="en-US" sz="1200" b="0" i="0" u="none" strike="noStrike" dirty="0">
                        <a:solidFill>
                          <a:schemeClr val="tx1">
                            <a:lumMod val="65000"/>
                            <a:lumOff val="35000"/>
                          </a:schemeClr>
                        </a:solidFill>
                        <a:effectLst/>
                        <a:latin typeface="Calibri" panose="020F0502020204030204" pitchFamily="34" charset="0"/>
                      </a:endParaRPr>
                    </a:p>
                  </a:txBody>
                  <a:tcPr marL="10574" marR="10574" marT="10574" marB="0" anchor="b">
                    <a:noFill/>
                  </a:tcPr>
                </a:tc>
                <a:tc>
                  <a:txBody>
                    <a:bodyPr/>
                    <a:lstStyle/>
                    <a:p>
                      <a:pPr algn="l" fontAlgn="b"/>
                      <a:r>
                        <a:rPr lang="en-US" sz="1200" b="0" i="0" u="none" strike="noStrike" dirty="0">
                          <a:solidFill>
                            <a:schemeClr val="tx1">
                              <a:lumMod val="75000"/>
                              <a:lumOff val="25000"/>
                            </a:schemeClr>
                          </a:solidFill>
                          <a:effectLst/>
                          <a:latin typeface="Calibri" panose="020F0502020204030204" pitchFamily="34" charset="0"/>
                        </a:rPr>
                        <a:t>South Korea</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19</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2.5%</a:t>
                      </a:r>
                    </a:p>
                  </a:txBody>
                  <a:tcPr marL="10574" marR="10574" marT="10574" marB="0" anchor="b"/>
                </a:tc>
                <a:extLst>
                  <a:ext uri="{0D108BD9-81ED-4DB2-BD59-A6C34878D82A}">
                    <a16:rowId xmlns:a16="http://schemas.microsoft.com/office/drawing/2014/main" val="1584948882"/>
                  </a:ext>
                </a:extLst>
              </a:tr>
              <a:tr h="207775">
                <a:tc>
                  <a:txBody>
                    <a:bodyPr/>
                    <a:lstStyle/>
                    <a:p>
                      <a:pPr lvl="0" algn="l" fontAlgn="b"/>
                      <a:r>
                        <a:rPr lang="en-US" sz="1200" b="0" i="0" u="none" strike="noStrike" dirty="0">
                          <a:solidFill>
                            <a:schemeClr val="tx1">
                              <a:lumMod val="75000"/>
                              <a:lumOff val="25000"/>
                            </a:schemeClr>
                          </a:solidFill>
                          <a:effectLst/>
                          <a:latin typeface="Calibri" panose="020F0502020204030204" pitchFamily="34" charset="0"/>
                        </a:rPr>
                        <a:t>Sweden</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21</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2.7%</a:t>
                      </a:r>
                    </a:p>
                  </a:txBody>
                  <a:tcPr marL="10574" marR="10574" marT="10574" marB="0" anchor="b"/>
                </a:tc>
                <a:tc>
                  <a:txBody>
                    <a:bodyPr/>
                    <a:lstStyle/>
                    <a:p>
                      <a:pPr algn="r" fontAlgn="b"/>
                      <a:endParaRPr lang="en-US" sz="1200" b="0" i="0" u="none" strike="noStrike" dirty="0">
                        <a:solidFill>
                          <a:schemeClr val="tx1">
                            <a:lumMod val="65000"/>
                            <a:lumOff val="35000"/>
                          </a:schemeClr>
                        </a:solidFill>
                        <a:effectLst/>
                        <a:latin typeface="Calibri" panose="020F0502020204030204" pitchFamily="34" charset="0"/>
                      </a:endParaRPr>
                    </a:p>
                  </a:txBody>
                  <a:tcPr marL="10574" marR="10574" marT="10574" marB="0" anchor="b">
                    <a:noFill/>
                  </a:tcPr>
                </a:tc>
                <a:tc>
                  <a:txBody>
                    <a:bodyPr/>
                    <a:lstStyle/>
                    <a:p>
                      <a:pPr algn="l" fontAlgn="b"/>
                      <a:r>
                        <a:rPr lang="en-US" sz="1200" b="0" i="0" u="none" strike="noStrike">
                          <a:solidFill>
                            <a:schemeClr val="tx1">
                              <a:lumMod val="75000"/>
                              <a:lumOff val="25000"/>
                            </a:schemeClr>
                          </a:solidFill>
                          <a:effectLst/>
                          <a:latin typeface="Calibri" panose="020F0502020204030204" pitchFamily="34" charset="0"/>
                        </a:rPr>
                        <a:t>United Arab Emirates</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10</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1.3%</a:t>
                      </a:r>
                    </a:p>
                  </a:txBody>
                  <a:tcPr marL="10574" marR="10574" marT="10574" marB="0" anchor="b"/>
                </a:tc>
                <a:extLst>
                  <a:ext uri="{0D108BD9-81ED-4DB2-BD59-A6C34878D82A}">
                    <a16:rowId xmlns:a16="http://schemas.microsoft.com/office/drawing/2014/main" val="468257582"/>
                  </a:ext>
                </a:extLst>
              </a:tr>
              <a:tr h="207775">
                <a:tc>
                  <a:txBody>
                    <a:bodyPr/>
                    <a:lstStyle/>
                    <a:p>
                      <a:pPr lvl="0" algn="l" fontAlgn="b"/>
                      <a:r>
                        <a:rPr lang="en-US" sz="1200" b="0" i="0" u="none" strike="noStrike" dirty="0">
                          <a:solidFill>
                            <a:schemeClr val="tx1">
                              <a:lumMod val="75000"/>
                              <a:lumOff val="25000"/>
                            </a:schemeClr>
                          </a:solidFill>
                          <a:effectLst/>
                          <a:latin typeface="Calibri" panose="020F0502020204030204" pitchFamily="34" charset="0"/>
                        </a:rPr>
                        <a:t>Belgium</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20</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2.6%</a:t>
                      </a:r>
                    </a:p>
                  </a:txBody>
                  <a:tcPr marL="10574" marR="10574" marT="10574" marB="0" anchor="b"/>
                </a:tc>
                <a:tc>
                  <a:txBody>
                    <a:bodyPr/>
                    <a:lstStyle/>
                    <a:p>
                      <a:pPr algn="r" fontAlgn="b"/>
                      <a:endParaRPr lang="en-US" sz="1200" b="0" i="0" u="none" strike="noStrike" dirty="0">
                        <a:solidFill>
                          <a:schemeClr val="tx1">
                            <a:lumMod val="65000"/>
                            <a:lumOff val="35000"/>
                          </a:schemeClr>
                        </a:solidFill>
                        <a:effectLst/>
                        <a:latin typeface="Calibri" panose="020F0502020204030204" pitchFamily="34" charset="0"/>
                      </a:endParaRPr>
                    </a:p>
                  </a:txBody>
                  <a:tcPr marL="10574" marR="10574" marT="10574" marB="0" anchor="b">
                    <a:noFill/>
                  </a:tcPr>
                </a:tc>
                <a:tc>
                  <a:txBody>
                    <a:bodyPr/>
                    <a:lstStyle/>
                    <a:p>
                      <a:pPr algn="l" fontAlgn="b"/>
                      <a:r>
                        <a:rPr lang="en-US" sz="1200" b="0" i="0" u="none" strike="noStrike" dirty="0">
                          <a:solidFill>
                            <a:schemeClr val="tx1">
                              <a:lumMod val="75000"/>
                              <a:lumOff val="25000"/>
                            </a:schemeClr>
                          </a:solidFill>
                          <a:effectLst/>
                          <a:latin typeface="Calibri" panose="020F0502020204030204" pitchFamily="34" charset="0"/>
                        </a:rPr>
                        <a:t>Singapore</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8</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1.0%</a:t>
                      </a:r>
                    </a:p>
                  </a:txBody>
                  <a:tcPr marL="10574" marR="10574" marT="10574" marB="0" anchor="b"/>
                </a:tc>
                <a:extLst>
                  <a:ext uri="{0D108BD9-81ED-4DB2-BD59-A6C34878D82A}">
                    <a16:rowId xmlns:a16="http://schemas.microsoft.com/office/drawing/2014/main" val="1718756027"/>
                  </a:ext>
                </a:extLst>
              </a:tr>
              <a:tr h="247423">
                <a:tc>
                  <a:txBody>
                    <a:bodyPr/>
                    <a:lstStyle/>
                    <a:p>
                      <a:pPr lvl="0" algn="l" fontAlgn="b"/>
                      <a:r>
                        <a:rPr lang="en-US" sz="1200" b="0" i="0" u="none" strike="noStrike" dirty="0">
                          <a:solidFill>
                            <a:schemeClr val="tx1">
                              <a:lumMod val="75000"/>
                              <a:lumOff val="25000"/>
                            </a:schemeClr>
                          </a:solidFill>
                          <a:effectLst/>
                          <a:latin typeface="Calibri" panose="020F0502020204030204" pitchFamily="34" charset="0"/>
                        </a:rPr>
                        <a:t>Norway</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15</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2.0%</a:t>
                      </a:r>
                    </a:p>
                  </a:txBody>
                  <a:tcPr marL="10574" marR="10574" marT="10574" marB="0" anchor="b"/>
                </a:tc>
                <a:tc>
                  <a:txBody>
                    <a:bodyPr/>
                    <a:lstStyle/>
                    <a:p>
                      <a:pPr algn="r" fontAlgn="b"/>
                      <a:endParaRPr lang="en-US" sz="1200" b="0" i="0" u="none" strike="noStrike" dirty="0">
                        <a:solidFill>
                          <a:schemeClr val="tx1">
                            <a:lumMod val="65000"/>
                            <a:lumOff val="35000"/>
                          </a:schemeClr>
                        </a:solidFill>
                        <a:effectLst/>
                        <a:latin typeface="Calibri" panose="020F0502020204030204" pitchFamily="34" charset="0"/>
                      </a:endParaRPr>
                    </a:p>
                  </a:txBody>
                  <a:tcPr marL="10574" marR="10574" marT="10574" marB="0" anchor="b">
                    <a:noFill/>
                  </a:tcPr>
                </a:tc>
                <a:tc>
                  <a:txBody>
                    <a:bodyPr/>
                    <a:lstStyle/>
                    <a:p>
                      <a:r>
                        <a:rPr lang="de-CH" sz="1600" b="1" dirty="0">
                          <a:solidFill>
                            <a:srgbClr val="007A96"/>
                          </a:solidFill>
                          <a:latin typeface="Calibri" panose="020F0502020204030204" pitchFamily="34" charset="0"/>
                          <a:cs typeface="Calibri" panose="020F0502020204030204" pitchFamily="34" charset="0"/>
                        </a:rPr>
                        <a:t>SOUTH AMERICA</a:t>
                      </a:r>
                    </a:p>
                  </a:txBody>
                  <a:tcPr marL="10574" marR="10574" marT="10574" marB="0" anchor="b"/>
                </a:tc>
                <a:tc>
                  <a:txBody>
                    <a:bodyPr/>
                    <a:lstStyle/>
                    <a:p>
                      <a:pPr algn="r" fontAlgn="b"/>
                      <a:r>
                        <a:rPr lang="en-US" sz="1200" b="1" i="0" u="none" strike="noStrike" dirty="0">
                          <a:solidFill>
                            <a:schemeClr val="tx1">
                              <a:lumMod val="85000"/>
                              <a:lumOff val="15000"/>
                            </a:schemeClr>
                          </a:solidFill>
                          <a:effectLst/>
                          <a:latin typeface="Calibri" panose="020F0502020204030204" pitchFamily="34" charset="0"/>
                        </a:rPr>
                        <a:t>24</a:t>
                      </a:r>
                    </a:p>
                  </a:txBody>
                  <a:tcPr marL="10574" marR="10574" marT="10574" marB="0" anchor="b"/>
                </a:tc>
                <a:tc>
                  <a:txBody>
                    <a:bodyPr/>
                    <a:lstStyle/>
                    <a:p>
                      <a:pPr algn="r" fontAlgn="b"/>
                      <a:r>
                        <a:rPr lang="en-US" sz="1200" b="1" i="0" u="none" strike="noStrike" dirty="0">
                          <a:solidFill>
                            <a:schemeClr val="tx1">
                              <a:lumMod val="85000"/>
                              <a:lumOff val="15000"/>
                            </a:schemeClr>
                          </a:solidFill>
                          <a:effectLst/>
                          <a:latin typeface="Calibri" panose="020F0502020204030204" pitchFamily="34" charset="0"/>
                        </a:rPr>
                        <a:t>3.1%</a:t>
                      </a:r>
                    </a:p>
                  </a:txBody>
                  <a:tcPr marL="10574" marR="10574" marT="10574" marB="0" anchor="b"/>
                </a:tc>
                <a:extLst>
                  <a:ext uri="{0D108BD9-81ED-4DB2-BD59-A6C34878D82A}">
                    <a16:rowId xmlns:a16="http://schemas.microsoft.com/office/drawing/2014/main" val="4061821836"/>
                  </a:ext>
                </a:extLst>
              </a:tr>
              <a:tr h="207775">
                <a:tc>
                  <a:txBody>
                    <a:bodyPr/>
                    <a:lstStyle/>
                    <a:p>
                      <a:pPr lvl="0" algn="l" fontAlgn="b"/>
                      <a:r>
                        <a:rPr lang="en-US" sz="1200" b="0" i="0" u="none" strike="noStrike" dirty="0">
                          <a:solidFill>
                            <a:schemeClr val="tx1">
                              <a:lumMod val="75000"/>
                              <a:lumOff val="25000"/>
                            </a:schemeClr>
                          </a:solidFill>
                          <a:effectLst/>
                          <a:latin typeface="Calibri" panose="020F0502020204030204" pitchFamily="34" charset="0"/>
                        </a:rPr>
                        <a:t>Poland</a:t>
                      </a:r>
                    </a:p>
                  </a:txBody>
                  <a:tcPr marL="10574" marR="10574" marT="10574" marB="0" anchor="b"/>
                </a:tc>
                <a:tc>
                  <a:txBody>
                    <a:bodyPr/>
                    <a:lstStyle/>
                    <a:p>
                      <a:pPr algn="r" fontAlgn="b"/>
                      <a:r>
                        <a:rPr lang="en-US" sz="1200" b="0" i="0" u="none" strike="noStrike">
                          <a:solidFill>
                            <a:schemeClr val="tx1">
                              <a:lumMod val="75000"/>
                              <a:lumOff val="25000"/>
                            </a:schemeClr>
                          </a:solidFill>
                          <a:effectLst/>
                          <a:latin typeface="Calibri" panose="020F0502020204030204" pitchFamily="34" charset="0"/>
                        </a:rPr>
                        <a:t>13</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1.7%</a:t>
                      </a:r>
                    </a:p>
                  </a:txBody>
                  <a:tcPr marL="10574" marR="10574" marT="10574" marB="0" anchor="b"/>
                </a:tc>
                <a:tc>
                  <a:txBody>
                    <a:bodyPr/>
                    <a:lstStyle/>
                    <a:p>
                      <a:pPr algn="r" fontAlgn="b"/>
                      <a:endParaRPr lang="en-US" sz="1200" b="0" i="0" u="none" strike="noStrike" dirty="0">
                        <a:solidFill>
                          <a:schemeClr val="tx1">
                            <a:lumMod val="65000"/>
                            <a:lumOff val="35000"/>
                          </a:schemeClr>
                        </a:solidFill>
                        <a:effectLst/>
                        <a:latin typeface="Calibri" panose="020F0502020204030204" pitchFamily="34" charset="0"/>
                      </a:endParaRPr>
                    </a:p>
                  </a:txBody>
                  <a:tcPr marL="10574" marR="10574" marT="10574" marB="0" anchor="b">
                    <a:noFill/>
                  </a:tcPr>
                </a:tc>
                <a:tc>
                  <a:txBody>
                    <a:bodyPr/>
                    <a:lstStyle/>
                    <a:p>
                      <a:pPr algn="l" fontAlgn="b"/>
                      <a:r>
                        <a:rPr lang="en-US" sz="1200" b="0" i="0" u="none" strike="noStrike" dirty="0">
                          <a:solidFill>
                            <a:schemeClr val="tx1">
                              <a:lumMod val="75000"/>
                              <a:lumOff val="25000"/>
                            </a:schemeClr>
                          </a:solidFill>
                          <a:effectLst/>
                          <a:latin typeface="Calibri" panose="020F0502020204030204" pitchFamily="34" charset="0"/>
                        </a:rPr>
                        <a:t>Brazil</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17</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2.2%</a:t>
                      </a:r>
                    </a:p>
                  </a:txBody>
                  <a:tcPr marL="10574" marR="10574" marT="10574" marB="0" anchor="b"/>
                </a:tc>
                <a:extLst>
                  <a:ext uri="{0D108BD9-81ED-4DB2-BD59-A6C34878D82A}">
                    <a16:rowId xmlns:a16="http://schemas.microsoft.com/office/drawing/2014/main" val="376652041"/>
                  </a:ext>
                </a:extLst>
              </a:tr>
              <a:tr h="247423">
                <a:tc>
                  <a:txBody>
                    <a:bodyPr/>
                    <a:lstStyle/>
                    <a:p>
                      <a:pPr lvl="0" algn="l" fontAlgn="b"/>
                      <a:r>
                        <a:rPr lang="en-US" sz="1200" b="0" i="0" u="none" strike="noStrike" dirty="0">
                          <a:solidFill>
                            <a:schemeClr val="tx1">
                              <a:lumMod val="75000"/>
                              <a:lumOff val="25000"/>
                            </a:schemeClr>
                          </a:solidFill>
                          <a:effectLst/>
                          <a:latin typeface="Calibri" panose="020F0502020204030204" pitchFamily="34" charset="0"/>
                        </a:rPr>
                        <a:t>Portugal</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12</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1.6%</a:t>
                      </a:r>
                    </a:p>
                  </a:txBody>
                  <a:tcPr marL="10574" marR="10574" marT="10574" marB="0" anchor="b"/>
                </a:tc>
                <a:tc>
                  <a:txBody>
                    <a:bodyPr/>
                    <a:lstStyle/>
                    <a:p>
                      <a:pPr algn="r" fontAlgn="b"/>
                      <a:endParaRPr lang="en-US" sz="1200" b="0" i="0" u="none" strike="noStrike" dirty="0">
                        <a:solidFill>
                          <a:schemeClr val="tx1">
                            <a:lumMod val="65000"/>
                            <a:lumOff val="35000"/>
                          </a:schemeClr>
                        </a:solidFill>
                        <a:effectLst/>
                        <a:latin typeface="Calibri" panose="020F0502020204030204" pitchFamily="34" charset="0"/>
                      </a:endParaRPr>
                    </a:p>
                  </a:txBody>
                  <a:tcPr marL="10574" marR="10574" marT="10574" marB="0" anchor="b">
                    <a:noFill/>
                  </a:tcPr>
                </a:tc>
                <a:tc>
                  <a:txBody>
                    <a:bodyPr/>
                    <a:lstStyle/>
                    <a:p>
                      <a:pPr algn="l" fontAlgn="b"/>
                      <a:r>
                        <a:rPr lang="en-US" sz="1600" b="1" i="0" u="none" strike="noStrike" dirty="0">
                          <a:solidFill>
                            <a:srgbClr val="007A96"/>
                          </a:solidFill>
                          <a:effectLst/>
                          <a:latin typeface="Calibri" panose="020F0502020204030204" pitchFamily="34" charset="0"/>
                        </a:rPr>
                        <a:t>AFRICA</a:t>
                      </a:r>
                      <a:endParaRPr lang="en-US" sz="1200" b="1" i="0" u="none" strike="noStrike" dirty="0">
                        <a:solidFill>
                          <a:srgbClr val="007A96"/>
                        </a:solidFill>
                        <a:effectLst/>
                        <a:latin typeface="Calibri" panose="020F0502020204030204" pitchFamily="34" charset="0"/>
                      </a:endParaRPr>
                    </a:p>
                  </a:txBody>
                  <a:tcPr marL="10574" marR="10574" marT="10574" marB="0" anchor="b"/>
                </a:tc>
                <a:tc>
                  <a:txBody>
                    <a:bodyPr/>
                    <a:lstStyle/>
                    <a:p>
                      <a:pPr algn="r" fontAlgn="b"/>
                      <a:r>
                        <a:rPr lang="en-US" sz="1200" b="1" i="0" u="none" strike="noStrike" dirty="0">
                          <a:solidFill>
                            <a:schemeClr val="tx1">
                              <a:lumMod val="85000"/>
                              <a:lumOff val="15000"/>
                            </a:schemeClr>
                          </a:solidFill>
                          <a:effectLst/>
                          <a:latin typeface="Calibri" panose="020F0502020204030204" pitchFamily="34" charset="0"/>
                        </a:rPr>
                        <a:t>20</a:t>
                      </a:r>
                    </a:p>
                  </a:txBody>
                  <a:tcPr marL="10574" marR="10574" marT="10574" marB="0" anchor="b"/>
                </a:tc>
                <a:tc>
                  <a:txBody>
                    <a:bodyPr/>
                    <a:lstStyle/>
                    <a:p>
                      <a:pPr algn="r" fontAlgn="b"/>
                      <a:r>
                        <a:rPr lang="en-US" sz="1200" b="1" i="0" u="none" strike="noStrike" dirty="0">
                          <a:solidFill>
                            <a:schemeClr val="tx1">
                              <a:lumMod val="85000"/>
                              <a:lumOff val="15000"/>
                            </a:schemeClr>
                          </a:solidFill>
                          <a:effectLst/>
                          <a:latin typeface="Calibri" panose="020F0502020204030204" pitchFamily="34" charset="0"/>
                        </a:rPr>
                        <a:t>2.6%</a:t>
                      </a:r>
                    </a:p>
                  </a:txBody>
                  <a:tcPr marL="10574" marR="10574" marT="10574" marB="0" anchor="b"/>
                </a:tc>
                <a:extLst>
                  <a:ext uri="{0D108BD9-81ED-4DB2-BD59-A6C34878D82A}">
                    <a16:rowId xmlns:a16="http://schemas.microsoft.com/office/drawing/2014/main" val="3029652263"/>
                  </a:ext>
                </a:extLst>
              </a:tr>
              <a:tr h="207775">
                <a:tc>
                  <a:txBody>
                    <a:bodyPr/>
                    <a:lstStyle/>
                    <a:p>
                      <a:pPr lvl="0" algn="l" fontAlgn="b"/>
                      <a:r>
                        <a:rPr lang="en-US" sz="1200" b="0" i="0" u="none" strike="noStrike" dirty="0">
                          <a:solidFill>
                            <a:schemeClr val="tx1">
                              <a:lumMod val="75000"/>
                              <a:lumOff val="25000"/>
                            </a:schemeClr>
                          </a:solidFill>
                          <a:effectLst/>
                          <a:latin typeface="Calibri" panose="020F0502020204030204" pitchFamily="34" charset="0"/>
                        </a:rPr>
                        <a:t>Denmark</a:t>
                      </a:r>
                    </a:p>
                  </a:txBody>
                  <a:tcPr marL="10574" marR="10574" marT="10574" marB="0" anchor="b"/>
                </a:tc>
                <a:tc>
                  <a:txBody>
                    <a:bodyPr/>
                    <a:lstStyle/>
                    <a:p>
                      <a:pPr algn="r" fontAlgn="b"/>
                      <a:r>
                        <a:rPr lang="en-US" sz="1200" b="0" i="0" u="none" strike="noStrike">
                          <a:solidFill>
                            <a:schemeClr val="tx1">
                              <a:lumMod val="75000"/>
                              <a:lumOff val="25000"/>
                            </a:schemeClr>
                          </a:solidFill>
                          <a:effectLst/>
                          <a:latin typeface="Calibri" panose="020F0502020204030204" pitchFamily="34" charset="0"/>
                        </a:rPr>
                        <a:t>10</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1.3%</a:t>
                      </a:r>
                    </a:p>
                  </a:txBody>
                  <a:tcPr marL="10574" marR="10574" marT="10574" marB="0" anchor="b"/>
                </a:tc>
                <a:tc>
                  <a:txBody>
                    <a:bodyPr/>
                    <a:lstStyle/>
                    <a:p>
                      <a:pPr algn="r" fontAlgn="b"/>
                      <a:endParaRPr lang="en-US" sz="1200" b="0" i="0" u="none" strike="noStrike" dirty="0">
                        <a:solidFill>
                          <a:schemeClr val="tx1">
                            <a:lumMod val="65000"/>
                            <a:lumOff val="35000"/>
                          </a:schemeClr>
                        </a:solidFill>
                        <a:effectLst/>
                        <a:latin typeface="Calibri" panose="020F0502020204030204" pitchFamily="34" charset="0"/>
                      </a:endParaRPr>
                    </a:p>
                  </a:txBody>
                  <a:tcPr marL="10574" marR="10574" marT="10574" marB="0" anchor="b">
                    <a:noFill/>
                  </a:tcPr>
                </a:tc>
                <a:tc>
                  <a:txBody>
                    <a:bodyPr/>
                    <a:lstStyle/>
                    <a:p>
                      <a:pPr marL="0" algn="l" defTabSz="914400" rtl="0" eaLnBrk="1" fontAlgn="b" latinLnBrk="0" hangingPunct="1"/>
                      <a:r>
                        <a:rPr lang="en-US" sz="1200" b="0" i="0" u="none" strike="noStrike" kern="1200" dirty="0">
                          <a:solidFill>
                            <a:schemeClr val="tx1">
                              <a:lumMod val="75000"/>
                              <a:lumOff val="25000"/>
                            </a:schemeClr>
                          </a:solidFill>
                          <a:effectLst/>
                          <a:latin typeface="Calibri" panose="020F0502020204030204" pitchFamily="34" charset="0"/>
                          <a:ea typeface="+mn-ea"/>
                          <a:cs typeface="+mn-cs"/>
                        </a:rPr>
                        <a:t>South Africa</a:t>
                      </a:r>
                    </a:p>
                  </a:txBody>
                  <a:tcPr marL="10574" marR="10574" marT="10574" marB="0"/>
                </a:tc>
                <a:tc>
                  <a:txBody>
                    <a:bodyPr/>
                    <a:lstStyle/>
                    <a:p>
                      <a:pPr marL="0" algn="r" defTabSz="914400" rtl="0" eaLnBrk="1" fontAlgn="b" latinLnBrk="0" hangingPunct="1"/>
                      <a:r>
                        <a:rPr lang="en-US" sz="1200" b="0" i="0" u="none" strike="noStrike" kern="1200" dirty="0">
                          <a:solidFill>
                            <a:schemeClr val="tx1">
                              <a:lumMod val="75000"/>
                              <a:lumOff val="25000"/>
                            </a:schemeClr>
                          </a:solidFill>
                          <a:effectLst/>
                          <a:latin typeface="Calibri" panose="020F0502020204030204" pitchFamily="34" charset="0"/>
                          <a:ea typeface="+mn-ea"/>
                          <a:cs typeface="+mn-cs"/>
                        </a:rPr>
                        <a:t>7</a:t>
                      </a:r>
                    </a:p>
                  </a:txBody>
                  <a:tcPr marL="10574" marR="10574" marT="10574" marB="0" anchor="b"/>
                </a:tc>
                <a:tc>
                  <a:txBody>
                    <a:bodyPr/>
                    <a:lstStyle/>
                    <a:p>
                      <a:pPr marL="0" algn="r" defTabSz="914400" rtl="0" eaLnBrk="1" fontAlgn="b" latinLnBrk="0" hangingPunct="1"/>
                      <a:r>
                        <a:rPr lang="en-US" sz="1200" b="0" i="0" u="none" strike="noStrike" kern="1200" dirty="0">
                          <a:solidFill>
                            <a:schemeClr val="tx1">
                              <a:lumMod val="75000"/>
                              <a:lumOff val="25000"/>
                            </a:schemeClr>
                          </a:solidFill>
                          <a:effectLst/>
                          <a:latin typeface="Calibri" panose="020F0502020204030204" pitchFamily="34" charset="0"/>
                          <a:ea typeface="+mn-ea"/>
                          <a:cs typeface="+mn-cs"/>
                        </a:rPr>
                        <a:t>0.9%</a:t>
                      </a:r>
                    </a:p>
                  </a:txBody>
                  <a:tcPr marL="10574" marR="10574" marT="10574" marB="0" anchor="b"/>
                </a:tc>
                <a:extLst>
                  <a:ext uri="{0D108BD9-81ED-4DB2-BD59-A6C34878D82A}">
                    <a16:rowId xmlns:a16="http://schemas.microsoft.com/office/drawing/2014/main" val="3982322973"/>
                  </a:ext>
                </a:extLst>
              </a:tr>
              <a:tr h="247423">
                <a:tc>
                  <a:txBody>
                    <a:bodyPr/>
                    <a:lstStyle/>
                    <a:p>
                      <a:pPr lvl="0" algn="l" fontAlgn="b"/>
                      <a:r>
                        <a:rPr lang="en-US" sz="1200" b="0" i="0" u="none" strike="noStrike" dirty="0">
                          <a:solidFill>
                            <a:schemeClr val="tx1">
                              <a:lumMod val="75000"/>
                              <a:lumOff val="25000"/>
                            </a:schemeClr>
                          </a:solidFill>
                          <a:effectLst/>
                          <a:latin typeface="Calibri" panose="020F0502020204030204" pitchFamily="34" charset="0"/>
                        </a:rPr>
                        <a:t>Liechtenstein</a:t>
                      </a:r>
                    </a:p>
                  </a:txBody>
                  <a:tcPr marL="10574" marR="10574" marT="10574" marB="0" anchor="b"/>
                </a:tc>
                <a:tc>
                  <a:txBody>
                    <a:bodyPr/>
                    <a:lstStyle/>
                    <a:p>
                      <a:pPr algn="r" fontAlgn="b"/>
                      <a:r>
                        <a:rPr lang="en-US" sz="1200" b="0" i="0" u="none" strike="noStrike">
                          <a:solidFill>
                            <a:schemeClr val="tx1">
                              <a:lumMod val="75000"/>
                              <a:lumOff val="25000"/>
                            </a:schemeClr>
                          </a:solidFill>
                          <a:effectLst/>
                          <a:latin typeface="Calibri" panose="020F0502020204030204" pitchFamily="34" charset="0"/>
                        </a:rPr>
                        <a:t>9</a:t>
                      </a:r>
                    </a:p>
                  </a:txBody>
                  <a:tcPr marL="10574" marR="10574" marT="10574" marB="0" anchor="b"/>
                </a:tc>
                <a:tc>
                  <a:txBody>
                    <a:bodyPr/>
                    <a:lstStyle/>
                    <a:p>
                      <a:pPr algn="r" fontAlgn="b"/>
                      <a:r>
                        <a:rPr lang="en-US" sz="1200" b="0" i="0" u="none" strike="noStrike" dirty="0">
                          <a:solidFill>
                            <a:schemeClr val="tx1">
                              <a:lumMod val="75000"/>
                              <a:lumOff val="25000"/>
                            </a:schemeClr>
                          </a:solidFill>
                          <a:effectLst/>
                          <a:latin typeface="Calibri" panose="020F0502020204030204" pitchFamily="34" charset="0"/>
                        </a:rPr>
                        <a:t>1.2%</a:t>
                      </a:r>
                    </a:p>
                  </a:txBody>
                  <a:tcPr marL="10574" marR="10574" marT="10574" marB="0" anchor="b"/>
                </a:tc>
                <a:tc>
                  <a:txBody>
                    <a:bodyPr/>
                    <a:lstStyle/>
                    <a:p>
                      <a:pPr algn="r" fontAlgn="b"/>
                      <a:endParaRPr lang="en-US" sz="1200" b="0" i="0" u="none" strike="noStrike" dirty="0">
                        <a:solidFill>
                          <a:schemeClr val="tx1">
                            <a:lumMod val="65000"/>
                            <a:lumOff val="35000"/>
                          </a:schemeClr>
                        </a:solidFill>
                        <a:effectLst/>
                        <a:latin typeface="Calibri" panose="020F0502020204030204" pitchFamily="34" charset="0"/>
                      </a:endParaRPr>
                    </a:p>
                  </a:txBody>
                  <a:tcPr marL="10574" marR="10574" marT="10574" marB="0" anchor="b">
                    <a:noFill/>
                  </a:tcPr>
                </a:tc>
                <a:tc>
                  <a:txBody>
                    <a:bodyPr/>
                    <a:lstStyle/>
                    <a:p>
                      <a:pPr algn="l" fontAlgn="b"/>
                      <a:r>
                        <a:rPr lang="en-US" sz="1600" b="1" i="0" u="none" strike="noStrike" dirty="0">
                          <a:solidFill>
                            <a:srgbClr val="007A96"/>
                          </a:solidFill>
                          <a:effectLst/>
                          <a:latin typeface="Calibri" panose="020F0502020204030204" pitchFamily="34" charset="0"/>
                        </a:rPr>
                        <a:t>OCEANIA</a:t>
                      </a:r>
                      <a:endParaRPr lang="en-US" sz="1200" b="1" i="0" u="none" strike="noStrike" dirty="0">
                        <a:solidFill>
                          <a:srgbClr val="007A96"/>
                        </a:solidFill>
                        <a:effectLst/>
                        <a:latin typeface="Calibri" panose="020F0502020204030204" pitchFamily="34" charset="0"/>
                      </a:endParaRPr>
                    </a:p>
                  </a:txBody>
                  <a:tcPr marL="10574" marR="10574" marT="10574" marB="0" anchor="b"/>
                </a:tc>
                <a:tc>
                  <a:txBody>
                    <a:bodyPr/>
                    <a:lstStyle/>
                    <a:p>
                      <a:pPr algn="r" fontAlgn="b"/>
                      <a:r>
                        <a:rPr lang="en-US" sz="1200" b="1" i="0" u="none" strike="noStrike" dirty="0">
                          <a:solidFill>
                            <a:schemeClr val="tx1">
                              <a:lumMod val="85000"/>
                              <a:lumOff val="15000"/>
                            </a:schemeClr>
                          </a:solidFill>
                          <a:effectLst/>
                          <a:latin typeface="Calibri" panose="020F0502020204030204" pitchFamily="34" charset="0"/>
                        </a:rPr>
                        <a:t>11</a:t>
                      </a:r>
                    </a:p>
                  </a:txBody>
                  <a:tcPr marL="10574" marR="10574" marT="10574" marB="0" anchor="b"/>
                </a:tc>
                <a:tc>
                  <a:txBody>
                    <a:bodyPr/>
                    <a:lstStyle/>
                    <a:p>
                      <a:pPr algn="r" fontAlgn="b"/>
                      <a:r>
                        <a:rPr lang="en-US" sz="1200" b="1" i="0" u="none" strike="noStrike" dirty="0">
                          <a:solidFill>
                            <a:schemeClr val="tx1">
                              <a:lumMod val="85000"/>
                              <a:lumOff val="15000"/>
                            </a:schemeClr>
                          </a:solidFill>
                          <a:effectLst/>
                          <a:latin typeface="Calibri" panose="020F0502020204030204" pitchFamily="34" charset="0"/>
                        </a:rPr>
                        <a:t>1.4%</a:t>
                      </a:r>
                    </a:p>
                  </a:txBody>
                  <a:tcPr marL="10574" marR="10574" marT="10574" marB="0" anchor="b"/>
                </a:tc>
                <a:extLst>
                  <a:ext uri="{0D108BD9-81ED-4DB2-BD59-A6C34878D82A}">
                    <a16:rowId xmlns:a16="http://schemas.microsoft.com/office/drawing/2014/main" val="3015667238"/>
                  </a:ext>
                </a:extLst>
              </a:tr>
              <a:tr h="213587">
                <a:tc>
                  <a:txBody>
                    <a:bodyPr/>
                    <a:lstStyle/>
                    <a:p>
                      <a:pPr lvl="0" algn="l" fontAlgn="b"/>
                      <a:endParaRPr lang="en-US" sz="1200" b="0" i="0" u="none" strike="noStrike" dirty="0">
                        <a:solidFill>
                          <a:schemeClr val="tx1">
                            <a:lumMod val="75000"/>
                            <a:lumOff val="25000"/>
                          </a:schemeClr>
                        </a:solidFill>
                        <a:effectLst/>
                        <a:latin typeface="Calibri" panose="020F0502020204030204" pitchFamily="34" charset="0"/>
                      </a:endParaRPr>
                    </a:p>
                  </a:txBody>
                  <a:tcPr marL="10574" marR="10574" marT="10574" marB="0" anchor="b"/>
                </a:tc>
                <a:tc>
                  <a:txBody>
                    <a:bodyPr/>
                    <a:lstStyle/>
                    <a:p>
                      <a:pPr algn="r" fontAlgn="b"/>
                      <a:endParaRPr lang="en-US" sz="1200" b="0" i="0" u="none" strike="noStrike" dirty="0">
                        <a:solidFill>
                          <a:schemeClr val="tx1">
                            <a:lumMod val="75000"/>
                            <a:lumOff val="25000"/>
                          </a:schemeClr>
                        </a:solidFill>
                        <a:effectLst/>
                        <a:latin typeface="Calibri" panose="020F0502020204030204" pitchFamily="34" charset="0"/>
                      </a:endParaRPr>
                    </a:p>
                  </a:txBody>
                  <a:tcPr marL="10574" marR="10574" marT="10574" marB="0" anchor="b"/>
                </a:tc>
                <a:tc>
                  <a:txBody>
                    <a:bodyPr/>
                    <a:lstStyle/>
                    <a:p>
                      <a:pPr algn="r" fontAlgn="b"/>
                      <a:endParaRPr lang="en-US" sz="1200" b="0" i="0" u="none" strike="noStrike" dirty="0">
                        <a:solidFill>
                          <a:schemeClr val="tx1">
                            <a:lumMod val="75000"/>
                            <a:lumOff val="25000"/>
                          </a:schemeClr>
                        </a:solidFill>
                        <a:effectLst/>
                        <a:latin typeface="Calibri" panose="020F0502020204030204" pitchFamily="34" charset="0"/>
                      </a:endParaRPr>
                    </a:p>
                  </a:txBody>
                  <a:tcPr marL="10574" marR="10574" marT="10574" marB="0" anchor="b"/>
                </a:tc>
                <a:tc>
                  <a:txBody>
                    <a:bodyPr/>
                    <a:lstStyle/>
                    <a:p>
                      <a:pPr algn="r" fontAlgn="b"/>
                      <a:endParaRPr lang="en-US" sz="1200" b="0" i="0" u="none" strike="noStrike" dirty="0">
                        <a:solidFill>
                          <a:schemeClr val="tx1">
                            <a:lumMod val="65000"/>
                            <a:lumOff val="35000"/>
                          </a:schemeClr>
                        </a:solidFill>
                        <a:effectLst/>
                        <a:latin typeface="Calibri" panose="020F0502020204030204" pitchFamily="34" charset="0"/>
                      </a:endParaRPr>
                    </a:p>
                  </a:txBody>
                  <a:tcPr marL="10574" marR="10574" marT="10574" marB="0" anchor="b">
                    <a:noFill/>
                  </a:tcPr>
                </a:tc>
                <a:tc>
                  <a:txBody>
                    <a:bodyPr/>
                    <a:lstStyle/>
                    <a:p>
                      <a:pPr marL="0" algn="l" defTabSz="914400" rtl="0" eaLnBrk="1" fontAlgn="b" latinLnBrk="0" hangingPunct="1"/>
                      <a:r>
                        <a:rPr lang="en-US" sz="1200" b="0" i="0" u="none" strike="noStrike" kern="1200" dirty="0">
                          <a:solidFill>
                            <a:schemeClr val="tx1">
                              <a:lumMod val="75000"/>
                              <a:lumOff val="25000"/>
                            </a:schemeClr>
                          </a:solidFill>
                          <a:effectLst/>
                          <a:latin typeface="Calibri" panose="020F0502020204030204" pitchFamily="34" charset="0"/>
                          <a:ea typeface="+mn-ea"/>
                          <a:cs typeface="+mn-cs"/>
                        </a:rPr>
                        <a:t>Australia</a:t>
                      </a:r>
                    </a:p>
                  </a:txBody>
                  <a:tcPr marL="10574" marR="10574" marT="10574" marB="0"/>
                </a:tc>
                <a:tc>
                  <a:txBody>
                    <a:bodyPr/>
                    <a:lstStyle/>
                    <a:p>
                      <a:pPr marL="0" algn="r" defTabSz="914400" rtl="0" eaLnBrk="1" fontAlgn="b" latinLnBrk="0" hangingPunct="1"/>
                      <a:r>
                        <a:rPr lang="en-US" sz="1200" b="0" i="0" u="none" strike="noStrike" kern="1200" dirty="0">
                          <a:solidFill>
                            <a:schemeClr val="tx1">
                              <a:lumMod val="75000"/>
                              <a:lumOff val="25000"/>
                            </a:schemeClr>
                          </a:solidFill>
                          <a:effectLst/>
                          <a:latin typeface="Calibri" panose="020F0502020204030204" pitchFamily="34" charset="0"/>
                          <a:ea typeface="+mn-ea"/>
                          <a:cs typeface="+mn-cs"/>
                        </a:rPr>
                        <a:t>7</a:t>
                      </a:r>
                    </a:p>
                  </a:txBody>
                  <a:tcPr marL="10574" marR="10574" marT="10574" marB="0" anchor="b"/>
                </a:tc>
                <a:tc>
                  <a:txBody>
                    <a:bodyPr/>
                    <a:lstStyle/>
                    <a:p>
                      <a:pPr marL="0" algn="r" defTabSz="914400" rtl="0" eaLnBrk="1" fontAlgn="b" latinLnBrk="0" hangingPunct="1"/>
                      <a:r>
                        <a:rPr lang="en-US" sz="1200" b="0" i="0" u="none" strike="noStrike" kern="1200" dirty="0">
                          <a:solidFill>
                            <a:schemeClr val="tx1">
                              <a:lumMod val="75000"/>
                              <a:lumOff val="25000"/>
                            </a:schemeClr>
                          </a:solidFill>
                          <a:effectLst/>
                          <a:latin typeface="Calibri" panose="020F0502020204030204" pitchFamily="34" charset="0"/>
                          <a:ea typeface="+mn-ea"/>
                          <a:cs typeface="+mn-cs"/>
                        </a:rPr>
                        <a:t>0.9%</a:t>
                      </a:r>
                    </a:p>
                  </a:txBody>
                  <a:tcPr marL="10574" marR="10574" marT="10574" marB="0" anchor="b"/>
                </a:tc>
                <a:extLst>
                  <a:ext uri="{0D108BD9-81ED-4DB2-BD59-A6C34878D82A}">
                    <a16:rowId xmlns:a16="http://schemas.microsoft.com/office/drawing/2014/main" val="504167099"/>
                  </a:ext>
                </a:extLst>
              </a:tr>
            </a:tbl>
          </a:graphicData>
        </a:graphic>
      </p:graphicFrame>
    </p:spTree>
    <p:extLst>
      <p:ext uri="{BB962C8B-B14F-4D97-AF65-F5344CB8AC3E}">
        <p14:creationId xmlns:p14="http://schemas.microsoft.com/office/powerpoint/2010/main" val="86435766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dirty="0"/>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28</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Novelty and disruption of innovations</a:t>
            </a:r>
          </a:p>
        </p:txBody>
      </p:sp>
    </p:spTree>
    <p:extLst>
      <p:ext uri="{BB962C8B-B14F-4D97-AF65-F5344CB8AC3E}">
        <p14:creationId xmlns:p14="http://schemas.microsoft.com/office/powerpoint/2010/main" val="36455587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29</a:t>
            </a:fld>
            <a:endParaRPr lang="de-CH"/>
          </a:p>
        </p:txBody>
      </p:sp>
      <p:sp>
        <p:nvSpPr>
          <p:cNvPr id="6" name="Text Placeholder 5"/>
          <p:cNvSpPr>
            <a:spLocks noGrp="1"/>
          </p:cNvSpPr>
          <p:nvPr>
            <p:ph type="body" sz="quarter" idx="13"/>
          </p:nvPr>
        </p:nvSpPr>
        <p:spPr>
          <a:xfrm>
            <a:off x="330200" y="656800"/>
            <a:ext cx="11531600" cy="827984"/>
          </a:xfrm>
        </p:spPr>
        <p:txBody>
          <a:bodyPr/>
          <a:lstStyle/>
          <a:p>
            <a:r>
              <a:rPr lang="en-US" dirty="0"/>
              <a:t>Novelty of innovations</a:t>
            </a:r>
          </a:p>
          <a:p>
            <a:r>
              <a:rPr lang="en-US" sz="1600" b="0" dirty="0"/>
              <a:t>Question: How would you rate the degree of novelty of the innovations of your company in the last two years?</a:t>
            </a:r>
          </a:p>
        </p:txBody>
      </p:sp>
      <p:sp>
        <p:nvSpPr>
          <p:cNvPr id="14" name="Rectangle 13"/>
          <p:cNvSpPr/>
          <p:nvPr/>
        </p:nvSpPr>
        <p:spPr>
          <a:xfrm>
            <a:off x="324814" y="4509120"/>
            <a:ext cx="11531599" cy="2008242"/>
          </a:xfrm>
          <a:prstGeom prst="rect">
            <a:avLst/>
          </a:prstGeom>
        </p:spPr>
        <p:txBody>
          <a:bodyPr wrap="square">
            <a:spAutoFit/>
          </a:bodyPr>
          <a:lstStyle/>
          <a:p>
            <a:pPr>
              <a:spcAft>
                <a:spcPts val="600"/>
              </a:spcAft>
            </a:pPr>
            <a:r>
              <a:rPr lang="en-US" sz="1600" b="1" dirty="0"/>
              <a:t>Key findings:</a:t>
            </a:r>
            <a:endParaRPr lang="en-US" sz="1600" dirty="0"/>
          </a:p>
          <a:p>
            <a:pPr marL="228600" indent="-228600">
              <a:spcAft>
                <a:spcPts val="300"/>
              </a:spcAft>
              <a:buFont typeface="+mj-lt"/>
              <a:buAutoNum type="arabicParenR"/>
            </a:pPr>
            <a:r>
              <a:rPr lang="en-US" sz="1600" dirty="0"/>
              <a:t>Respondents see their innovation activities </a:t>
            </a:r>
            <a:r>
              <a:rPr lang="en-US" sz="1600" b="1" dirty="0"/>
              <a:t>more frequently</a:t>
            </a:r>
            <a:r>
              <a:rPr lang="en-US" sz="1600" dirty="0"/>
              <a:t> as </a:t>
            </a:r>
            <a:r>
              <a:rPr lang="en-US" sz="1600" b="1" dirty="0"/>
              <a:t>radical than incremental </a:t>
            </a:r>
          </a:p>
          <a:p>
            <a:pPr marL="685800" lvl="1" indent="-228600">
              <a:buFont typeface="Arial" panose="020B0604020202020204" pitchFamily="34" charset="0"/>
              <a:buChar char="•"/>
            </a:pPr>
            <a:r>
              <a:rPr lang="en-US" sz="1600" dirty="0"/>
              <a:t>37% of respondents indicate radical innovations; 25% indicate purely incremental innovations</a:t>
            </a:r>
          </a:p>
          <a:p>
            <a:pPr marL="228600" indent="-228600">
              <a:spcAft>
                <a:spcPts val="300"/>
              </a:spcAft>
              <a:buFont typeface="+mj-lt"/>
              <a:buAutoNum type="arabicParenR"/>
            </a:pPr>
            <a:r>
              <a:rPr lang="en-US" sz="1600" b="1" dirty="0"/>
              <a:t>Extremes</a:t>
            </a:r>
            <a:r>
              <a:rPr lang="en-US" sz="1600" dirty="0"/>
              <a:t> are </a:t>
            </a:r>
            <a:r>
              <a:rPr lang="en-US" sz="1600" b="1" dirty="0"/>
              <a:t>rare</a:t>
            </a:r>
          </a:p>
          <a:p>
            <a:pPr marL="685800" lvl="1" indent="-228600">
              <a:buFont typeface="Arial" panose="020B0604020202020204" pitchFamily="34" charset="0"/>
              <a:buChar char="•"/>
            </a:pPr>
            <a:r>
              <a:rPr lang="en-US" sz="1600" dirty="0"/>
              <a:t>Only 9% see their innovations as very radical; only 3% see their innovations as very incremental</a:t>
            </a:r>
          </a:p>
          <a:p>
            <a:pPr marL="228600" indent="-228600">
              <a:spcAft>
                <a:spcPts val="300"/>
              </a:spcAft>
              <a:buFont typeface="+mj-lt"/>
              <a:buAutoNum type="arabicParenR"/>
            </a:pPr>
            <a:r>
              <a:rPr lang="en-US" sz="1600" b="1" dirty="0"/>
              <a:t>Mixture</a:t>
            </a:r>
            <a:r>
              <a:rPr lang="en-US" sz="1600" dirty="0"/>
              <a:t> is </a:t>
            </a:r>
            <a:r>
              <a:rPr lang="en-US" sz="1600" b="1" dirty="0"/>
              <a:t>most common</a:t>
            </a:r>
          </a:p>
          <a:p>
            <a:pPr marL="685800" lvl="1" indent="-228600">
              <a:spcAft>
                <a:spcPts val="600"/>
              </a:spcAft>
              <a:buFont typeface="Arial" panose="020B0604020202020204" pitchFamily="34" charset="0"/>
              <a:buChar char="•"/>
            </a:pPr>
            <a:r>
              <a:rPr lang="en-US" sz="1600" dirty="0"/>
              <a:t>About 39% of all respondents see their innovation activity as something between incremental and radical</a:t>
            </a:r>
          </a:p>
        </p:txBody>
      </p:sp>
      <p:pic>
        <p:nvPicPr>
          <p:cNvPr id="10" name="Picture 9" descr="Chart, bar chart&#10;&#10;Description automatically generated">
            <a:extLst>
              <a:ext uri="{FF2B5EF4-FFF2-40B4-BE49-F238E27FC236}">
                <a16:creationId xmlns:a16="http://schemas.microsoft.com/office/drawing/2014/main" id="{9F4939B5-693C-49C8-9FA6-47C752258B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801" b="26900"/>
          <a:stretch/>
        </p:blipFill>
        <p:spPr>
          <a:xfrm>
            <a:off x="2061171" y="1628800"/>
            <a:ext cx="7788928" cy="2736000"/>
          </a:xfrm>
          <a:prstGeom prst="rect">
            <a:avLst/>
          </a:prstGeom>
        </p:spPr>
      </p:pic>
    </p:spTree>
    <p:extLst>
      <p:ext uri="{BB962C8B-B14F-4D97-AF65-F5344CB8AC3E}">
        <p14:creationId xmlns:p14="http://schemas.microsoft.com/office/powerpoint/2010/main" val="15306383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7500" y="1123729"/>
            <a:ext cx="11537950" cy="5653309"/>
          </a:xfrm>
        </p:spPr>
        <p:txBody>
          <a:bodyPr vert="horz" lIns="140400" tIns="0" rIns="144000" bIns="0" rtlCol="0" anchor="t">
            <a:noAutofit/>
          </a:bodyPr>
          <a:lstStyle/>
          <a:p>
            <a:r>
              <a:rPr lang="en-US" sz="1800" dirty="0"/>
              <a:t>Second implementation of the survey after pilot project in 2019</a:t>
            </a:r>
          </a:p>
          <a:p>
            <a:pPr lvl="1"/>
            <a:r>
              <a:rPr lang="en-US" sz="1400" dirty="0"/>
              <a:t>Adapted questionnaire since last implementation</a:t>
            </a:r>
          </a:p>
          <a:p>
            <a:pPr lvl="2"/>
            <a:r>
              <a:rPr lang="en-US" sz="1200" dirty="0"/>
              <a:t>New questions (labeled </a:t>
            </a:r>
            <a:r>
              <a:rPr lang="en-US" sz="1200" dirty="0">
                <a:solidFill>
                  <a:srgbClr val="FF0000"/>
                </a:solidFill>
              </a:rPr>
              <a:t>new</a:t>
            </a:r>
            <a:r>
              <a:rPr lang="en-US" sz="1200" dirty="0"/>
              <a:t> below)</a:t>
            </a:r>
          </a:p>
          <a:p>
            <a:pPr lvl="2"/>
            <a:r>
              <a:rPr lang="en-US" sz="1200" dirty="0"/>
              <a:t>More extensive questions in other areas (labeled </a:t>
            </a:r>
            <a:r>
              <a:rPr lang="en-US" sz="1200" dirty="0" err="1">
                <a:solidFill>
                  <a:srgbClr val="FF0000"/>
                </a:solidFill>
              </a:rPr>
              <a:t>ext</a:t>
            </a:r>
            <a:r>
              <a:rPr lang="en-US" sz="1200" dirty="0">
                <a:solidFill>
                  <a:srgbClr val="FF0000"/>
                </a:solidFill>
              </a:rPr>
              <a:t> </a:t>
            </a:r>
            <a:r>
              <a:rPr lang="en-US" sz="1200" dirty="0"/>
              <a:t>below)</a:t>
            </a:r>
          </a:p>
          <a:p>
            <a:pPr lvl="2">
              <a:spcAft>
                <a:spcPts val="400"/>
              </a:spcAft>
            </a:pPr>
            <a:r>
              <a:rPr lang="en-US" sz="1200" dirty="0"/>
              <a:t>Dropped questions in other areas (support mechanisms and motives for public innovation support)</a:t>
            </a:r>
          </a:p>
          <a:p>
            <a:pPr marL="361950" lvl="2" indent="-361950">
              <a:spcBef>
                <a:spcPts val="500"/>
              </a:spcBef>
            </a:pPr>
            <a:r>
              <a:rPr lang="en-US" dirty="0"/>
              <a:t>Present study focuses on innovation patterns of </a:t>
            </a:r>
            <a:r>
              <a:rPr lang="en-US" dirty="0" err="1"/>
              <a:t>Innosuisse</a:t>
            </a:r>
            <a:r>
              <a:rPr lang="en-US" dirty="0"/>
              <a:t> firms and does not assess the impact of </a:t>
            </a:r>
            <a:r>
              <a:rPr lang="en-US" dirty="0" err="1"/>
              <a:t>Innosuisse</a:t>
            </a:r>
            <a:r>
              <a:rPr lang="en-US" dirty="0"/>
              <a:t> funding</a:t>
            </a:r>
            <a:endParaRPr lang="en-US" dirty="0">
              <a:sym typeface="Wingdings" panose="05000000000000000000" pitchFamily="2" charset="2"/>
            </a:endParaRPr>
          </a:p>
          <a:p>
            <a:pPr marL="730250" lvl="4" indent="-361950">
              <a:spcBef>
                <a:spcPts val="500"/>
              </a:spcBef>
              <a:spcAft>
                <a:spcPts val="400"/>
              </a:spcAft>
            </a:pPr>
            <a:r>
              <a:rPr lang="en-US" dirty="0">
                <a:sym typeface="Wingdings" panose="05000000000000000000" pitchFamily="2" charset="2"/>
              </a:rPr>
              <a:t>Comparison of </a:t>
            </a:r>
            <a:r>
              <a:rPr lang="en-US" dirty="0" err="1">
                <a:sym typeface="Wingdings" panose="05000000000000000000" pitchFamily="2" charset="2"/>
              </a:rPr>
              <a:t>Innosuisse</a:t>
            </a:r>
            <a:r>
              <a:rPr lang="en-US" dirty="0">
                <a:sym typeface="Wingdings" panose="05000000000000000000" pitchFamily="2" charset="2"/>
              </a:rPr>
              <a:t> clientele with other R&amp;D active Swiss companies follows in the next survey wave 2023</a:t>
            </a:r>
            <a:endParaRPr lang="en-US" dirty="0"/>
          </a:p>
          <a:p>
            <a:r>
              <a:rPr lang="en-US" sz="1800" dirty="0"/>
              <a:t>Topics of the survey</a:t>
            </a:r>
          </a:p>
          <a:p>
            <a:pPr lvl="1"/>
            <a:r>
              <a:rPr lang="en-US" sz="1400" dirty="0"/>
              <a:t>Innovation activities</a:t>
            </a:r>
          </a:p>
          <a:p>
            <a:pPr lvl="2"/>
            <a:r>
              <a:rPr lang="en-US" sz="1200" b="0" dirty="0">
                <a:solidFill>
                  <a:schemeClr val="tx1"/>
                </a:solidFill>
                <a:latin typeface="+mn-lt"/>
              </a:rPr>
              <a:t>Development of innovation activities</a:t>
            </a:r>
          </a:p>
          <a:p>
            <a:pPr lvl="2"/>
            <a:r>
              <a:rPr lang="en-US" sz="1200" b="0" dirty="0">
                <a:solidFill>
                  <a:schemeClr val="tx1"/>
                </a:solidFill>
                <a:latin typeface="+mn-lt"/>
              </a:rPr>
              <a:t>Risk of innovation activities (</a:t>
            </a:r>
            <a:r>
              <a:rPr lang="en-US" sz="1200" b="0" dirty="0" err="1">
                <a:solidFill>
                  <a:srgbClr val="FF0000"/>
                </a:solidFill>
                <a:latin typeface="+mn-lt"/>
              </a:rPr>
              <a:t>ext</a:t>
            </a:r>
            <a:r>
              <a:rPr lang="en-US" sz="1200" b="0" dirty="0">
                <a:solidFill>
                  <a:schemeClr val="tx1"/>
                </a:solidFill>
                <a:latin typeface="+mn-lt"/>
              </a:rPr>
              <a:t>)</a:t>
            </a:r>
          </a:p>
          <a:p>
            <a:pPr lvl="2"/>
            <a:r>
              <a:rPr lang="en-US" sz="1200" b="0" dirty="0">
                <a:solidFill>
                  <a:schemeClr val="tx1"/>
                </a:solidFill>
                <a:latin typeface="+mn-lt"/>
              </a:rPr>
              <a:t>Utility of innovation support</a:t>
            </a:r>
          </a:p>
          <a:p>
            <a:pPr lvl="1"/>
            <a:r>
              <a:rPr lang="en-US" sz="1400" b="0" dirty="0">
                <a:solidFill>
                  <a:schemeClr val="tx1"/>
                </a:solidFill>
                <a:latin typeface="+mn-lt"/>
              </a:rPr>
              <a:t>Innovation promotion instruments (</a:t>
            </a:r>
            <a:r>
              <a:rPr lang="en-US" sz="1400" b="0" dirty="0">
                <a:solidFill>
                  <a:srgbClr val="FF0000"/>
                </a:solidFill>
                <a:latin typeface="+mn-lt"/>
              </a:rPr>
              <a:t>new</a:t>
            </a:r>
            <a:r>
              <a:rPr lang="en-US" sz="1400" b="0" dirty="0">
                <a:solidFill>
                  <a:schemeClr val="tx1"/>
                </a:solidFill>
                <a:latin typeface="+mn-lt"/>
              </a:rPr>
              <a:t>)</a:t>
            </a:r>
          </a:p>
          <a:p>
            <a:pPr lvl="1"/>
            <a:r>
              <a:rPr lang="en-US" sz="1400" dirty="0"/>
              <a:t>International innovation collaboration (</a:t>
            </a:r>
            <a:r>
              <a:rPr lang="en-US" sz="1400" dirty="0">
                <a:solidFill>
                  <a:srgbClr val="FF0000"/>
                </a:solidFill>
              </a:rPr>
              <a:t>new</a:t>
            </a:r>
            <a:r>
              <a:rPr lang="en-US" sz="1400" dirty="0"/>
              <a:t>)</a:t>
            </a:r>
          </a:p>
          <a:p>
            <a:pPr lvl="1"/>
            <a:r>
              <a:rPr lang="en-US" sz="1400" b="0" dirty="0">
                <a:solidFill>
                  <a:schemeClr val="tx1"/>
                </a:solidFill>
                <a:latin typeface="+mn-lt"/>
              </a:rPr>
              <a:t>Novelty and disruption of innovations (</a:t>
            </a:r>
            <a:r>
              <a:rPr lang="en-US" sz="1400" b="0" dirty="0">
                <a:solidFill>
                  <a:srgbClr val="FF0000"/>
                </a:solidFill>
                <a:latin typeface="+mn-lt"/>
              </a:rPr>
              <a:t>new</a:t>
            </a:r>
            <a:r>
              <a:rPr lang="en-US" sz="1400" b="0" dirty="0">
                <a:solidFill>
                  <a:schemeClr val="tx1"/>
                </a:solidFill>
                <a:latin typeface="+mn-lt"/>
              </a:rPr>
              <a:t>)</a:t>
            </a:r>
            <a:endParaRPr lang="en-US" sz="1400" dirty="0"/>
          </a:p>
          <a:p>
            <a:pPr lvl="1"/>
            <a:r>
              <a:rPr lang="en-US" sz="1400" b="0" dirty="0">
                <a:solidFill>
                  <a:schemeClr val="tx1"/>
                </a:solidFill>
                <a:latin typeface="+mn-lt"/>
              </a:rPr>
              <a:t>Impact of the COVID-19 pandemic on innovation activities (</a:t>
            </a:r>
            <a:r>
              <a:rPr lang="en-US" sz="1400" b="0" dirty="0">
                <a:solidFill>
                  <a:srgbClr val="FF0000"/>
                </a:solidFill>
                <a:latin typeface="+mn-lt"/>
              </a:rPr>
              <a:t>new</a:t>
            </a:r>
            <a:r>
              <a:rPr lang="en-US" sz="1400" b="0" dirty="0">
                <a:solidFill>
                  <a:schemeClr val="tx1"/>
                </a:solidFill>
                <a:latin typeface="+mn-lt"/>
              </a:rPr>
              <a:t>)</a:t>
            </a:r>
          </a:p>
          <a:p>
            <a:pPr lvl="1"/>
            <a:r>
              <a:rPr lang="en-US" sz="1400" b="0" dirty="0">
                <a:solidFill>
                  <a:schemeClr val="tx1"/>
                </a:solidFill>
                <a:latin typeface="+mn-lt"/>
              </a:rPr>
              <a:t>Sustainable Development Goals (SDG) (</a:t>
            </a:r>
            <a:r>
              <a:rPr lang="en-US" sz="1400" b="0" dirty="0">
                <a:solidFill>
                  <a:srgbClr val="FF0000"/>
                </a:solidFill>
                <a:latin typeface="+mn-lt"/>
              </a:rPr>
              <a:t>new</a:t>
            </a:r>
            <a:r>
              <a:rPr lang="en-US" sz="1400" b="0" dirty="0">
                <a:solidFill>
                  <a:schemeClr val="tx1"/>
                </a:solidFill>
                <a:latin typeface="+mn-lt"/>
              </a:rPr>
              <a:t>)</a:t>
            </a:r>
          </a:p>
          <a:p>
            <a:pPr lvl="1">
              <a:spcAft>
                <a:spcPts val="400"/>
              </a:spcAft>
            </a:pPr>
            <a:r>
              <a:rPr lang="en-US" sz="1400" dirty="0"/>
              <a:t>Innovation and turnover shares  of funded firms (</a:t>
            </a:r>
            <a:r>
              <a:rPr lang="en-US" sz="1400" dirty="0">
                <a:solidFill>
                  <a:srgbClr val="FF0000"/>
                </a:solidFill>
              </a:rPr>
              <a:t>new</a:t>
            </a:r>
            <a:r>
              <a:rPr lang="en-US" sz="1400" dirty="0"/>
              <a:t>)</a:t>
            </a:r>
            <a:endParaRPr lang="en-US" sz="1400" b="0" dirty="0">
              <a:latin typeface="+mn-lt"/>
            </a:endParaRPr>
          </a:p>
          <a:p>
            <a:r>
              <a:rPr lang="en-US" sz="1800" dirty="0"/>
              <a:t>Unless stated otherwise, the results refer to the 2021 survey</a:t>
            </a:r>
          </a:p>
          <a:p>
            <a:pPr marL="361950" lvl="1" indent="0">
              <a:buNone/>
            </a:pPr>
            <a:endParaRPr lang="en-US" sz="1400" b="0" dirty="0">
              <a:solidFill>
                <a:schemeClr val="tx1"/>
              </a:solidFill>
              <a:latin typeface="+mn-lt"/>
            </a:endParaRPr>
          </a:p>
        </p:txBody>
      </p:sp>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5" name="Slide Number Placeholder 4"/>
          <p:cNvSpPr>
            <a:spLocks noGrp="1"/>
          </p:cNvSpPr>
          <p:nvPr>
            <p:ph type="sldNum" sz="quarter" idx="12"/>
          </p:nvPr>
        </p:nvSpPr>
        <p:spPr/>
        <p:txBody>
          <a:bodyPr/>
          <a:lstStyle/>
          <a:p>
            <a:fld id="{6C6AE60A-B69C-4790-82F7-3882EDF23186}" type="slidenum">
              <a:rPr lang="de-CH" smtClean="0"/>
              <a:t>3</a:t>
            </a:fld>
            <a:endParaRPr lang="de-CH"/>
          </a:p>
        </p:txBody>
      </p:sp>
      <p:sp>
        <p:nvSpPr>
          <p:cNvPr id="6" name="Text Placeholder 5"/>
          <p:cNvSpPr>
            <a:spLocks noGrp="1"/>
          </p:cNvSpPr>
          <p:nvPr>
            <p:ph type="body" sz="quarter" idx="13"/>
          </p:nvPr>
        </p:nvSpPr>
        <p:spPr>
          <a:xfrm>
            <a:off x="330200" y="620713"/>
            <a:ext cx="11531600" cy="504031"/>
          </a:xfrm>
        </p:spPr>
        <p:txBody>
          <a:bodyPr/>
          <a:lstStyle/>
          <a:p>
            <a:r>
              <a:rPr lang="de-CH" dirty="0"/>
              <a:t>Initial Position</a:t>
            </a:r>
            <a:endParaRPr lang="en-US" dirty="0">
              <a:solidFill>
                <a:srgbClr val="FF0000"/>
              </a:solidFill>
            </a:endParaRPr>
          </a:p>
        </p:txBody>
      </p:sp>
    </p:spTree>
    <p:extLst>
      <p:ext uri="{BB962C8B-B14F-4D97-AF65-F5344CB8AC3E}">
        <p14:creationId xmlns:p14="http://schemas.microsoft.com/office/powerpoint/2010/main" val="152723477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09320"/>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30</a:t>
            </a:fld>
            <a:endParaRPr lang="de-CH"/>
          </a:p>
        </p:txBody>
      </p:sp>
      <p:sp>
        <p:nvSpPr>
          <p:cNvPr id="6" name="Text Placeholder 5"/>
          <p:cNvSpPr>
            <a:spLocks noGrp="1"/>
          </p:cNvSpPr>
          <p:nvPr>
            <p:ph type="body" sz="quarter" idx="13"/>
          </p:nvPr>
        </p:nvSpPr>
        <p:spPr>
          <a:xfrm>
            <a:off x="330200" y="656800"/>
            <a:ext cx="11531600" cy="836700"/>
          </a:xfrm>
        </p:spPr>
        <p:txBody>
          <a:bodyPr/>
          <a:lstStyle/>
          <a:p>
            <a:r>
              <a:rPr lang="en-US" dirty="0"/>
              <a:t>Novelty of innovations</a:t>
            </a:r>
          </a:p>
          <a:p>
            <a:r>
              <a:rPr lang="en-US" sz="1600" b="0" dirty="0"/>
              <a:t>Question: How would you rate the degree of novelty of the innovations of your company in the last two years?</a:t>
            </a:r>
          </a:p>
        </p:txBody>
      </p:sp>
      <p:sp>
        <p:nvSpPr>
          <p:cNvPr id="14" name="Rectangle 13"/>
          <p:cNvSpPr/>
          <p:nvPr/>
        </p:nvSpPr>
        <p:spPr>
          <a:xfrm>
            <a:off x="7029723" y="1844824"/>
            <a:ext cx="5046450" cy="4555093"/>
          </a:xfrm>
          <a:prstGeom prst="rect">
            <a:avLst/>
          </a:prstGeom>
          <a:solidFill>
            <a:schemeClr val="bg1"/>
          </a:solidFill>
        </p:spPr>
        <p:txBody>
          <a:bodyPr wrap="square">
            <a:spAutoFit/>
          </a:bodyPr>
          <a:lstStyle/>
          <a:p>
            <a:pPr>
              <a:lnSpc>
                <a:spcPct val="150000"/>
              </a:lnSpc>
            </a:pPr>
            <a:r>
              <a:rPr lang="en-US" sz="1600" b="1" dirty="0"/>
              <a:t>Key findings:</a:t>
            </a:r>
            <a:endParaRPr lang="en-US" sz="1600" dirty="0"/>
          </a:p>
          <a:p>
            <a:pPr marL="228600" indent="-228600">
              <a:spcAft>
                <a:spcPts val="600"/>
              </a:spcAft>
              <a:buFont typeface="+mj-lt"/>
              <a:buAutoNum type="arabicParenBoth"/>
            </a:pPr>
            <a:r>
              <a:rPr lang="en-US" sz="1600" dirty="0"/>
              <a:t> On average, </a:t>
            </a:r>
            <a:r>
              <a:rPr lang="en-US" sz="1600" b="1" dirty="0"/>
              <a:t>most groups </a:t>
            </a:r>
            <a:r>
              <a:rPr lang="en-US" sz="1600" dirty="0"/>
              <a:t>see their innovations somewhere </a:t>
            </a:r>
            <a:r>
              <a:rPr lang="en-US" sz="1600" b="1" dirty="0"/>
              <a:t>between incremental </a:t>
            </a:r>
            <a:r>
              <a:rPr lang="en-US" sz="1600" dirty="0"/>
              <a:t>and </a:t>
            </a:r>
            <a:r>
              <a:rPr lang="en-US" sz="1600" b="1" dirty="0"/>
              <a:t>radical</a:t>
            </a:r>
          </a:p>
          <a:p>
            <a:pPr marL="228600" indent="-228600">
              <a:spcAft>
                <a:spcPts val="300"/>
              </a:spcAft>
              <a:buFont typeface="+mj-lt"/>
              <a:buAutoNum type="arabicParenBoth"/>
            </a:pPr>
            <a:r>
              <a:rPr lang="en-US" sz="1600" dirty="0"/>
              <a:t> </a:t>
            </a:r>
            <a:r>
              <a:rPr lang="en-US" sz="1600" b="1" dirty="0"/>
              <a:t>No</a:t>
            </a:r>
            <a:r>
              <a:rPr lang="en-US" sz="1600" dirty="0"/>
              <a:t> </a:t>
            </a:r>
            <a:r>
              <a:rPr lang="en-US" sz="1600" b="1" dirty="0"/>
              <a:t>differences </a:t>
            </a:r>
            <a:r>
              <a:rPr lang="en-US" sz="1600" dirty="0"/>
              <a:t>in the novelty of their innovations</a:t>
            </a:r>
          </a:p>
          <a:p>
            <a:pPr marL="685800" lvl="1" indent="-228600">
              <a:buFont typeface="Arial" panose="020B0604020202020204" pitchFamily="34" charset="0"/>
              <a:buChar char="•"/>
            </a:pPr>
            <a:r>
              <a:rPr lang="en-US" sz="1600" b="1" dirty="0"/>
              <a:t>Approved or rejected </a:t>
            </a:r>
            <a:r>
              <a:rPr lang="en-US" sz="1600" dirty="0"/>
              <a:t>applicants assess the novelty of their innovations the same</a:t>
            </a:r>
          </a:p>
          <a:p>
            <a:pPr marL="685800" lvl="1" indent="-228600">
              <a:buFont typeface="Arial" panose="020B0604020202020204" pitchFamily="34" charset="0"/>
              <a:buChar char="•"/>
            </a:pPr>
            <a:r>
              <a:rPr lang="en-US" sz="1600" dirty="0"/>
              <a:t>There are no differences between </a:t>
            </a:r>
            <a:r>
              <a:rPr lang="en-US" sz="1600" b="1" dirty="0"/>
              <a:t>approved projects and cheques </a:t>
            </a:r>
            <a:r>
              <a:rPr lang="en-US" sz="1600" dirty="0"/>
              <a:t>either</a:t>
            </a:r>
          </a:p>
          <a:p>
            <a:pPr marL="228600" indent="-228600">
              <a:spcAft>
                <a:spcPts val="300"/>
              </a:spcAft>
              <a:buFont typeface="+mj-lt"/>
              <a:buAutoNum type="arabicParenBoth"/>
            </a:pPr>
            <a:r>
              <a:rPr lang="en-US" sz="1600" dirty="0"/>
              <a:t> Some groups show a clear </a:t>
            </a:r>
            <a:r>
              <a:rPr lang="en-US" sz="1600" b="1" dirty="0"/>
              <a:t>tendency </a:t>
            </a:r>
            <a:r>
              <a:rPr lang="en-US" sz="1600" dirty="0"/>
              <a:t>towards more </a:t>
            </a:r>
            <a:r>
              <a:rPr lang="en-US" sz="1600" b="1" dirty="0"/>
              <a:t>radical </a:t>
            </a:r>
            <a:r>
              <a:rPr lang="en-US" sz="1600" dirty="0"/>
              <a:t>innovations</a:t>
            </a:r>
          </a:p>
          <a:p>
            <a:pPr marL="685800" lvl="1" indent="-228600">
              <a:buFont typeface="Arial" panose="020B0604020202020204" pitchFamily="34" charset="0"/>
              <a:buChar char="•"/>
            </a:pPr>
            <a:r>
              <a:rPr lang="en-US" sz="1600" b="1" dirty="0"/>
              <a:t>International </a:t>
            </a:r>
            <a:r>
              <a:rPr lang="en-US" sz="1600" dirty="0"/>
              <a:t>collaborators see their innovations as more radical than national collaborators</a:t>
            </a:r>
          </a:p>
          <a:p>
            <a:pPr marL="685800" lvl="1" indent="-228600">
              <a:buFont typeface="Arial" panose="020B0604020202020204" pitchFamily="34" charset="0"/>
              <a:buChar char="•"/>
            </a:pPr>
            <a:r>
              <a:rPr lang="en-US" sz="1600" b="1" dirty="0"/>
              <a:t>SMEs and Startups </a:t>
            </a:r>
            <a:r>
              <a:rPr lang="en-US" sz="1600" dirty="0"/>
              <a:t>with</a:t>
            </a:r>
            <a:r>
              <a:rPr lang="en-US" sz="1600" b="1" dirty="0"/>
              <a:t> </a:t>
            </a:r>
            <a:r>
              <a:rPr lang="en-US" sz="1600" dirty="0"/>
              <a:t>more radical innovations than large enterprises and established companies</a:t>
            </a:r>
          </a:p>
          <a:p>
            <a:endParaRPr lang="en-US" sz="1600" dirty="0"/>
          </a:p>
        </p:txBody>
      </p:sp>
      <p:grpSp>
        <p:nvGrpSpPr>
          <p:cNvPr id="2" name="Group 1">
            <a:extLst>
              <a:ext uri="{FF2B5EF4-FFF2-40B4-BE49-F238E27FC236}">
                <a16:creationId xmlns:a16="http://schemas.microsoft.com/office/drawing/2014/main" id="{4E88ED88-D445-4287-9FAE-814EFCDCF1B5}"/>
              </a:ext>
            </a:extLst>
          </p:cNvPr>
          <p:cNvGrpSpPr/>
          <p:nvPr/>
        </p:nvGrpSpPr>
        <p:grpSpPr>
          <a:xfrm>
            <a:off x="188963" y="2257779"/>
            <a:ext cx="6480720" cy="2907647"/>
            <a:chOff x="188963" y="2257779"/>
            <a:chExt cx="6480720" cy="2907647"/>
          </a:xfrm>
        </p:grpSpPr>
        <p:pic>
          <p:nvPicPr>
            <p:cNvPr id="7" name="Picture 6" descr="Chart, box and whisker chart&#10;&#10;Description automatically generated">
              <a:extLst>
                <a:ext uri="{FF2B5EF4-FFF2-40B4-BE49-F238E27FC236}">
                  <a16:creationId xmlns:a16="http://schemas.microsoft.com/office/drawing/2014/main" id="{EC9BE7CB-4313-4326-AC0E-7FE8978E3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0" t="19551" b="19551"/>
            <a:stretch/>
          </p:blipFill>
          <p:spPr>
            <a:xfrm>
              <a:off x="260970" y="2257779"/>
              <a:ext cx="6408713" cy="2907647"/>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AA0A2C3E-5021-4443-9244-7BF4E93ACE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650" r="68327" b="31100"/>
            <a:stretch/>
          </p:blipFill>
          <p:spPr>
            <a:xfrm>
              <a:off x="188963" y="4120207"/>
              <a:ext cx="2358770" cy="284347"/>
            </a:xfrm>
            <a:prstGeom prst="rect">
              <a:avLst/>
            </a:prstGeom>
          </p:spPr>
        </p:pic>
      </p:grpSp>
    </p:spTree>
    <p:extLst>
      <p:ext uri="{BB962C8B-B14F-4D97-AF65-F5344CB8AC3E}">
        <p14:creationId xmlns:p14="http://schemas.microsoft.com/office/powerpoint/2010/main" val="234783713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31</a:t>
            </a:fld>
            <a:endParaRPr lang="de-CH"/>
          </a:p>
        </p:txBody>
      </p:sp>
      <p:sp>
        <p:nvSpPr>
          <p:cNvPr id="6" name="Text Placeholder 5"/>
          <p:cNvSpPr>
            <a:spLocks noGrp="1"/>
          </p:cNvSpPr>
          <p:nvPr>
            <p:ph type="body" sz="quarter" idx="13"/>
          </p:nvPr>
        </p:nvSpPr>
        <p:spPr>
          <a:xfrm>
            <a:off x="330200" y="656800"/>
            <a:ext cx="11531600" cy="755976"/>
          </a:xfrm>
        </p:spPr>
        <p:txBody>
          <a:bodyPr/>
          <a:lstStyle/>
          <a:p>
            <a:r>
              <a:rPr lang="en-US" dirty="0"/>
              <a:t>Disruption of innovations</a:t>
            </a:r>
          </a:p>
          <a:p>
            <a:r>
              <a:rPr lang="en-US" sz="1600" b="0" dirty="0"/>
              <a:t>Question: Do the product and process innovations of the last five years of your company show disruptive effects?</a:t>
            </a:r>
          </a:p>
        </p:txBody>
      </p:sp>
      <p:sp>
        <p:nvSpPr>
          <p:cNvPr id="14" name="Rectangle 13"/>
          <p:cNvSpPr/>
          <p:nvPr/>
        </p:nvSpPr>
        <p:spPr>
          <a:xfrm>
            <a:off x="330200" y="4468714"/>
            <a:ext cx="11526213" cy="1923604"/>
          </a:xfrm>
          <a:prstGeom prst="rect">
            <a:avLst/>
          </a:prstGeom>
        </p:spPr>
        <p:txBody>
          <a:bodyPr wrap="square">
            <a:spAutoFit/>
          </a:bodyPr>
          <a:lstStyle/>
          <a:p>
            <a:pPr>
              <a:lnSpc>
                <a:spcPct val="150000"/>
              </a:lnSpc>
            </a:pPr>
            <a:r>
              <a:rPr lang="en-US" sz="1600" b="1" dirty="0"/>
              <a:t>Key findings:</a:t>
            </a:r>
            <a:endParaRPr lang="en-US" sz="1600" dirty="0"/>
          </a:p>
          <a:p>
            <a:pPr marL="228600" indent="-228600">
              <a:spcAft>
                <a:spcPts val="300"/>
              </a:spcAft>
              <a:buFont typeface="+mj-lt"/>
              <a:buAutoNum type="arabicParenR"/>
            </a:pPr>
            <a:r>
              <a:rPr lang="en-US" sz="1600" dirty="0"/>
              <a:t>A strong </a:t>
            </a:r>
            <a:r>
              <a:rPr lang="en-US" sz="1600" b="1" dirty="0"/>
              <a:t>disruptiveness </a:t>
            </a:r>
            <a:r>
              <a:rPr lang="en-US" sz="1600" dirty="0"/>
              <a:t>is </a:t>
            </a:r>
            <a:r>
              <a:rPr lang="en-US" sz="1600" b="1" dirty="0"/>
              <a:t>not uncommon</a:t>
            </a:r>
          </a:p>
          <a:p>
            <a:pPr marL="685800" lvl="1" indent="-228600">
              <a:spcAft>
                <a:spcPts val="600"/>
              </a:spcAft>
              <a:buFont typeface="Arial" panose="020B0604020202020204" pitchFamily="34" charset="0"/>
              <a:buChar char="•"/>
            </a:pPr>
            <a:r>
              <a:rPr lang="en-US" sz="1600" dirty="0"/>
              <a:t>29% of all respondents see their innovations as strongly or very strongly disruptive</a:t>
            </a:r>
          </a:p>
          <a:p>
            <a:pPr marL="228600" indent="-228600">
              <a:spcAft>
                <a:spcPts val="300"/>
              </a:spcAft>
              <a:buFont typeface="+mj-lt"/>
              <a:buAutoNum type="arabicParenR"/>
            </a:pPr>
            <a:r>
              <a:rPr lang="en-US" sz="1600" b="1" dirty="0"/>
              <a:t>Most firms </a:t>
            </a:r>
            <a:r>
              <a:rPr lang="en-US" sz="1600" dirty="0"/>
              <a:t>see </a:t>
            </a:r>
            <a:r>
              <a:rPr lang="en-US" sz="1600" b="1" dirty="0"/>
              <a:t>some disruption </a:t>
            </a:r>
            <a:r>
              <a:rPr lang="en-US" sz="1600" dirty="0"/>
              <a:t>behind their innovations</a:t>
            </a:r>
          </a:p>
          <a:p>
            <a:pPr marL="685800" lvl="1" indent="-228600">
              <a:spcAft>
                <a:spcPts val="600"/>
              </a:spcAft>
              <a:buFont typeface="Arial" panose="020B0604020202020204" pitchFamily="34" charset="0"/>
              <a:buChar char="•"/>
            </a:pPr>
            <a:r>
              <a:rPr lang="en-US" sz="1600" dirty="0"/>
              <a:t>Only 14% see no disruptiveness </a:t>
            </a:r>
          </a:p>
          <a:p>
            <a:pPr marL="228600" indent="-228600">
              <a:spcAft>
                <a:spcPts val="300"/>
              </a:spcAft>
              <a:buFont typeface="+mj-lt"/>
              <a:buAutoNum type="arabicParenR"/>
            </a:pPr>
            <a:r>
              <a:rPr lang="en-US" sz="1600" dirty="0"/>
              <a:t>Most firms see a </a:t>
            </a:r>
            <a:r>
              <a:rPr lang="en-US" sz="1600" b="1" dirty="0"/>
              <a:t>limited disruptiveness </a:t>
            </a:r>
            <a:r>
              <a:rPr lang="en-US" sz="1600" dirty="0"/>
              <a:t>of their innovations</a:t>
            </a:r>
          </a:p>
        </p:txBody>
      </p:sp>
      <p:pic>
        <p:nvPicPr>
          <p:cNvPr id="7" name="Picture 6" descr="Chart, bar chart&#10;&#10;Description automatically generated">
            <a:extLst>
              <a:ext uri="{FF2B5EF4-FFF2-40B4-BE49-F238E27FC236}">
                <a16:creationId xmlns:a16="http://schemas.microsoft.com/office/drawing/2014/main" id="{3BD3593B-DDB1-4003-9910-CA107095BE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351" b="25851"/>
          <a:stretch/>
        </p:blipFill>
        <p:spPr>
          <a:xfrm>
            <a:off x="1845147" y="1772817"/>
            <a:ext cx="7431681" cy="2583430"/>
          </a:xfrm>
          <a:prstGeom prst="rect">
            <a:avLst/>
          </a:prstGeom>
        </p:spPr>
      </p:pic>
    </p:spTree>
    <p:extLst>
      <p:ext uri="{BB962C8B-B14F-4D97-AF65-F5344CB8AC3E}">
        <p14:creationId xmlns:p14="http://schemas.microsoft.com/office/powerpoint/2010/main" val="385635996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32</a:t>
            </a:fld>
            <a:endParaRPr lang="de-CH"/>
          </a:p>
        </p:txBody>
      </p:sp>
      <p:sp>
        <p:nvSpPr>
          <p:cNvPr id="6" name="Text Placeholder 5"/>
          <p:cNvSpPr>
            <a:spLocks noGrp="1"/>
          </p:cNvSpPr>
          <p:nvPr>
            <p:ph type="body" sz="quarter" idx="13"/>
          </p:nvPr>
        </p:nvSpPr>
        <p:spPr>
          <a:xfrm>
            <a:off x="330200" y="656800"/>
            <a:ext cx="11531600" cy="798126"/>
          </a:xfrm>
        </p:spPr>
        <p:txBody>
          <a:bodyPr/>
          <a:lstStyle/>
          <a:p>
            <a:r>
              <a:rPr lang="en-US" dirty="0"/>
              <a:t>Disruption of innovations</a:t>
            </a:r>
          </a:p>
          <a:p>
            <a:r>
              <a:rPr lang="en-US" sz="1600" b="0" dirty="0"/>
              <a:t>Question: Do the product and process innovations of the last five years of your company show disruptive effects?</a:t>
            </a:r>
          </a:p>
        </p:txBody>
      </p:sp>
      <p:sp>
        <p:nvSpPr>
          <p:cNvPr id="14" name="Rectangle 13"/>
          <p:cNvSpPr/>
          <p:nvPr/>
        </p:nvSpPr>
        <p:spPr>
          <a:xfrm>
            <a:off x="6741691" y="1643747"/>
            <a:ext cx="5120109" cy="4593565"/>
          </a:xfrm>
          <a:prstGeom prst="rect">
            <a:avLst/>
          </a:prstGeom>
        </p:spPr>
        <p:txBody>
          <a:bodyPr wrap="square">
            <a:spAutoFit/>
          </a:bodyPr>
          <a:lstStyle/>
          <a:p>
            <a:pPr>
              <a:lnSpc>
                <a:spcPct val="150000"/>
              </a:lnSpc>
            </a:pPr>
            <a:r>
              <a:rPr lang="en-US" sz="1600" b="1" dirty="0"/>
              <a:t>Key findings:</a:t>
            </a:r>
            <a:endParaRPr lang="en-US" sz="1600" dirty="0"/>
          </a:p>
          <a:p>
            <a:pPr marL="228600" indent="-228600">
              <a:spcAft>
                <a:spcPts val="300"/>
              </a:spcAft>
              <a:buFont typeface="+mj-lt"/>
              <a:buAutoNum type="arabicParenR"/>
            </a:pPr>
            <a:r>
              <a:rPr lang="en-US" sz="1600" dirty="0"/>
              <a:t>On average, </a:t>
            </a:r>
            <a:r>
              <a:rPr lang="en-US" sz="1600" b="1" dirty="0"/>
              <a:t>most groups</a:t>
            </a:r>
            <a:r>
              <a:rPr lang="en-US" sz="1600" dirty="0"/>
              <a:t> see their innovations somewhere </a:t>
            </a:r>
            <a:r>
              <a:rPr lang="en-US" sz="1600" b="1" dirty="0"/>
              <a:t>between weakly and middle </a:t>
            </a:r>
            <a:r>
              <a:rPr lang="en-US" sz="1600" dirty="0"/>
              <a:t>disruptive</a:t>
            </a:r>
          </a:p>
          <a:p>
            <a:pPr marL="685800" lvl="1" indent="-228600">
              <a:spcAft>
                <a:spcPts val="600"/>
              </a:spcAft>
              <a:buFont typeface="Arial" panose="020B0604020202020204" pitchFamily="34" charset="0"/>
              <a:buChar char="•"/>
            </a:pPr>
            <a:r>
              <a:rPr lang="en-US" sz="1600" dirty="0"/>
              <a:t>Only </a:t>
            </a:r>
            <a:r>
              <a:rPr lang="en-US" sz="1600" b="1" dirty="0"/>
              <a:t>startups</a:t>
            </a:r>
            <a:r>
              <a:rPr lang="en-US" sz="1600" dirty="0"/>
              <a:t>, firms that receive </a:t>
            </a:r>
            <a:r>
              <a:rPr lang="en-US" sz="1600" b="1" dirty="0"/>
              <a:t>international funding </a:t>
            </a:r>
            <a:r>
              <a:rPr lang="en-US" sz="1600" dirty="0"/>
              <a:t>and especially those that see their innovations as </a:t>
            </a:r>
            <a:r>
              <a:rPr lang="en-US" sz="1600" b="1" dirty="0"/>
              <a:t>radical </a:t>
            </a:r>
            <a:r>
              <a:rPr lang="en-US" sz="1600" dirty="0"/>
              <a:t>record an average disruption that is </a:t>
            </a:r>
            <a:r>
              <a:rPr lang="en-US" sz="1600" b="1" dirty="0"/>
              <a:t>above </a:t>
            </a:r>
            <a:r>
              <a:rPr lang="en-US" sz="1600" b="1" i="1" dirty="0"/>
              <a:t>middle</a:t>
            </a:r>
          </a:p>
          <a:p>
            <a:pPr marL="228600" indent="-228600">
              <a:spcAft>
                <a:spcPts val="300"/>
              </a:spcAft>
              <a:buFont typeface="+mj-lt"/>
              <a:buAutoNum type="arabicParenR"/>
            </a:pPr>
            <a:r>
              <a:rPr lang="en-US" sz="1600" dirty="0"/>
              <a:t>Three dimensions show </a:t>
            </a:r>
            <a:r>
              <a:rPr lang="en-US" sz="1600" b="1" dirty="0"/>
              <a:t>no difference </a:t>
            </a:r>
            <a:r>
              <a:rPr lang="en-US" sz="1600" dirty="0"/>
              <a:t>in the average disruption of their innovations</a:t>
            </a:r>
          </a:p>
          <a:p>
            <a:pPr marL="685800" lvl="1" indent="-228600">
              <a:buFont typeface="Arial" panose="020B0604020202020204" pitchFamily="34" charset="0"/>
              <a:buChar char="•"/>
            </a:pPr>
            <a:r>
              <a:rPr lang="en-US" sz="1600" dirty="0"/>
              <a:t>Approved and rejected applicants</a:t>
            </a:r>
          </a:p>
          <a:p>
            <a:pPr marL="685800" lvl="1" indent="-228600">
              <a:buFont typeface="Arial" panose="020B0604020202020204" pitchFamily="34" charset="0"/>
              <a:buChar char="•"/>
            </a:pPr>
            <a:r>
              <a:rPr lang="en-US" sz="1600" dirty="0"/>
              <a:t>Companies funded by projects and cheques</a:t>
            </a:r>
          </a:p>
          <a:p>
            <a:pPr marL="685800" lvl="1" indent="-228600">
              <a:buFont typeface="Arial" panose="020B0604020202020204" pitchFamily="34" charset="0"/>
              <a:buChar char="•"/>
            </a:pPr>
            <a:r>
              <a:rPr lang="en-US" sz="1600" dirty="0"/>
              <a:t>SMEs and large firms</a:t>
            </a:r>
          </a:p>
          <a:p>
            <a:pPr marL="228600" indent="-228600">
              <a:spcAft>
                <a:spcPts val="300"/>
              </a:spcAft>
              <a:buFont typeface="+mj-lt"/>
              <a:buAutoNum type="arabicParenR"/>
            </a:pPr>
            <a:r>
              <a:rPr lang="en-US" sz="1600" dirty="0"/>
              <a:t>There are </a:t>
            </a:r>
            <a:r>
              <a:rPr lang="en-US" sz="1600" b="1" dirty="0"/>
              <a:t>significant differences </a:t>
            </a:r>
            <a:r>
              <a:rPr lang="en-US" sz="1600" dirty="0"/>
              <a:t>between …</a:t>
            </a:r>
          </a:p>
          <a:p>
            <a:pPr marL="685800" lvl="1" indent="-228600">
              <a:buFont typeface="Arial" panose="020B0604020202020204" pitchFamily="34" charset="0"/>
              <a:buChar char="•"/>
            </a:pPr>
            <a:r>
              <a:rPr lang="en-US" sz="1600" b="1" dirty="0"/>
              <a:t>International </a:t>
            </a:r>
            <a:r>
              <a:rPr lang="en-US" sz="1600" dirty="0"/>
              <a:t>collaborators and only national collaborators</a:t>
            </a:r>
          </a:p>
          <a:p>
            <a:pPr marL="685800" lvl="1" indent="-228600">
              <a:buFont typeface="Arial" panose="020B0604020202020204" pitchFamily="34" charset="0"/>
              <a:buChar char="•"/>
            </a:pPr>
            <a:r>
              <a:rPr lang="en-US" sz="1600" b="1" dirty="0"/>
              <a:t>Startups </a:t>
            </a:r>
            <a:r>
              <a:rPr lang="en-US" sz="1600" dirty="0"/>
              <a:t>compared to established companies</a:t>
            </a:r>
          </a:p>
          <a:p>
            <a:pPr marL="685800" lvl="1" indent="-228600">
              <a:buFont typeface="Arial" panose="020B0604020202020204" pitchFamily="34" charset="0"/>
              <a:buChar char="•"/>
            </a:pPr>
            <a:r>
              <a:rPr lang="en-US" sz="1600" dirty="0"/>
              <a:t>Companies with </a:t>
            </a:r>
            <a:r>
              <a:rPr lang="en-US" sz="1600" b="1" dirty="0"/>
              <a:t>radical </a:t>
            </a:r>
            <a:r>
              <a:rPr lang="en-US" sz="1600" dirty="0"/>
              <a:t>innovations</a:t>
            </a:r>
          </a:p>
        </p:txBody>
      </p:sp>
      <p:grpSp>
        <p:nvGrpSpPr>
          <p:cNvPr id="2" name="Group 1">
            <a:extLst>
              <a:ext uri="{FF2B5EF4-FFF2-40B4-BE49-F238E27FC236}">
                <a16:creationId xmlns:a16="http://schemas.microsoft.com/office/drawing/2014/main" id="{7483664D-59B0-429F-BDD8-9DE9EE39968E}"/>
              </a:ext>
            </a:extLst>
          </p:cNvPr>
          <p:cNvGrpSpPr/>
          <p:nvPr/>
        </p:nvGrpSpPr>
        <p:grpSpPr>
          <a:xfrm>
            <a:off x="44947" y="2276872"/>
            <a:ext cx="6696744" cy="2812581"/>
            <a:chOff x="188963" y="2276872"/>
            <a:chExt cx="6696744" cy="2812581"/>
          </a:xfrm>
        </p:grpSpPr>
        <p:pic>
          <p:nvPicPr>
            <p:cNvPr id="7" name="Picture 6" descr="Chart&#10;&#10;Description automatically generated with low confidence">
              <a:extLst>
                <a:ext uri="{FF2B5EF4-FFF2-40B4-BE49-F238E27FC236}">
                  <a16:creationId xmlns:a16="http://schemas.microsoft.com/office/drawing/2014/main" id="{A1AA4D24-CB07-426B-9D4C-0277269223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28" t="21215" b="21651"/>
            <a:stretch/>
          </p:blipFill>
          <p:spPr>
            <a:xfrm>
              <a:off x="260971" y="2276872"/>
              <a:ext cx="6624736" cy="2812581"/>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80CFFC5D-F889-45FA-B2E4-B726B32DF5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650" r="68327" b="31100"/>
            <a:stretch/>
          </p:blipFill>
          <p:spPr>
            <a:xfrm>
              <a:off x="188963" y="4247554"/>
              <a:ext cx="2446392" cy="294909"/>
            </a:xfrm>
            <a:prstGeom prst="rect">
              <a:avLst/>
            </a:prstGeom>
          </p:spPr>
        </p:pic>
      </p:grpSp>
    </p:spTree>
    <p:extLst>
      <p:ext uri="{BB962C8B-B14F-4D97-AF65-F5344CB8AC3E}">
        <p14:creationId xmlns:p14="http://schemas.microsoft.com/office/powerpoint/2010/main" val="325050738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33</a:t>
            </a:fld>
            <a:endParaRPr lang="de-CH"/>
          </a:p>
        </p:txBody>
      </p:sp>
      <p:sp>
        <p:nvSpPr>
          <p:cNvPr id="6" name="Text Placeholder 5"/>
          <p:cNvSpPr>
            <a:spLocks noGrp="1"/>
          </p:cNvSpPr>
          <p:nvPr>
            <p:ph type="body" sz="quarter" idx="13"/>
          </p:nvPr>
        </p:nvSpPr>
        <p:spPr>
          <a:xfrm>
            <a:off x="330200" y="656800"/>
            <a:ext cx="11531600" cy="827984"/>
          </a:xfrm>
        </p:spPr>
        <p:txBody>
          <a:bodyPr/>
          <a:lstStyle/>
          <a:p>
            <a:r>
              <a:rPr lang="en-US" dirty="0"/>
              <a:t>Disruption of innovations</a:t>
            </a:r>
          </a:p>
          <a:p>
            <a:r>
              <a:rPr lang="en-US" sz="1600" b="0" dirty="0"/>
              <a:t>Question: If your innovations showed disruptive effects, what are the market effects?</a:t>
            </a:r>
          </a:p>
        </p:txBody>
      </p:sp>
      <p:sp>
        <p:nvSpPr>
          <p:cNvPr id="14" name="Rectangle 13"/>
          <p:cNvSpPr/>
          <p:nvPr/>
        </p:nvSpPr>
        <p:spPr>
          <a:xfrm>
            <a:off x="6311797" y="1600339"/>
            <a:ext cx="5875441" cy="4708981"/>
          </a:xfrm>
          <a:prstGeom prst="rect">
            <a:avLst/>
          </a:prstGeom>
        </p:spPr>
        <p:txBody>
          <a:bodyPr wrap="square">
            <a:spAutoFit/>
          </a:bodyPr>
          <a:lstStyle/>
          <a:p>
            <a:pPr>
              <a:lnSpc>
                <a:spcPct val="150000"/>
              </a:lnSpc>
            </a:pPr>
            <a:r>
              <a:rPr lang="en-US" sz="1600" b="1" dirty="0"/>
              <a:t>Key findings:</a:t>
            </a:r>
            <a:endParaRPr lang="en-US" sz="1600" dirty="0"/>
          </a:p>
          <a:p>
            <a:pPr marL="228600" indent="-228600">
              <a:spcAft>
                <a:spcPts val="300"/>
              </a:spcAft>
              <a:buFont typeface="+mj-lt"/>
              <a:buAutoNum type="arabicParenR"/>
            </a:pPr>
            <a:r>
              <a:rPr lang="en-US" sz="1600" dirty="0"/>
              <a:t>The creation of a </a:t>
            </a:r>
            <a:r>
              <a:rPr lang="en-US" sz="1600" b="1" dirty="0"/>
              <a:t>novelty </a:t>
            </a:r>
            <a:r>
              <a:rPr lang="en-US" sz="1600" dirty="0"/>
              <a:t>on the </a:t>
            </a:r>
            <a:r>
              <a:rPr lang="en-US" sz="1600" b="1" dirty="0"/>
              <a:t>world market </a:t>
            </a:r>
            <a:r>
              <a:rPr lang="en-US" sz="1600" dirty="0"/>
              <a:t>(</a:t>
            </a:r>
            <a:r>
              <a:rPr lang="en-US" sz="1600" i="1" dirty="0"/>
              <a:t>world innovations</a:t>
            </a:r>
            <a:r>
              <a:rPr lang="en-US" sz="1600" dirty="0"/>
              <a:t>) is the </a:t>
            </a:r>
            <a:r>
              <a:rPr lang="en-US" sz="1600" b="1" dirty="0"/>
              <a:t>most common </a:t>
            </a:r>
            <a:r>
              <a:rPr lang="en-US" sz="1600" dirty="0"/>
              <a:t>reason of disruption</a:t>
            </a:r>
          </a:p>
          <a:p>
            <a:pPr marL="685800" lvl="1" indent="-228600">
              <a:spcAft>
                <a:spcPts val="600"/>
              </a:spcAft>
              <a:buFont typeface="Arial" panose="020B0604020202020204" pitchFamily="34" charset="0"/>
              <a:buChar char="•"/>
            </a:pPr>
            <a:r>
              <a:rPr lang="en-US" sz="1600" dirty="0"/>
              <a:t>94% of companies that see their innovations as very strongly disruptive and 85% of those that see them as strongly disruptive say that their innovations create that market effect</a:t>
            </a:r>
          </a:p>
          <a:p>
            <a:pPr marL="228600" indent="-228600">
              <a:spcAft>
                <a:spcPts val="300"/>
              </a:spcAft>
              <a:buFont typeface="+mj-lt"/>
              <a:buAutoNum type="arabicParenR"/>
            </a:pPr>
            <a:r>
              <a:rPr lang="en-US" sz="1600" dirty="0"/>
              <a:t>The creation of </a:t>
            </a:r>
            <a:r>
              <a:rPr lang="en-US" sz="1600" b="1" dirty="0"/>
              <a:t>completely new markets </a:t>
            </a:r>
            <a:r>
              <a:rPr lang="en-US" sz="1600" dirty="0"/>
              <a:t>(</a:t>
            </a:r>
            <a:r>
              <a:rPr lang="en-US" sz="1600" i="1" dirty="0"/>
              <a:t>market creation) </a:t>
            </a:r>
            <a:r>
              <a:rPr lang="en-US" sz="1600" dirty="0"/>
              <a:t>is the </a:t>
            </a:r>
            <a:r>
              <a:rPr lang="en-US" sz="1600" b="1" dirty="0"/>
              <a:t>second </a:t>
            </a:r>
            <a:r>
              <a:rPr lang="en-US" sz="1600" dirty="0"/>
              <a:t>most </a:t>
            </a:r>
            <a:r>
              <a:rPr lang="en-US" sz="1600" b="1" dirty="0"/>
              <a:t>frequent </a:t>
            </a:r>
            <a:r>
              <a:rPr lang="en-US" sz="1600" dirty="0"/>
              <a:t>reason of disruption</a:t>
            </a:r>
          </a:p>
          <a:p>
            <a:pPr marL="685800" lvl="1" indent="-228600">
              <a:spcAft>
                <a:spcPts val="600"/>
              </a:spcAft>
              <a:buFont typeface="Arial" panose="020B0604020202020204" pitchFamily="34" charset="0"/>
              <a:buChar char="•"/>
            </a:pPr>
            <a:r>
              <a:rPr lang="en-US" sz="1600" dirty="0"/>
              <a:t>83% of those with very strongly disruptive innovations and 79% of those with strongly disruptive indicate that market effect</a:t>
            </a:r>
          </a:p>
          <a:p>
            <a:pPr marL="228600" indent="-228600">
              <a:spcAft>
                <a:spcPts val="600"/>
              </a:spcAft>
              <a:buFont typeface="+mj-lt"/>
              <a:buAutoNum type="arabicParenR"/>
            </a:pPr>
            <a:r>
              <a:rPr lang="en-US" sz="1600" dirty="0"/>
              <a:t>The displacement of companies from the market (</a:t>
            </a:r>
            <a:r>
              <a:rPr lang="en-US" sz="1600" i="1" dirty="0"/>
              <a:t>displace </a:t>
            </a:r>
            <a:r>
              <a:rPr lang="en-US" sz="1600" dirty="0"/>
              <a:t>companies) is the least common reason that firms attribute disruption to their innovations</a:t>
            </a:r>
          </a:p>
          <a:p>
            <a:pPr marL="228600" indent="-228600">
              <a:spcAft>
                <a:spcPts val="300"/>
              </a:spcAft>
              <a:buFont typeface="+mj-lt"/>
              <a:buAutoNum type="arabicParenR"/>
            </a:pPr>
            <a:r>
              <a:rPr lang="en-US" sz="1600" dirty="0"/>
              <a:t>The stronger the disruption, the more likely each reason becomes</a:t>
            </a:r>
          </a:p>
        </p:txBody>
      </p:sp>
      <p:pic>
        <p:nvPicPr>
          <p:cNvPr id="8" name="Picture 7" descr="Chart, bar chart&#10;&#10;Description automatically generated">
            <a:extLst>
              <a:ext uri="{FF2B5EF4-FFF2-40B4-BE49-F238E27FC236}">
                <a16:creationId xmlns:a16="http://schemas.microsoft.com/office/drawing/2014/main" id="{E6068C04-490E-4B0A-8A66-420AEDDF55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46" r="5709"/>
          <a:stretch/>
        </p:blipFill>
        <p:spPr>
          <a:xfrm>
            <a:off x="476995" y="1689148"/>
            <a:ext cx="5688632" cy="4630615"/>
          </a:xfrm>
          <a:prstGeom prst="rect">
            <a:avLst/>
          </a:prstGeom>
        </p:spPr>
      </p:pic>
    </p:spTree>
    <p:extLst>
      <p:ext uri="{BB962C8B-B14F-4D97-AF65-F5344CB8AC3E}">
        <p14:creationId xmlns:p14="http://schemas.microsoft.com/office/powerpoint/2010/main" val="100210756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dirty="0"/>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34</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The impact of the COVID-19 pandemic</a:t>
            </a:r>
          </a:p>
        </p:txBody>
      </p:sp>
    </p:spTree>
    <p:extLst>
      <p:ext uri="{BB962C8B-B14F-4D97-AF65-F5344CB8AC3E}">
        <p14:creationId xmlns:p14="http://schemas.microsoft.com/office/powerpoint/2010/main" val="47040914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35</a:t>
            </a:fld>
            <a:endParaRPr lang="de-CH"/>
          </a:p>
        </p:txBody>
      </p:sp>
      <p:sp>
        <p:nvSpPr>
          <p:cNvPr id="6" name="Text Placeholder 5"/>
          <p:cNvSpPr>
            <a:spLocks noGrp="1"/>
          </p:cNvSpPr>
          <p:nvPr>
            <p:ph type="body" sz="quarter" idx="13"/>
          </p:nvPr>
        </p:nvSpPr>
        <p:spPr>
          <a:xfrm>
            <a:off x="330200" y="656800"/>
            <a:ext cx="11531600" cy="827984"/>
          </a:xfrm>
        </p:spPr>
        <p:txBody>
          <a:bodyPr/>
          <a:lstStyle/>
          <a:p>
            <a:r>
              <a:rPr lang="en-US" dirty="0"/>
              <a:t>The impact of the COVID-19 pandemic</a:t>
            </a:r>
          </a:p>
          <a:p>
            <a:r>
              <a:rPr lang="en-US" sz="1600" b="0" dirty="0"/>
              <a:t>Question: Does the pandemic influence the innovation processes of your company?</a:t>
            </a:r>
          </a:p>
        </p:txBody>
      </p:sp>
      <p:sp>
        <p:nvSpPr>
          <p:cNvPr id="14" name="Rectangle 13"/>
          <p:cNvSpPr/>
          <p:nvPr/>
        </p:nvSpPr>
        <p:spPr>
          <a:xfrm>
            <a:off x="2637235" y="4437112"/>
            <a:ext cx="6314188" cy="2262158"/>
          </a:xfrm>
          <a:prstGeom prst="rect">
            <a:avLst/>
          </a:prstGeom>
        </p:spPr>
        <p:txBody>
          <a:bodyPr wrap="square">
            <a:spAutoFit/>
          </a:bodyPr>
          <a:lstStyle/>
          <a:p>
            <a:pPr>
              <a:spcAft>
                <a:spcPts val="600"/>
              </a:spcAft>
            </a:pPr>
            <a:r>
              <a:rPr lang="en-US" sz="1200" b="1" dirty="0"/>
              <a:t>Key findings:</a:t>
            </a:r>
            <a:endParaRPr lang="en-US" sz="1200" dirty="0"/>
          </a:p>
          <a:p>
            <a:pPr marL="228600" indent="-228600">
              <a:spcAft>
                <a:spcPts val="300"/>
              </a:spcAft>
              <a:buFont typeface="+mj-lt"/>
              <a:buAutoNum type="arabicParenR"/>
            </a:pPr>
            <a:r>
              <a:rPr lang="en-US" sz="1200" b="1" dirty="0"/>
              <a:t>About half </a:t>
            </a:r>
            <a:r>
              <a:rPr lang="en-US" sz="1200" dirty="0"/>
              <a:t>of all firms were </a:t>
            </a:r>
            <a:r>
              <a:rPr lang="en-US" sz="1200" b="1" dirty="0"/>
              <a:t>not significantly impacted </a:t>
            </a:r>
            <a:r>
              <a:rPr lang="en-US" sz="1200" dirty="0"/>
              <a:t>in their innovation endeavors by the pandemic</a:t>
            </a:r>
          </a:p>
          <a:p>
            <a:pPr marL="685800" lvl="1" indent="-228600">
              <a:buFont typeface="Arial" panose="020B0604020202020204" pitchFamily="34" charset="0"/>
              <a:buChar char="•"/>
            </a:pPr>
            <a:r>
              <a:rPr lang="en-US" sz="1050" dirty="0"/>
              <a:t>17% recorded no impact at all</a:t>
            </a:r>
          </a:p>
          <a:p>
            <a:pPr marL="685800" lvl="1" indent="-228600">
              <a:spcAft>
                <a:spcPts val="600"/>
              </a:spcAft>
              <a:buFont typeface="Arial" panose="020B0604020202020204" pitchFamily="34" charset="0"/>
              <a:buChar char="•"/>
            </a:pPr>
            <a:r>
              <a:rPr lang="en-US" sz="1050" dirty="0"/>
              <a:t>32% were weakly affected</a:t>
            </a:r>
          </a:p>
          <a:p>
            <a:pPr marL="228600" indent="-228600">
              <a:spcAft>
                <a:spcPts val="300"/>
              </a:spcAft>
              <a:buFont typeface="+mj-lt"/>
              <a:buAutoNum type="arabicParenR"/>
            </a:pPr>
            <a:r>
              <a:rPr lang="en-US" sz="1200" b="1" dirty="0"/>
              <a:t>Over a quarter </a:t>
            </a:r>
            <a:r>
              <a:rPr lang="en-US" sz="1200" dirty="0"/>
              <a:t>of all firms was </a:t>
            </a:r>
            <a:r>
              <a:rPr lang="en-US" sz="1200" b="1" dirty="0"/>
              <a:t>substantially impacted </a:t>
            </a:r>
            <a:r>
              <a:rPr lang="en-US" sz="1200" dirty="0"/>
              <a:t>by the pandemic</a:t>
            </a:r>
          </a:p>
          <a:p>
            <a:pPr marL="685800" lvl="1" indent="-228600">
              <a:buFont typeface="Arial" panose="020B0604020202020204" pitchFamily="34" charset="0"/>
              <a:buChar char="•"/>
            </a:pPr>
            <a:r>
              <a:rPr lang="en-US" sz="1050" dirty="0"/>
              <a:t>18% were strongly impacted</a:t>
            </a:r>
          </a:p>
          <a:p>
            <a:pPr marL="685800" lvl="1" indent="-228600">
              <a:spcAft>
                <a:spcPts val="600"/>
              </a:spcAft>
              <a:buFont typeface="Arial" panose="020B0604020202020204" pitchFamily="34" charset="0"/>
              <a:buChar char="•"/>
            </a:pPr>
            <a:r>
              <a:rPr lang="en-US" sz="1050" dirty="0"/>
              <a:t>8% were very strongly impacted</a:t>
            </a:r>
          </a:p>
          <a:p>
            <a:pPr marL="228600" indent="-228600">
              <a:spcAft>
                <a:spcPts val="600"/>
              </a:spcAft>
              <a:buFont typeface="+mj-lt"/>
              <a:buAutoNum type="arabicParenR"/>
            </a:pPr>
            <a:r>
              <a:rPr lang="en-US" sz="1200" dirty="0"/>
              <a:t>The remaining quarter was significantly but not substantially impacted by the pandemic</a:t>
            </a:r>
          </a:p>
          <a:p>
            <a:pPr marL="228600" indent="-228600">
              <a:buFont typeface="+mj-lt"/>
              <a:buAutoNum type="arabicParenR"/>
            </a:pPr>
            <a:r>
              <a:rPr lang="en-US" sz="1200" dirty="0"/>
              <a:t>The </a:t>
            </a:r>
            <a:r>
              <a:rPr lang="en-US" sz="1200" b="1" dirty="0"/>
              <a:t>question </a:t>
            </a:r>
            <a:r>
              <a:rPr lang="en-US" sz="1200" dirty="0"/>
              <a:t>is </a:t>
            </a:r>
            <a:r>
              <a:rPr lang="en-US" sz="1200" b="1" dirty="0"/>
              <a:t>neutral</a:t>
            </a:r>
            <a:r>
              <a:rPr lang="en-US" sz="1200" dirty="0"/>
              <a:t>! It is about the </a:t>
            </a:r>
            <a:r>
              <a:rPr lang="en-US" sz="1200" b="1" dirty="0"/>
              <a:t>strength</a:t>
            </a:r>
            <a:r>
              <a:rPr lang="en-US" sz="1200" dirty="0"/>
              <a:t>, </a:t>
            </a:r>
            <a:r>
              <a:rPr lang="en-US" sz="1200" b="1" u="sng" dirty="0"/>
              <a:t>not the direction </a:t>
            </a:r>
            <a:r>
              <a:rPr lang="en-US" sz="1200" dirty="0"/>
              <a:t>of the impact</a:t>
            </a:r>
          </a:p>
        </p:txBody>
      </p:sp>
      <p:pic>
        <p:nvPicPr>
          <p:cNvPr id="8" name="Picture 7" descr="Chart, bar chart&#10;&#10;Description automatically generated">
            <a:extLst>
              <a:ext uri="{FF2B5EF4-FFF2-40B4-BE49-F238E27FC236}">
                <a16:creationId xmlns:a16="http://schemas.microsoft.com/office/drawing/2014/main" id="{D4406849-F661-4841-A36E-688E4001C9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801" b="25850"/>
          <a:stretch/>
        </p:blipFill>
        <p:spPr>
          <a:xfrm>
            <a:off x="2018995" y="1700808"/>
            <a:ext cx="7162320" cy="2570586"/>
          </a:xfrm>
          <a:prstGeom prst="rect">
            <a:avLst/>
          </a:prstGeom>
        </p:spPr>
      </p:pic>
    </p:spTree>
    <p:extLst>
      <p:ext uri="{BB962C8B-B14F-4D97-AF65-F5344CB8AC3E}">
        <p14:creationId xmlns:p14="http://schemas.microsoft.com/office/powerpoint/2010/main" val="66155442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36</a:t>
            </a:fld>
            <a:endParaRPr lang="de-CH"/>
          </a:p>
        </p:txBody>
      </p:sp>
      <p:sp>
        <p:nvSpPr>
          <p:cNvPr id="6" name="Text Placeholder 5"/>
          <p:cNvSpPr>
            <a:spLocks noGrp="1"/>
          </p:cNvSpPr>
          <p:nvPr>
            <p:ph type="body" sz="quarter" idx="13"/>
          </p:nvPr>
        </p:nvSpPr>
        <p:spPr>
          <a:xfrm>
            <a:off x="330200" y="656800"/>
            <a:ext cx="11531600" cy="829955"/>
          </a:xfrm>
        </p:spPr>
        <p:txBody>
          <a:bodyPr/>
          <a:lstStyle/>
          <a:p>
            <a:r>
              <a:rPr lang="en-US" dirty="0"/>
              <a:t>The impact of the COVID-19 pandemic</a:t>
            </a:r>
          </a:p>
          <a:p>
            <a:r>
              <a:rPr lang="en-US" sz="1600" b="0" dirty="0"/>
              <a:t>Question: Does the pandemic influence the innovation processes of your company?</a:t>
            </a:r>
          </a:p>
        </p:txBody>
      </p:sp>
      <p:sp>
        <p:nvSpPr>
          <p:cNvPr id="14" name="Rectangle 13"/>
          <p:cNvSpPr/>
          <p:nvPr/>
        </p:nvSpPr>
        <p:spPr>
          <a:xfrm>
            <a:off x="7371854" y="2666215"/>
            <a:ext cx="4608512" cy="2185214"/>
          </a:xfrm>
          <a:prstGeom prst="rect">
            <a:avLst/>
          </a:prstGeom>
        </p:spPr>
        <p:txBody>
          <a:bodyPr wrap="square">
            <a:spAutoFit/>
          </a:bodyPr>
          <a:lstStyle/>
          <a:p>
            <a:pPr>
              <a:lnSpc>
                <a:spcPct val="150000"/>
              </a:lnSpc>
            </a:pPr>
            <a:r>
              <a:rPr lang="en-US" sz="1200" b="1" dirty="0"/>
              <a:t>Key findings:</a:t>
            </a:r>
            <a:endParaRPr lang="en-US" sz="1200" dirty="0"/>
          </a:p>
          <a:p>
            <a:pPr marL="228600" indent="-228600">
              <a:spcAft>
                <a:spcPts val="300"/>
              </a:spcAft>
              <a:buFont typeface="+mj-lt"/>
              <a:buAutoNum type="arabicParenR"/>
            </a:pPr>
            <a:r>
              <a:rPr lang="en-US" sz="1200" dirty="0"/>
              <a:t>The average impact of the pandemic is identical for</a:t>
            </a:r>
          </a:p>
          <a:p>
            <a:pPr marL="685800" lvl="1" indent="-228600">
              <a:buFont typeface="Arial" panose="020B0604020202020204" pitchFamily="34" charset="0"/>
              <a:buChar char="•"/>
            </a:pPr>
            <a:r>
              <a:rPr lang="en-US" sz="1050" dirty="0"/>
              <a:t>Approved and rejected applicants</a:t>
            </a:r>
          </a:p>
          <a:p>
            <a:pPr marL="685800" lvl="1" indent="-228600">
              <a:spcAft>
                <a:spcPts val="600"/>
              </a:spcAft>
              <a:buFont typeface="Arial" panose="020B0604020202020204" pitchFamily="34" charset="0"/>
              <a:buChar char="•"/>
            </a:pPr>
            <a:r>
              <a:rPr lang="en-US" sz="1050" dirty="0"/>
              <a:t>Companies with project and cheque funding</a:t>
            </a:r>
          </a:p>
          <a:p>
            <a:pPr marL="228600" indent="-228600">
              <a:spcAft>
                <a:spcPts val="300"/>
              </a:spcAft>
              <a:buFont typeface="+mj-lt"/>
              <a:buAutoNum type="arabicParenR"/>
            </a:pPr>
            <a:r>
              <a:rPr lang="en-US" sz="1200" dirty="0"/>
              <a:t>The pandemic had a stronger average impact on </a:t>
            </a:r>
          </a:p>
          <a:p>
            <a:pPr marL="685800" lvl="1" indent="-228600">
              <a:buFont typeface="Arial" panose="020B0604020202020204" pitchFamily="34" charset="0"/>
              <a:buChar char="•"/>
            </a:pPr>
            <a:r>
              <a:rPr lang="en-US" sz="1050" dirty="0"/>
              <a:t>Startups opposed to established firms </a:t>
            </a:r>
          </a:p>
          <a:p>
            <a:pPr lvl="1"/>
            <a:r>
              <a:rPr lang="en-US" sz="1050" dirty="0"/>
              <a:t>      (the difference is </a:t>
            </a:r>
            <a:r>
              <a:rPr lang="en-US" sz="1050" dirty="0">
                <a:hlinkClick r:id="rId3" action="ppaction://hlinksldjump">
                  <a:extLst>
                    <a:ext uri="{A12FA001-AC4F-418D-AE19-62706E023703}">
                      <ahyp:hlinkClr xmlns:ahyp="http://schemas.microsoft.com/office/drawing/2018/hyperlinkcolor" val="tx"/>
                    </a:ext>
                  </a:extLst>
                </a:hlinkClick>
              </a:rPr>
              <a:t>statistically significant </a:t>
            </a:r>
            <a:r>
              <a:rPr lang="en-US" sz="1050" dirty="0"/>
              <a:t>at a 5% level)</a:t>
            </a:r>
          </a:p>
          <a:p>
            <a:pPr marL="685800" lvl="1" indent="-228600">
              <a:buFont typeface="Arial" panose="020B0604020202020204" pitchFamily="34" charset="0"/>
              <a:buChar char="•"/>
            </a:pPr>
            <a:r>
              <a:rPr lang="en-US" sz="1050" dirty="0"/>
              <a:t>Internationally funded companies opposed to nationally funded </a:t>
            </a:r>
          </a:p>
          <a:p>
            <a:pPr lvl="1"/>
            <a:r>
              <a:rPr lang="en-US" sz="1050" dirty="0"/>
              <a:t>      (the difference is not statistically significant</a:t>
            </a:r>
            <a:r>
              <a:rPr lang="en-US" sz="1050" dirty="0">
                <a:hlinkClick r:id="rId3" action="ppaction://hlinksldjump">
                  <a:extLst>
                    <a:ext uri="{A12FA001-AC4F-418D-AE19-62706E023703}">
                      <ahyp:hlinkClr xmlns:ahyp="http://schemas.microsoft.com/office/drawing/2018/hyperlinkcolor" val="tx"/>
                    </a:ext>
                  </a:extLst>
                </a:hlinkClick>
              </a:rPr>
              <a:t> </a:t>
            </a:r>
            <a:r>
              <a:rPr lang="en-US" sz="1050" dirty="0"/>
              <a:t>at a 5% level)</a:t>
            </a:r>
          </a:p>
          <a:p>
            <a:pPr marL="685800" lvl="1" indent="-228600">
              <a:buFont typeface="Arial" panose="020B0604020202020204" pitchFamily="34" charset="0"/>
              <a:buChar char="•"/>
            </a:pPr>
            <a:r>
              <a:rPr lang="en-US" sz="1050" dirty="0"/>
              <a:t>SMEs opposed to large firms</a:t>
            </a:r>
          </a:p>
          <a:p>
            <a:pPr lvl="1"/>
            <a:r>
              <a:rPr lang="en-US" sz="1050" dirty="0"/>
              <a:t>      (the difference is not statistically significant at a 5% level)</a:t>
            </a:r>
          </a:p>
        </p:txBody>
      </p:sp>
      <p:sp>
        <p:nvSpPr>
          <p:cNvPr id="7" name="Textfeld 6"/>
          <p:cNvSpPr txBox="1"/>
          <p:nvPr/>
        </p:nvSpPr>
        <p:spPr>
          <a:xfrm>
            <a:off x="8613899" y="1052736"/>
            <a:ext cx="290877" cy="658690"/>
          </a:xfrm>
          <a:prstGeom prst="rect">
            <a:avLst/>
          </a:prstGeom>
          <a:solidFill>
            <a:sysClr val="window" lastClr="FFFFFF"/>
          </a:solidFill>
        </p:spPr>
        <p:txBody>
          <a:bodyPr wrap="none" lIns="144000" tIns="288000" rIns="144000" bIns="90000" rtlCol="0">
            <a:spAutoFit/>
          </a:bodyPr>
          <a:lstStyle/>
          <a:p>
            <a:endParaRPr lang="en-GB" dirty="0"/>
          </a:p>
        </p:txBody>
      </p:sp>
      <p:grpSp>
        <p:nvGrpSpPr>
          <p:cNvPr id="2" name="Group 1">
            <a:extLst>
              <a:ext uri="{FF2B5EF4-FFF2-40B4-BE49-F238E27FC236}">
                <a16:creationId xmlns:a16="http://schemas.microsoft.com/office/drawing/2014/main" id="{A5ABB212-4FF9-4F31-8C62-F3B2B03433FB}"/>
              </a:ext>
            </a:extLst>
          </p:cNvPr>
          <p:cNvGrpSpPr/>
          <p:nvPr/>
        </p:nvGrpSpPr>
        <p:grpSpPr>
          <a:xfrm>
            <a:off x="17062" y="2276872"/>
            <a:ext cx="6962449" cy="2963901"/>
            <a:chOff x="17062" y="2276872"/>
            <a:chExt cx="6962449" cy="2963901"/>
          </a:xfrm>
        </p:grpSpPr>
        <p:pic>
          <p:nvPicPr>
            <p:cNvPr id="9" name="Picture 8" descr="Table&#10;&#10;Description automatically generated with medium confidence">
              <a:extLst>
                <a:ext uri="{FF2B5EF4-FFF2-40B4-BE49-F238E27FC236}">
                  <a16:creationId xmlns:a16="http://schemas.microsoft.com/office/drawing/2014/main" id="{771FA6A5-21D4-4A6D-AF56-974DCD0EF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601" b="20600"/>
            <a:stretch/>
          </p:blipFill>
          <p:spPr>
            <a:xfrm>
              <a:off x="48523" y="2276872"/>
              <a:ext cx="6930988" cy="2963901"/>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6C9D444D-9A38-42BF-A533-582FE6B934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650" r="68327" b="31100"/>
            <a:stretch/>
          </p:blipFill>
          <p:spPr>
            <a:xfrm>
              <a:off x="17062" y="4221088"/>
              <a:ext cx="2626989" cy="316680"/>
            </a:xfrm>
            <a:prstGeom prst="rect">
              <a:avLst/>
            </a:prstGeom>
          </p:spPr>
        </p:pic>
      </p:grpSp>
    </p:spTree>
    <p:extLst>
      <p:ext uri="{BB962C8B-B14F-4D97-AF65-F5344CB8AC3E}">
        <p14:creationId xmlns:p14="http://schemas.microsoft.com/office/powerpoint/2010/main" val="189391430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37</a:t>
            </a:fld>
            <a:endParaRPr lang="de-CH"/>
          </a:p>
        </p:txBody>
      </p:sp>
      <p:sp>
        <p:nvSpPr>
          <p:cNvPr id="6" name="Text Placeholder 5"/>
          <p:cNvSpPr>
            <a:spLocks noGrp="1"/>
          </p:cNvSpPr>
          <p:nvPr>
            <p:ph type="body" sz="quarter" idx="13"/>
          </p:nvPr>
        </p:nvSpPr>
        <p:spPr>
          <a:xfrm>
            <a:off x="330200" y="656800"/>
            <a:ext cx="11531600" cy="755976"/>
          </a:xfrm>
        </p:spPr>
        <p:txBody>
          <a:bodyPr/>
          <a:lstStyle/>
          <a:p>
            <a:r>
              <a:rPr lang="en-US" dirty="0"/>
              <a:t>The impact of the COVID-19 pandemic</a:t>
            </a:r>
          </a:p>
          <a:p>
            <a:r>
              <a:rPr lang="en-US" sz="1600" b="0" dirty="0"/>
              <a:t>Question: If the pandemic influenced your innovation processes (middle, strong, very strong), in which areas?</a:t>
            </a:r>
            <a:endParaRPr lang="de-CH" sz="1600" b="0" dirty="0" err="1"/>
          </a:p>
        </p:txBody>
      </p:sp>
      <p:sp>
        <p:nvSpPr>
          <p:cNvPr id="14" name="Rectangle 13"/>
          <p:cNvSpPr/>
          <p:nvPr/>
        </p:nvSpPr>
        <p:spPr>
          <a:xfrm>
            <a:off x="7324197" y="1458100"/>
            <a:ext cx="4753495" cy="5078313"/>
          </a:xfrm>
          <a:prstGeom prst="rect">
            <a:avLst/>
          </a:prstGeom>
        </p:spPr>
        <p:txBody>
          <a:bodyPr wrap="square">
            <a:spAutoFit/>
          </a:bodyPr>
          <a:lstStyle/>
          <a:p>
            <a:pPr>
              <a:spcAft>
                <a:spcPts val="600"/>
              </a:spcAft>
            </a:pPr>
            <a:r>
              <a:rPr lang="en-US" sz="1200" b="1" dirty="0"/>
              <a:t>Key findings:</a:t>
            </a:r>
            <a:endParaRPr lang="en-US" sz="1200" dirty="0"/>
          </a:p>
          <a:p>
            <a:pPr marL="228600" indent="-228600">
              <a:spcAft>
                <a:spcPts val="600"/>
              </a:spcAft>
              <a:buFont typeface="+mj-lt"/>
              <a:buAutoNum type="arabicParenR"/>
            </a:pPr>
            <a:r>
              <a:rPr lang="en-US" sz="1200" dirty="0"/>
              <a:t>Although </a:t>
            </a:r>
            <a:r>
              <a:rPr lang="en-US" sz="1200" b="1" dirty="0"/>
              <a:t>half </a:t>
            </a:r>
            <a:r>
              <a:rPr lang="en-US" sz="1200" dirty="0"/>
              <a:t>of all companies were </a:t>
            </a:r>
            <a:r>
              <a:rPr lang="en-US" sz="1200" b="1" dirty="0"/>
              <a:t>substantially influenced </a:t>
            </a:r>
            <a:r>
              <a:rPr lang="en-US" sz="1200" dirty="0"/>
              <a:t>by the pandemic, the </a:t>
            </a:r>
            <a:r>
              <a:rPr lang="en-US" sz="1200" b="1" u="sng" dirty="0"/>
              <a:t>direction </a:t>
            </a:r>
            <a:r>
              <a:rPr lang="en-US" sz="1200" dirty="0"/>
              <a:t>of the impact is </a:t>
            </a:r>
            <a:r>
              <a:rPr lang="en-US" sz="1200" b="1" u="sng" dirty="0"/>
              <a:t>often positive </a:t>
            </a:r>
            <a:r>
              <a:rPr lang="en-US" sz="1200" dirty="0"/>
              <a:t>and only few areas record predominantly negative impacts</a:t>
            </a:r>
          </a:p>
          <a:p>
            <a:pPr marL="228600" indent="-228600">
              <a:buFont typeface="+mj-lt"/>
              <a:buAutoNum type="arabicParenR"/>
            </a:pPr>
            <a:r>
              <a:rPr lang="en-US" sz="1200" dirty="0"/>
              <a:t>The </a:t>
            </a:r>
            <a:r>
              <a:rPr lang="en-US" sz="1200" b="1" dirty="0"/>
              <a:t>strategic importance</a:t>
            </a:r>
            <a:r>
              <a:rPr lang="en-US" sz="1200" dirty="0"/>
              <a:t> of innovations increased and </a:t>
            </a:r>
            <a:r>
              <a:rPr lang="en-US" sz="1200" b="1" dirty="0"/>
              <a:t>business models</a:t>
            </a:r>
            <a:r>
              <a:rPr lang="en-US" sz="1200" dirty="0"/>
              <a:t> were re-invented</a:t>
            </a:r>
          </a:p>
          <a:p>
            <a:pPr marL="685800" lvl="1" indent="-228600">
              <a:buFont typeface="Arial" panose="020B0604020202020204" pitchFamily="34" charset="0"/>
              <a:buChar char="•"/>
            </a:pPr>
            <a:r>
              <a:rPr lang="en-US" sz="1100" dirty="0"/>
              <a:t>41% indicate an increasing or strongly increasing strategic importance of innovations</a:t>
            </a:r>
          </a:p>
          <a:p>
            <a:pPr marL="685800" lvl="1" indent="-228600">
              <a:spcAft>
                <a:spcPts val="600"/>
              </a:spcAft>
              <a:buFont typeface="Arial" panose="020B0604020202020204" pitchFamily="34" charset="0"/>
              <a:buChar char="•"/>
            </a:pPr>
            <a:r>
              <a:rPr lang="en-US" sz="1100" dirty="0"/>
              <a:t>34% indicate an increase or strong increase in business model innovations</a:t>
            </a:r>
          </a:p>
          <a:p>
            <a:pPr marL="228600" indent="-228600">
              <a:buFont typeface="+mj-lt"/>
              <a:buAutoNum type="arabicParenR"/>
            </a:pPr>
            <a:r>
              <a:rPr lang="en-US" sz="1200" b="1" dirty="0"/>
              <a:t>Digitization </a:t>
            </a:r>
            <a:r>
              <a:rPr lang="en-US" sz="1200" dirty="0"/>
              <a:t>and </a:t>
            </a:r>
            <a:r>
              <a:rPr lang="en-US" sz="1200" b="1" dirty="0"/>
              <a:t>social innovations </a:t>
            </a:r>
            <a:r>
              <a:rPr lang="en-US" sz="1200" dirty="0"/>
              <a:t>became massively more important</a:t>
            </a:r>
          </a:p>
          <a:p>
            <a:pPr marL="685800" lvl="1" indent="-228600">
              <a:buFont typeface="Arial" panose="020B0604020202020204" pitchFamily="34" charset="0"/>
              <a:buChar char="•"/>
            </a:pPr>
            <a:r>
              <a:rPr lang="en-US" sz="1100" dirty="0"/>
              <a:t>60% indicate an increasing or strongly increasing importance of digitization</a:t>
            </a:r>
          </a:p>
          <a:p>
            <a:pPr marL="685800" lvl="1" indent="-228600">
              <a:spcAft>
                <a:spcPts val="600"/>
              </a:spcAft>
              <a:buFont typeface="Arial" panose="020B0604020202020204" pitchFamily="34" charset="0"/>
              <a:buChar char="•"/>
            </a:pPr>
            <a:r>
              <a:rPr lang="en-US" sz="1200" dirty="0"/>
              <a:t>38% indicate an increasing or strongly increasing importance of social innovations</a:t>
            </a:r>
            <a:endParaRPr lang="en-US" sz="1200" b="1" dirty="0"/>
          </a:p>
          <a:p>
            <a:pPr marL="228600" indent="-228600">
              <a:buFont typeface="+mj-lt"/>
              <a:buAutoNum type="arabicParenR"/>
            </a:pPr>
            <a:r>
              <a:rPr lang="en-US" sz="1200" dirty="0"/>
              <a:t>In some areas the pandemic had a substantial </a:t>
            </a:r>
            <a:r>
              <a:rPr lang="en-US" sz="1200" b="1" dirty="0"/>
              <a:t>negative effect</a:t>
            </a:r>
            <a:endParaRPr lang="en-US" sz="1100" dirty="0"/>
          </a:p>
          <a:p>
            <a:pPr marL="685800" lvl="1" indent="-228600">
              <a:buFont typeface="Arial" panose="020B0604020202020204" pitchFamily="34" charset="0"/>
              <a:buChar char="•"/>
            </a:pPr>
            <a:r>
              <a:rPr lang="en-US" sz="1100" dirty="0"/>
              <a:t>Slightly less than half of all companies suffered from reduced innovation </a:t>
            </a:r>
            <a:r>
              <a:rPr lang="en-US" sz="1100" b="1" dirty="0"/>
              <a:t>cooperation</a:t>
            </a:r>
          </a:p>
          <a:p>
            <a:pPr marL="685800" lvl="1" indent="-228600">
              <a:buFont typeface="Arial" panose="020B0604020202020204" pitchFamily="34" charset="0"/>
              <a:buChar char="•"/>
            </a:pPr>
            <a:r>
              <a:rPr lang="en-US" sz="1100" dirty="0"/>
              <a:t>A large share of companies had pandemic-induced reductions in their innovation </a:t>
            </a:r>
            <a:r>
              <a:rPr lang="en-US" sz="1100" b="1" dirty="0"/>
              <a:t>investments </a:t>
            </a:r>
          </a:p>
          <a:p>
            <a:pPr marL="685800" lvl="1" indent="-228600">
              <a:spcAft>
                <a:spcPts val="600"/>
              </a:spcAft>
              <a:buFont typeface="Arial" panose="020B0604020202020204" pitchFamily="34" charset="0"/>
              <a:buChar char="•"/>
            </a:pPr>
            <a:r>
              <a:rPr lang="en-US" sz="1100" b="1" dirty="0"/>
              <a:t>Risks </a:t>
            </a:r>
            <a:r>
              <a:rPr lang="en-US" sz="1100" dirty="0"/>
              <a:t>of innovations grew for most companies</a:t>
            </a:r>
          </a:p>
          <a:p>
            <a:pPr marL="228600" indent="-228600">
              <a:buFont typeface="+mj-lt"/>
              <a:buAutoNum type="arabicParenR"/>
            </a:pPr>
            <a:r>
              <a:rPr lang="en-US" sz="1200" dirty="0"/>
              <a:t>Radical innovations are affected worse than incremental innovations</a:t>
            </a:r>
          </a:p>
          <a:p>
            <a:pPr marL="685800" lvl="1" indent="-228600">
              <a:buFont typeface="Arial" panose="020B0604020202020204" pitchFamily="34" charset="0"/>
              <a:buChar char="•"/>
            </a:pPr>
            <a:r>
              <a:rPr lang="en-US" sz="1100" dirty="0"/>
              <a:t>Larger share indicates a reduced activity and smaller share indicates an increased activity</a:t>
            </a:r>
          </a:p>
        </p:txBody>
      </p:sp>
      <p:pic>
        <p:nvPicPr>
          <p:cNvPr id="7" name="Picture 6" descr="Chart, bar chart&#10;&#10;Description automatically generated">
            <a:extLst>
              <a:ext uri="{FF2B5EF4-FFF2-40B4-BE49-F238E27FC236}">
                <a16:creationId xmlns:a16="http://schemas.microsoft.com/office/drawing/2014/main" id="{EA083935-6C50-43E4-A69A-59775F18FD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462" y="1439255"/>
            <a:ext cx="6993372" cy="5086089"/>
          </a:xfrm>
          <a:prstGeom prst="rect">
            <a:avLst/>
          </a:prstGeom>
        </p:spPr>
      </p:pic>
    </p:spTree>
    <p:extLst>
      <p:ext uri="{BB962C8B-B14F-4D97-AF65-F5344CB8AC3E}">
        <p14:creationId xmlns:p14="http://schemas.microsoft.com/office/powerpoint/2010/main" val="302964554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38</a:t>
            </a:fld>
            <a:endParaRPr lang="de-CH"/>
          </a:p>
        </p:txBody>
      </p:sp>
      <p:sp>
        <p:nvSpPr>
          <p:cNvPr id="6" name="Text Placeholder 5"/>
          <p:cNvSpPr>
            <a:spLocks noGrp="1"/>
          </p:cNvSpPr>
          <p:nvPr>
            <p:ph type="body" sz="quarter" idx="13"/>
          </p:nvPr>
        </p:nvSpPr>
        <p:spPr>
          <a:xfrm>
            <a:off x="330200" y="656800"/>
            <a:ext cx="11531600" cy="787335"/>
          </a:xfrm>
        </p:spPr>
        <p:txBody>
          <a:bodyPr/>
          <a:lstStyle/>
          <a:p>
            <a:r>
              <a:rPr lang="en-US" dirty="0"/>
              <a:t>The impact of the COVID-19 pandemic</a:t>
            </a:r>
          </a:p>
          <a:p>
            <a:r>
              <a:rPr lang="en-US" sz="1600" b="0" dirty="0"/>
              <a:t>Question: If the pandemic influenced your innovation processes (middle, strong, very strong), in which areas?</a:t>
            </a:r>
            <a:endParaRPr lang="de-CH" sz="1600" b="0" dirty="0" err="1"/>
          </a:p>
        </p:txBody>
      </p:sp>
      <p:sp>
        <p:nvSpPr>
          <p:cNvPr id="14" name="Rectangle 13"/>
          <p:cNvSpPr/>
          <p:nvPr/>
        </p:nvSpPr>
        <p:spPr>
          <a:xfrm>
            <a:off x="105262" y="4739170"/>
            <a:ext cx="3903513" cy="2339102"/>
          </a:xfrm>
          <a:prstGeom prst="rect">
            <a:avLst/>
          </a:prstGeom>
        </p:spPr>
        <p:txBody>
          <a:bodyPr wrap="square">
            <a:spAutoFit/>
          </a:bodyPr>
          <a:lstStyle/>
          <a:p>
            <a:pPr>
              <a:lnSpc>
                <a:spcPct val="150000"/>
              </a:lnSpc>
            </a:pPr>
            <a:r>
              <a:rPr lang="en-US" sz="1200" b="1" dirty="0"/>
              <a:t>Key findings:</a:t>
            </a:r>
            <a:endParaRPr lang="en-US" sz="1200" dirty="0"/>
          </a:p>
          <a:p>
            <a:pPr marL="228600" indent="-228600">
              <a:buFont typeface="+mj-lt"/>
              <a:buAutoNum type="arabicParenR"/>
            </a:pPr>
            <a:r>
              <a:rPr lang="en-US" sz="1200" dirty="0"/>
              <a:t>On average, the pandemic had a similar impact on innovation activities for internationally funded a well as for nationally funded companies</a:t>
            </a:r>
          </a:p>
          <a:p>
            <a:pPr marL="576000" lvl="1" indent="-216000">
              <a:buFont typeface="Arial" panose="020B0604020202020204" pitchFamily="34" charset="0"/>
              <a:buChar char="•"/>
            </a:pPr>
            <a:r>
              <a:rPr lang="en-US" sz="1000" dirty="0"/>
              <a:t>The time to market seems to increase for internationally funded while staying unchanged for nationally funded companies</a:t>
            </a:r>
          </a:p>
          <a:p>
            <a:pPr marL="576000" lvl="1" indent="-216000">
              <a:buFont typeface="Arial" panose="020B0604020202020204" pitchFamily="34" charset="0"/>
              <a:buChar char="•"/>
            </a:pPr>
            <a:r>
              <a:rPr lang="en-US" sz="1000" dirty="0"/>
              <a:t>The awareness for social innovations seems to increase for nationally funded while staying unchanged for internationally funded companies</a:t>
            </a:r>
          </a:p>
          <a:p>
            <a:pPr marL="576000" lvl="1" indent="-216000">
              <a:buFont typeface="Arial" panose="020B0604020202020204" pitchFamily="34" charset="0"/>
              <a:buChar char="•"/>
            </a:pPr>
            <a:r>
              <a:rPr lang="en-US" sz="1000" dirty="0"/>
              <a:t>None of the differences are </a:t>
            </a:r>
            <a:r>
              <a:rPr lang="en-US" sz="1000" dirty="0">
                <a:hlinkClick r:id="rId3" action="ppaction://hlinksldjump"/>
              </a:rPr>
              <a:t>statistically significant </a:t>
            </a:r>
            <a:r>
              <a:rPr lang="en-US" sz="1000" dirty="0"/>
              <a:t>at a 5% level</a:t>
            </a:r>
          </a:p>
          <a:p>
            <a:pPr marL="228600" indent="-228600">
              <a:buFont typeface="+mj-lt"/>
              <a:buAutoNum type="arabicParenR"/>
            </a:pPr>
            <a:endParaRPr lang="en-US" sz="1200" dirty="0"/>
          </a:p>
        </p:txBody>
      </p:sp>
      <p:pic>
        <p:nvPicPr>
          <p:cNvPr id="72" name="Picture 71" descr="Chart, radar chart&#10;&#10;Description automatically generated">
            <a:extLst>
              <a:ext uri="{FF2B5EF4-FFF2-40B4-BE49-F238E27FC236}">
                <a16:creationId xmlns:a16="http://schemas.microsoft.com/office/drawing/2014/main" id="{18664CE3-71F5-4706-B9D2-893A61F889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46" t="2750" r="13346" b="7848"/>
          <a:stretch/>
        </p:blipFill>
        <p:spPr>
          <a:xfrm>
            <a:off x="411667" y="1606779"/>
            <a:ext cx="3597108" cy="3190373"/>
          </a:xfrm>
          <a:prstGeom prst="rect">
            <a:avLst/>
          </a:prstGeom>
        </p:spPr>
      </p:pic>
      <p:pic>
        <p:nvPicPr>
          <p:cNvPr id="78" name="Picture 77" descr="Chart, radar chart&#10;&#10;Description automatically generated">
            <a:extLst>
              <a:ext uri="{FF2B5EF4-FFF2-40B4-BE49-F238E27FC236}">
                <a16:creationId xmlns:a16="http://schemas.microsoft.com/office/drawing/2014/main" id="{932B4F60-916B-41AA-95A0-7E8E4821C4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46" t="2750" r="14110" b="7848"/>
          <a:stretch/>
        </p:blipFill>
        <p:spPr>
          <a:xfrm>
            <a:off x="4318470" y="1606779"/>
            <a:ext cx="3559638" cy="3190373"/>
          </a:xfrm>
          <a:prstGeom prst="rect">
            <a:avLst/>
          </a:prstGeom>
        </p:spPr>
      </p:pic>
      <p:pic>
        <p:nvPicPr>
          <p:cNvPr id="80" name="Picture 79" descr="Chart, radar chart&#10;&#10;Description automatically generated">
            <a:extLst>
              <a:ext uri="{FF2B5EF4-FFF2-40B4-BE49-F238E27FC236}">
                <a16:creationId xmlns:a16="http://schemas.microsoft.com/office/drawing/2014/main" id="{8E3009D8-4F1F-4A9D-92BF-B1AAE889BB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346" t="2750" r="17928" b="6951"/>
          <a:stretch/>
        </p:blipFill>
        <p:spPr>
          <a:xfrm>
            <a:off x="8189748" y="1606779"/>
            <a:ext cx="3338763" cy="3190373"/>
          </a:xfrm>
          <a:prstGeom prst="rect">
            <a:avLst/>
          </a:prstGeom>
        </p:spPr>
      </p:pic>
      <p:sp>
        <p:nvSpPr>
          <p:cNvPr id="15" name="TextBox 14">
            <a:extLst>
              <a:ext uri="{FF2B5EF4-FFF2-40B4-BE49-F238E27FC236}">
                <a16:creationId xmlns:a16="http://schemas.microsoft.com/office/drawing/2014/main" id="{B10B3DF8-CA95-402A-BCBD-204F013E35FF}"/>
              </a:ext>
            </a:extLst>
          </p:cNvPr>
          <p:cNvSpPr txBox="1"/>
          <p:nvPr/>
        </p:nvSpPr>
        <p:spPr>
          <a:xfrm>
            <a:off x="4140479" y="4967143"/>
            <a:ext cx="3962363" cy="1661993"/>
          </a:xfrm>
          <a:prstGeom prst="rect">
            <a:avLst/>
          </a:prstGeom>
          <a:solidFill>
            <a:sysClr val="window" lastClr="FFFFFF"/>
          </a:solidFill>
        </p:spPr>
        <p:txBody>
          <a:bodyPr wrap="square">
            <a:spAutoFit/>
          </a:bodyPr>
          <a:lstStyle/>
          <a:p>
            <a:pPr marL="228600" indent="-228600">
              <a:buFont typeface="+mj-lt"/>
              <a:buAutoNum type="arabicParenR" startAt="2"/>
            </a:pPr>
            <a:r>
              <a:rPr lang="en-US" sz="1200" dirty="0"/>
              <a:t>The pandemic</a:t>
            </a:r>
          </a:p>
          <a:p>
            <a:pPr marL="685800" lvl="1" indent="-228600">
              <a:buFont typeface="Arial" panose="020B0604020202020204" pitchFamily="34" charset="0"/>
              <a:buChar char="•"/>
            </a:pPr>
            <a:r>
              <a:rPr lang="en-US" sz="1000" dirty="0"/>
              <a:t>Reduced the cooperation with research institutions and firms, although more pronounced for startups than established firms</a:t>
            </a:r>
          </a:p>
          <a:p>
            <a:pPr marL="685800" lvl="1" indent="-228600">
              <a:buFont typeface="Arial" panose="020B0604020202020204" pitchFamily="34" charset="0"/>
              <a:buChar char="•"/>
            </a:pPr>
            <a:r>
              <a:rPr lang="en-US" sz="1000" dirty="0"/>
              <a:t>Had a positive effect on radical innovations for startups while having no effect on established firms</a:t>
            </a:r>
          </a:p>
          <a:p>
            <a:pPr marL="685800" lvl="1" indent="-228600">
              <a:buFont typeface="Arial" panose="020B0604020202020204" pitchFamily="34" charset="0"/>
              <a:buChar char="•"/>
            </a:pPr>
            <a:r>
              <a:rPr lang="en-US" sz="1000" dirty="0"/>
              <a:t>Increased the risks of innovations but more accentuated for startups </a:t>
            </a:r>
          </a:p>
          <a:p>
            <a:pPr marL="685800" lvl="1" indent="-228600">
              <a:buFont typeface="Arial" panose="020B0604020202020204" pitchFamily="34" charset="0"/>
              <a:buChar char="•"/>
            </a:pPr>
            <a:r>
              <a:rPr lang="en-US" sz="1000" dirty="0"/>
              <a:t>Those differences are statistically significant at a 5% level while all others are not</a:t>
            </a:r>
          </a:p>
        </p:txBody>
      </p:sp>
      <p:sp>
        <p:nvSpPr>
          <p:cNvPr id="17" name="TextBox 16">
            <a:extLst>
              <a:ext uri="{FF2B5EF4-FFF2-40B4-BE49-F238E27FC236}">
                <a16:creationId xmlns:a16="http://schemas.microsoft.com/office/drawing/2014/main" id="{17E647CF-EBA1-4C37-B561-9551F3A17986}"/>
              </a:ext>
            </a:extLst>
          </p:cNvPr>
          <p:cNvSpPr txBox="1"/>
          <p:nvPr/>
        </p:nvSpPr>
        <p:spPr>
          <a:xfrm>
            <a:off x="8234546" y="4967143"/>
            <a:ext cx="3562684" cy="1200329"/>
          </a:xfrm>
          <a:prstGeom prst="rect">
            <a:avLst/>
          </a:prstGeom>
          <a:solidFill>
            <a:sysClr val="window" lastClr="FFFFFF"/>
          </a:solidFill>
        </p:spPr>
        <p:txBody>
          <a:bodyPr wrap="square">
            <a:spAutoFit/>
          </a:bodyPr>
          <a:lstStyle/>
          <a:p>
            <a:pPr marL="228600" indent="-228600">
              <a:buFont typeface="+mj-lt"/>
              <a:buAutoNum type="arabicParenR" startAt="3"/>
            </a:pPr>
            <a:r>
              <a:rPr lang="en-US" sz="1200" dirty="0"/>
              <a:t>The pandemic</a:t>
            </a:r>
          </a:p>
          <a:p>
            <a:pPr marL="685800" lvl="1" indent="-228600">
              <a:buFont typeface="Arial" panose="020B0604020202020204" pitchFamily="34" charset="0"/>
              <a:buChar char="•"/>
            </a:pPr>
            <a:r>
              <a:rPr lang="en-US" sz="1000" dirty="0"/>
              <a:t>Increased the time to market for large firms while leaving SMEs unaffected</a:t>
            </a:r>
          </a:p>
          <a:p>
            <a:pPr marL="685800" lvl="1" indent="-228600">
              <a:buFont typeface="Arial" panose="020B0604020202020204" pitchFamily="34" charset="0"/>
              <a:buChar char="•"/>
            </a:pPr>
            <a:r>
              <a:rPr lang="en-US" sz="1000" dirty="0"/>
              <a:t>Increased the awareness of social innovations for large firms while leaving SMEs unaffected</a:t>
            </a:r>
          </a:p>
          <a:p>
            <a:pPr marL="685800" lvl="1" indent="-228600">
              <a:buFont typeface="Arial" panose="020B0604020202020204" pitchFamily="34" charset="0"/>
              <a:buChar char="•"/>
            </a:pPr>
            <a:r>
              <a:rPr lang="en-US" sz="1000" dirty="0"/>
              <a:t>However, those differences as well as all others are not statistically significant at a 5% level</a:t>
            </a:r>
            <a:endParaRPr lang="en-US" sz="1100" dirty="0"/>
          </a:p>
        </p:txBody>
      </p:sp>
    </p:spTree>
    <p:extLst>
      <p:ext uri="{BB962C8B-B14F-4D97-AF65-F5344CB8AC3E}">
        <p14:creationId xmlns:p14="http://schemas.microsoft.com/office/powerpoint/2010/main" val="155957823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dirty="0"/>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39</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Sustainable Development Goals</a:t>
            </a:r>
          </a:p>
        </p:txBody>
      </p:sp>
    </p:spTree>
    <p:extLst>
      <p:ext uri="{BB962C8B-B14F-4D97-AF65-F5344CB8AC3E}">
        <p14:creationId xmlns:p14="http://schemas.microsoft.com/office/powerpoint/2010/main" val="115067829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6995" y="2420591"/>
            <a:ext cx="10801200" cy="2808312"/>
          </a:xfrm>
        </p:spPr>
        <p:txBody>
          <a:bodyPr vert="horz" lIns="140400" tIns="0" rIns="144000" bIns="0" rtlCol="0" anchor="t">
            <a:noAutofit/>
          </a:bodyPr>
          <a:lstStyle/>
          <a:p>
            <a:pPr>
              <a:spcAft>
                <a:spcPts val="600"/>
              </a:spcAft>
            </a:pPr>
            <a:r>
              <a:rPr lang="en-US" b="1" dirty="0"/>
              <a:t>Monitoring</a:t>
            </a:r>
            <a:r>
              <a:rPr lang="en-US" dirty="0"/>
              <a:t> of applicants to </a:t>
            </a:r>
            <a:r>
              <a:rPr lang="en-US" dirty="0" err="1"/>
              <a:t>Innosuisse’s</a:t>
            </a:r>
            <a:r>
              <a:rPr lang="en-US" dirty="0"/>
              <a:t> primary funding tools (“Innovation projects” / “Innovation cheques”) to track the evolution of their innovation patterns: characteristics, activities, risks and needs</a:t>
            </a:r>
          </a:p>
          <a:p>
            <a:pPr>
              <a:spcAft>
                <a:spcPts val="600"/>
              </a:spcAft>
            </a:pPr>
            <a:r>
              <a:rPr lang="en-US" b="1" dirty="0"/>
              <a:t>Gain a more fundamental understanding</a:t>
            </a:r>
            <a:r>
              <a:rPr lang="en-US" dirty="0"/>
              <a:t> of the reach, effectiveness and evolution of </a:t>
            </a:r>
            <a:r>
              <a:rPr lang="en-US" dirty="0" err="1"/>
              <a:t>Innosuisse’s</a:t>
            </a:r>
            <a:r>
              <a:rPr lang="en-US" dirty="0"/>
              <a:t> innovation support and gather more insight into topics of special interest for </a:t>
            </a:r>
            <a:r>
              <a:rPr lang="en-US" dirty="0" err="1"/>
              <a:t>Innosuisse</a:t>
            </a:r>
            <a:endParaRPr lang="en-US" dirty="0"/>
          </a:p>
          <a:p>
            <a:r>
              <a:rPr lang="en-US" b="1" dirty="0">
                <a:sym typeface="Wingdings" panose="05000000000000000000" pitchFamily="2" charset="2"/>
              </a:rPr>
              <a:t>Input to evidence-based strategic optimization </a:t>
            </a:r>
            <a:r>
              <a:rPr lang="en-US" dirty="0">
                <a:sym typeface="Wingdings" panose="05000000000000000000" pitchFamily="2" charset="2"/>
              </a:rPr>
              <a:t>of funding instruments</a:t>
            </a:r>
          </a:p>
        </p:txBody>
      </p:sp>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4</a:t>
            </a:fld>
            <a:endParaRPr lang="de-CH"/>
          </a:p>
        </p:txBody>
      </p:sp>
      <p:sp>
        <p:nvSpPr>
          <p:cNvPr id="6" name="Text Placeholder 5"/>
          <p:cNvSpPr>
            <a:spLocks noGrp="1"/>
          </p:cNvSpPr>
          <p:nvPr>
            <p:ph type="body" sz="quarter" idx="13"/>
          </p:nvPr>
        </p:nvSpPr>
        <p:spPr>
          <a:xfrm>
            <a:off x="330200" y="620713"/>
            <a:ext cx="11531600" cy="720055"/>
          </a:xfrm>
        </p:spPr>
        <p:txBody>
          <a:bodyPr/>
          <a:lstStyle/>
          <a:p>
            <a:r>
              <a:rPr lang="de-CH" dirty="0"/>
              <a:t>Goals </a:t>
            </a:r>
            <a:r>
              <a:rPr lang="de-CH" dirty="0" err="1"/>
              <a:t>of</a:t>
            </a:r>
            <a:r>
              <a:rPr lang="de-CH" dirty="0"/>
              <a:t> </a:t>
            </a:r>
            <a:r>
              <a:rPr lang="de-CH" dirty="0" err="1"/>
              <a:t>the</a:t>
            </a:r>
            <a:r>
              <a:rPr lang="de-CH" dirty="0"/>
              <a:t> Study</a:t>
            </a:r>
            <a:endParaRPr lang="en-US" dirty="0">
              <a:solidFill>
                <a:srgbClr val="FF0000"/>
              </a:solidFill>
            </a:endParaRPr>
          </a:p>
        </p:txBody>
      </p:sp>
    </p:spTree>
    <p:extLst>
      <p:ext uri="{BB962C8B-B14F-4D97-AF65-F5344CB8AC3E}">
        <p14:creationId xmlns:p14="http://schemas.microsoft.com/office/powerpoint/2010/main" val="230186624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283487" y="6312994"/>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40</a:t>
            </a:fld>
            <a:endParaRPr lang="de-CH"/>
          </a:p>
        </p:txBody>
      </p:sp>
      <p:sp>
        <p:nvSpPr>
          <p:cNvPr id="6" name="Text Placeholder 5"/>
          <p:cNvSpPr>
            <a:spLocks noGrp="1"/>
          </p:cNvSpPr>
          <p:nvPr>
            <p:ph type="body" sz="quarter" idx="13"/>
          </p:nvPr>
        </p:nvSpPr>
        <p:spPr>
          <a:xfrm>
            <a:off x="330200" y="728808"/>
            <a:ext cx="11531600" cy="972000"/>
          </a:xfrm>
        </p:spPr>
        <p:txBody>
          <a:bodyPr/>
          <a:lstStyle/>
          <a:p>
            <a:r>
              <a:rPr lang="en-US" dirty="0"/>
              <a:t>Sustainable Development Goals</a:t>
            </a:r>
          </a:p>
          <a:p>
            <a:r>
              <a:rPr lang="en-US" sz="1600" b="0" dirty="0"/>
              <a:t>Question: Do the R&amp;D or innovation activities of your company actively contribute to the thematic areas of the United Nations' "17 Sustainable Development Goals" listed below?</a:t>
            </a:r>
          </a:p>
        </p:txBody>
      </p:sp>
      <p:sp>
        <p:nvSpPr>
          <p:cNvPr id="14" name="Rectangle 13"/>
          <p:cNvSpPr/>
          <p:nvPr/>
        </p:nvSpPr>
        <p:spPr>
          <a:xfrm>
            <a:off x="7389765" y="1703124"/>
            <a:ext cx="4797474" cy="4678204"/>
          </a:xfrm>
          <a:prstGeom prst="rect">
            <a:avLst/>
          </a:prstGeom>
        </p:spPr>
        <p:txBody>
          <a:bodyPr wrap="square">
            <a:spAutoFit/>
          </a:bodyPr>
          <a:lstStyle/>
          <a:p>
            <a:pPr marL="228600" indent="-228600">
              <a:buFont typeface="+mj-lt"/>
              <a:buAutoNum type="arabicParenR"/>
            </a:pPr>
            <a:r>
              <a:rPr lang="en-US" sz="1600" dirty="0"/>
              <a:t>The </a:t>
            </a:r>
            <a:r>
              <a:rPr lang="en-US" sz="1600" b="1" dirty="0"/>
              <a:t>biggest contributions </a:t>
            </a:r>
            <a:r>
              <a:rPr lang="en-US" sz="1600" dirty="0"/>
              <a:t>are in </a:t>
            </a:r>
          </a:p>
          <a:p>
            <a:pPr marL="685800" lvl="1" indent="-228600">
              <a:buFont typeface="Arial" panose="020B0604020202020204" pitchFamily="34" charset="0"/>
              <a:buChar char="•"/>
            </a:pPr>
            <a:r>
              <a:rPr lang="en-US" sz="1600" b="1" i="1" dirty="0"/>
              <a:t>Industry, Innovation and Infrastructure</a:t>
            </a:r>
            <a:r>
              <a:rPr lang="en-US" sz="1600" b="1" dirty="0"/>
              <a:t> </a:t>
            </a:r>
          </a:p>
          <a:p>
            <a:pPr marL="900000" lvl="2" indent="-228600">
              <a:buFont typeface="Arial" panose="020B0604020202020204" pitchFamily="34" charset="0"/>
              <a:buChar char="•"/>
            </a:pPr>
            <a:r>
              <a:rPr lang="en-US" sz="1600" dirty="0"/>
              <a:t>46% indicate middle or high contributions.</a:t>
            </a:r>
          </a:p>
          <a:p>
            <a:pPr marL="685800" lvl="1" indent="-228600">
              <a:buFont typeface="Arial" panose="020B0604020202020204" pitchFamily="34" charset="0"/>
              <a:buChar char="•"/>
            </a:pPr>
            <a:r>
              <a:rPr lang="en-US" sz="1600" b="1" i="1" dirty="0"/>
              <a:t>Good Health and Well-Being</a:t>
            </a:r>
            <a:r>
              <a:rPr lang="en-US" sz="1600" b="1" dirty="0"/>
              <a:t> </a:t>
            </a:r>
          </a:p>
          <a:p>
            <a:pPr marL="900000" lvl="2" indent="-228600">
              <a:buFont typeface="Arial" panose="020B0604020202020204" pitchFamily="34" charset="0"/>
              <a:buChar char="•"/>
            </a:pPr>
            <a:r>
              <a:rPr lang="en-US" sz="1600" dirty="0"/>
              <a:t>44% indicate middle or high contributions</a:t>
            </a:r>
          </a:p>
          <a:p>
            <a:pPr marL="685800" lvl="1" indent="-228600">
              <a:buFont typeface="Arial" panose="020B0604020202020204" pitchFamily="34" charset="0"/>
              <a:buChar char="•"/>
            </a:pPr>
            <a:r>
              <a:rPr lang="en-US" sz="1600" b="1" i="1" dirty="0"/>
              <a:t>Climate Action </a:t>
            </a:r>
          </a:p>
          <a:p>
            <a:pPr marL="900000" lvl="2" indent="-228600">
              <a:spcAft>
                <a:spcPts val="600"/>
              </a:spcAft>
              <a:buFont typeface="Arial" panose="020B0604020202020204" pitchFamily="34" charset="0"/>
              <a:buChar char="•"/>
            </a:pPr>
            <a:r>
              <a:rPr lang="en-US" sz="1600" dirty="0"/>
              <a:t>39% indicate middle or high contributions</a:t>
            </a:r>
            <a:endParaRPr lang="en-US" sz="1600" i="1" dirty="0"/>
          </a:p>
          <a:p>
            <a:pPr marL="228600" indent="-228600">
              <a:buFont typeface="+mj-lt"/>
              <a:buAutoNum type="arabicParenR"/>
            </a:pPr>
            <a:r>
              <a:rPr lang="en-US" sz="1600" dirty="0"/>
              <a:t>More than a quarter of all firms also contribute to </a:t>
            </a:r>
          </a:p>
          <a:p>
            <a:pPr marL="685800" lvl="1" indent="-228600">
              <a:buFont typeface="Arial" panose="020B0604020202020204" pitchFamily="34" charset="0"/>
              <a:buChar char="•"/>
            </a:pPr>
            <a:r>
              <a:rPr lang="en-US" sz="1600" i="1" dirty="0"/>
              <a:t>Decent Work and Economic Growth</a:t>
            </a:r>
            <a:r>
              <a:rPr lang="en-US" sz="1600" dirty="0"/>
              <a:t>, </a:t>
            </a:r>
          </a:p>
          <a:p>
            <a:pPr marL="685800" lvl="1" indent="-228600">
              <a:buFont typeface="Arial" panose="020B0604020202020204" pitchFamily="34" charset="0"/>
              <a:buChar char="•"/>
            </a:pPr>
            <a:r>
              <a:rPr lang="en-US" sz="1600" i="1" dirty="0"/>
              <a:t>Responsible Consumption and Production</a:t>
            </a:r>
          </a:p>
          <a:p>
            <a:pPr marL="685800" lvl="1" indent="-228600">
              <a:spcAft>
                <a:spcPts val="600"/>
              </a:spcAft>
              <a:buFont typeface="Arial" panose="020B0604020202020204" pitchFamily="34" charset="0"/>
              <a:buChar char="•"/>
            </a:pPr>
            <a:r>
              <a:rPr lang="en-US" sz="1600" dirty="0"/>
              <a:t>and </a:t>
            </a:r>
            <a:r>
              <a:rPr lang="en-US" sz="1600" i="1" dirty="0"/>
              <a:t>Sustainable Cities and Communities</a:t>
            </a:r>
          </a:p>
          <a:p>
            <a:pPr marL="228600" indent="-228600">
              <a:buFont typeface="+mj-lt"/>
              <a:buAutoNum type="arabicParenR"/>
            </a:pPr>
            <a:r>
              <a:rPr lang="en-US" sz="1600" dirty="0"/>
              <a:t>Less than 15% contribute significantly to </a:t>
            </a:r>
          </a:p>
          <a:p>
            <a:pPr marL="685800" lvl="1" indent="-228600">
              <a:buFont typeface="Arial" panose="020B0604020202020204" pitchFamily="34" charset="0"/>
              <a:buChar char="•"/>
            </a:pPr>
            <a:r>
              <a:rPr lang="en-US" sz="1600" i="1" dirty="0"/>
              <a:t>Life below Water</a:t>
            </a:r>
            <a:r>
              <a:rPr lang="en-US" sz="1600" dirty="0"/>
              <a:t>, </a:t>
            </a:r>
          </a:p>
          <a:p>
            <a:pPr marL="685800" lvl="1" indent="-228600">
              <a:buFont typeface="Arial" panose="020B0604020202020204" pitchFamily="34" charset="0"/>
              <a:buChar char="•"/>
            </a:pPr>
            <a:r>
              <a:rPr lang="en-US" sz="1600" i="1" dirty="0"/>
              <a:t>Peace</a:t>
            </a:r>
            <a:r>
              <a:rPr lang="en-US" sz="1600" dirty="0"/>
              <a:t>, </a:t>
            </a:r>
            <a:r>
              <a:rPr lang="en-US" sz="1600" i="1" dirty="0"/>
              <a:t>Justice and Strong Institutions</a:t>
            </a:r>
            <a:r>
              <a:rPr lang="en-US" sz="1600" dirty="0"/>
              <a:t>, </a:t>
            </a:r>
          </a:p>
          <a:p>
            <a:pPr marL="685800" lvl="1" indent="-228600">
              <a:buFont typeface="Arial" panose="020B0604020202020204" pitchFamily="34" charset="0"/>
              <a:buChar char="•"/>
            </a:pPr>
            <a:r>
              <a:rPr lang="en-US" sz="1600" i="1" dirty="0"/>
              <a:t>Reduced Inequalities</a:t>
            </a:r>
            <a:r>
              <a:rPr lang="en-US" sz="1600" dirty="0"/>
              <a:t>, </a:t>
            </a:r>
          </a:p>
          <a:p>
            <a:pPr marL="685800" lvl="1" indent="-228600">
              <a:buFont typeface="Arial" panose="020B0604020202020204" pitchFamily="34" charset="0"/>
              <a:buChar char="•"/>
            </a:pPr>
            <a:r>
              <a:rPr lang="en-US" sz="1600" i="1" dirty="0"/>
              <a:t>Partnerships for the Goals,</a:t>
            </a:r>
          </a:p>
          <a:p>
            <a:pPr marL="685800" lvl="1" indent="-228600">
              <a:buFont typeface="Arial" panose="020B0604020202020204" pitchFamily="34" charset="0"/>
              <a:buChar char="•"/>
            </a:pPr>
            <a:r>
              <a:rPr lang="en-US" sz="1600" dirty="0"/>
              <a:t>and </a:t>
            </a:r>
            <a:r>
              <a:rPr lang="en-US" sz="1600" i="1" dirty="0"/>
              <a:t>Zero Hunger</a:t>
            </a:r>
          </a:p>
        </p:txBody>
      </p:sp>
      <p:pic>
        <p:nvPicPr>
          <p:cNvPr id="7" name="Picture 6" descr="Table&#10;&#10;Description automatically generated">
            <a:extLst>
              <a:ext uri="{FF2B5EF4-FFF2-40B4-BE49-F238E27FC236}">
                <a16:creationId xmlns:a16="http://schemas.microsoft.com/office/drawing/2014/main" id="{F5B62247-F035-49E0-8071-DFBE49F634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77" b="9577"/>
          <a:stretch/>
        </p:blipFill>
        <p:spPr>
          <a:xfrm>
            <a:off x="0" y="1880936"/>
            <a:ext cx="7409194" cy="4356376"/>
          </a:xfrm>
          <a:prstGeom prst="rect">
            <a:avLst/>
          </a:prstGeom>
        </p:spPr>
      </p:pic>
      <p:sp>
        <p:nvSpPr>
          <p:cNvPr id="8" name="TextBox 7">
            <a:extLst>
              <a:ext uri="{FF2B5EF4-FFF2-40B4-BE49-F238E27FC236}">
                <a16:creationId xmlns:a16="http://schemas.microsoft.com/office/drawing/2014/main" id="{CF9C9855-307C-4573-8E84-6E6B5F6AE2A6}"/>
              </a:ext>
            </a:extLst>
          </p:cNvPr>
          <p:cNvSpPr txBox="1"/>
          <p:nvPr/>
        </p:nvSpPr>
        <p:spPr>
          <a:xfrm>
            <a:off x="39763" y="6401672"/>
            <a:ext cx="4757712" cy="435007"/>
          </a:xfrm>
          <a:prstGeom prst="rect">
            <a:avLst/>
          </a:prstGeom>
          <a:solidFill>
            <a:sysClr val="window" lastClr="FFFFFF"/>
          </a:solidFill>
        </p:spPr>
        <p:txBody>
          <a:bodyPr wrap="square" lIns="144000" tIns="36000" rIns="144000" bIns="90000" rtlCol="0">
            <a:spAutoFit/>
          </a:bodyPr>
          <a:lstStyle/>
          <a:p>
            <a:r>
              <a:rPr lang="en-US" sz="1000" dirty="0"/>
              <a:t>The SDGs in these slides are named after the UN terminology. You can find a more detailed description with the exact wording of the UN in the </a:t>
            </a:r>
            <a:r>
              <a:rPr lang="en-US" sz="1000" dirty="0">
                <a:hlinkClick r:id="rId4" action="ppaction://hlinksldjump"/>
              </a:rPr>
              <a:t>appendix</a:t>
            </a:r>
            <a:r>
              <a:rPr lang="en-US" sz="1000" dirty="0"/>
              <a:t> </a:t>
            </a:r>
          </a:p>
        </p:txBody>
      </p:sp>
    </p:spTree>
    <p:extLst>
      <p:ext uri="{BB962C8B-B14F-4D97-AF65-F5344CB8AC3E}">
        <p14:creationId xmlns:p14="http://schemas.microsoft.com/office/powerpoint/2010/main" val="317332497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41</a:t>
            </a:fld>
            <a:endParaRPr lang="de-CH"/>
          </a:p>
        </p:txBody>
      </p:sp>
      <p:sp>
        <p:nvSpPr>
          <p:cNvPr id="6" name="Text Placeholder 5"/>
          <p:cNvSpPr>
            <a:spLocks noGrp="1"/>
          </p:cNvSpPr>
          <p:nvPr>
            <p:ph type="body" sz="quarter" idx="13"/>
          </p:nvPr>
        </p:nvSpPr>
        <p:spPr>
          <a:xfrm>
            <a:off x="330200" y="656800"/>
            <a:ext cx="11531600" cy="972000"/>
          </a:xfrm>
        </p:spPr>
        <p:txBody>
          <a:bodyPr/>
          <a:lstStyle/>
          <a:p>
            <a:r>
              <a:rPr lang="en-US" dirty="0"/>
              <a:t>Sustainable Development Goals</a:t>
            </a:r>
          </a:p>
          <a:p>
            <a:r>
              <a:rPr lang="en-US" sz="1600" b="0" dirty="0"/>
              <a:t>Question: Do the R&amp;D or innovation activities of your company actively contribute to the thematic areas of the United Nations' "17 Sustainable Development Goals" listed below?</a:t>
            </a:r>
          </a:p>
        </p:txBody>
      </p:sp>
      <p:sp>
        <p:nvSpPr>
          <p:cNvPr id="14" name="Rectangle 13"/>
          <p:cNvSpPr/>
          <p:nvPr/>
        </p:nvSpPr>
        <p:spPr>
          <a:xfrm>
            <a:off x="7316293" y="1700808"/>
            <a:ext cx="4825998" cy="4508927"/>
          </a:xfrm>
          <a:prstGeom prst="rect">
            <a:avLst/>
          </a:prstGeom>
        </p:spPr>
        <p:txBody>
          <a:bodyPr wrap="square">
            <a:spAutoFit/>
          </a:bodyPr>
          <a:lstStyle/>
          <a:p>
            <a:pPr marL="228600" indent="-228600">
              <a:spcAft>
                <a:spcPts val="300"/>
              </a:spcAft>
              <a:buFont typeface="+mj-lt"/>
              <a:buAutoNum type="arabicParenR"/>
            </a:pPr>
            <a:r>
              <a:rPr lang="en-US" sz="1600" dirty="0" err="1"/>
              <a:t>Innosuisse</a:t>
            </a:r>
            <a:r>
              <a:rPr lang="en-US" sz="1600" dirty="0"/>
              <a:t> applicants: a significant </a:t>
            </a:r>
            <a:r>
              <a:rPr lang="en-US" sz="1600" b="1" dirty="0"/>
              <a:t>contribution </a:t>
            </a:r>
            <a:r>
              <a:rPr lang="en-US" sz="1600" dirty="0"/>
              <a:t>to </a:t>
            </a:r>
            <a:r>
              <a:rPr lang="en-US" sz="1600" b="1" dirty="0"/>
              <a:t>at least one </a:t>
            </a:r>
            <a:r>
              <a:rPr lang="en-US" sz="1600" dirty="0"/>
              <a:t>SDG is </a:t>
            </a:r>
            <a:r>
              <a:rPr lang="en-US" sz="1600" b="1" dirty="0"/>
              <a:t>quite frequent</a:t>
            </a:r>
            <a:endParaRPr lang="en-US" sz="1600" dirty="0"/>
          </a:p>
          <a:p>
            <a:pPr marL="685800" lvl="1" indent="-228600">
              <a:buFont typeface="Arial" panose="020B0604020202020204" pitchFamily="34" charset="0"/>
              <a:buChar char="•"/>
            </a:pPr>
            <a:r>
              <a:rPr lang="en-US" sz="1600" b="1" dirty="0"/>
              <a:t>51%</a:t>
            </a:r>
            <a:r>
              <a:rPr lang="en-US" sz="1600" dirty="0"/>
              <a:t> of all respondents have </a:t>
            </a:r>
            <a:r>
              <a:rPr lang="en-US" sz="1600" b="1" dirty="0"/>
              <a:t>at least one high </a:t>
            </a:r>
            <a:r>
              <a:rPr lang="en-US" sz="1600" dirty="0"/>
              <a:t>contribution</a:t>
            </a:r>
          </a:p>
          <a:p>
            <a:pPr marL="685800" lvl="1" indent="-228600">
              <a:buFont typeface="Arial" panose="020B0604020202020204" pitchFamily="34" charset="0"/>
              <a:buChar char="•"/>
            </a:pPr>
            <a:r>
              <a:rPr lang="en-US" sz="1600" b="1" dirty="0"/>
              <a:t>29% </a:t>
            </a:r>
            <a:r>
              <a:rPr lang="en-US" sz="1600" dirty="0"/>
              <a:t>of all respondents have </a:t>
            </a:r>
            <a:r>
              <a:rPr lang="en-US" sz="1600" b="1" dirty="0"/>
              <a:t>at least one middle </a:t>
            </a:r>
            <a:r>
              <a:rPr lang="en-US" sz="1600" dirty="0"/>
              <a:t>contribution </a:t>
            </a:r>
            <a:r>
              <a:rPr lang="en-US" sz="1600" b="1" dirty="0"/>
              <a:t>but no high</a:t>
            </a:r>
            <a:endParaRPr lang="en-US" sz="1600" dirty="0"/>
          </a:p>
          <a:p>
            <a:pPr marL="685800" lvl="1" indent="-228600">
              <a:buFont typeface="Arial" panose="020B0604020202020204" pitchFamily="34" charset="0"/>
              <a:buChar char="•"/>
            </a:pPr>
            <a:r>
              <a:rPr lang="en-US" sz="1600" dirty="0"/>
              <a:t>13% of all respondents have at least one small contribution but no middle or high</a:t>
            </a:r>
          </a:p>
          <a:p>
            <a:pPr marL="685800" lvl="1" indent="-228600">
              <a:spcAft>
                <a:spcPts val="600"/>
              </a:spcAft>
              <a:buFont typeface="Arial" panose="020B0604020202020204" pitchFamily="34" charset="0"/>
              <a:buChar char="•"/>
            </a:pPr>
            <a:r>
              <a:rPr lang="en-US" sz="1600" dirty="0"/>
              <a:t>7% of all respondents have no contribution</a:t>
            </a:r>
          </a:p>
          <a:p>
            <a:pPr marL="228600" indent="-228600">
              <a:spcAft>
                <a:spcPts val="300"/>
              </a:spcAft>
              <a:buFont typeface="+mj-lt"/>
              <a:buAutoNum type="arabicParenR"/>
            </a:pPr>
            <a:r>
              <a:rPr lang="en-US" sz="1600" dirty="0"/>
              <a:t>Contributions to </a:t>
            </a:r>
            <a:r>
              <a:rPr lang="en-US" sz="1600" b="1" dirty="0"/>
              <a:t>multiple SDGs (5+) </a:t>
            </a:r>
            <a:r>
              <a:rPr lang="en-US" sz="1600" dirty="0"/>
              <a:t>is frequent</a:t>
            </a:r>
            <a:endParaRPr lang="en-US" sz="1600" b="1" dirty="0"/>
          </a:p>
          <a:p>
            <a:pPr marL="742950" lvl="1" indent="-285750">
              <a:buFont typeface="Arial" panose="020B0604020202020204" pitchFamily="34" charset="0"/>
              <a:buChar char="•"/>
            </a:pPr>
            <a:r>
              <a:rPr lang="en-US" sz="1600" dirty="0"/>
              <a:t>62% considering some contribution (small, middle or high)</a:t>
            </a:r>
          </a:p>
          <a:p>
            <a:pPr marL="742950" lvl="1" indent="-285750">
              <a:buFont typeface="Arial" panose="020B0604020202020204" pitchFamily="34" charset="0"/>
              <a:buChar char="•"/>
            </a:pPr>
            <a:r>
              <a:rPr lang="en-US" sz="1600" dirty="0"/>
              <a:t>36% considering significant contributions (middle or high)</a:t>
            </a:r>
          </a:p>
          <a:p>
            <a:pPr marL="742950" lvl="1" indent="-285750">
              <a:spcAft>
                <a:spcPts val="600"/>
              </a:spcAft>
              <a:buFont typeface="Arial" panose="020B0604020202020204" pitchFamily="34" charset="0"/>
              <a:buChar char="•"/>
            </a:pPr>
            <a:r>
              <a:rPr lang="en-US" sz="1600" dirty="0"/>
              <a:t>11% considering high contributions</a:t>
            </a:r>
          </a:p>
          <a:p>
            <a:pPr marL="228600" indent="-228600">
              <a:spcAft>
                <a:spcPts val="600"/>
              </a:spcAft>
              <a:buFont typeface="+mj-lt"/>
              <a:buAutoNum type="arabicParenR"/>
            </a:pPr>
            <a:r>
              <a:rPr lang="en-US" sz="1600" dirty="0"/>
              <a:t>The SDG contributions occur </a:t>
            </a:r>
            <a:r>
              <a:rPr lang="en-US" sz="1600" b="1" dirty="0"/>
              <a:t>more frequently </a:t>
            </a:r>
            <a:r>
              <a:rPr lang="en-US" sz="1600" dirty="0"/>
              <a:t>and to a </a:t>
            </a:r>
            <a:r>
              <a:rPr lang="en-US" sz="1600" b="1" dirty="0"/>
              <a:t>higher degree </a:t>
            </a:r>
            <a:r>
              <a:rPr lang="en-US" sz="1600" dirty="0"/>
              <a:t>in </a:t>
            </a:r>
            <a:r>
              <a:rPr lang="en-US" sz="1600" b="1" dirty="0"/>
              <a:t>developed countries</a:t>
            </a:r>
            <a:endParaRPr lang="en-US" sz="1600" dirty="0"/>
          </a:p>
        </p:txBody>
      </p:sp>
      <p:pic>
        <p:nvPicPr>
          <p:cNvPr id="18" name="Picture 17" descr="Chart, histogram&#10;&#10;Description automatically generated">
            <a:extLst>
              <a:ext uri="{FF2B5EF4-FFF2-40B4-BE49-F238E27FC236}">
                <a16:creationId xmlns:a16="http://schemas.microsoft.com/office/drawing/2014/main" id="{EB161722-7431-4E45-B19E-36BB5BA10B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00" b="4595"/>
          <a:stretch/>
        </p:blipFill>
        <p:spPr>
          <a:xfrm>
            <a:off x="549003" y="1700808"/>
            <a:ext cx="6619374" cy="4308827"/>
          </a:xfrm>
          <a:prstGeom prst="rect">
            <a:avLst/>
          </a:prstGeom>
        </p:spPr>
      </p:pic>
      <p:sp>
        <p:nvSpPr>
          <p:cNvPr id="2" name="TextBox 1">
            <a:extLst>
              <a:ext uri="{FF2B5EF4-FFF2-40B4-BE49-F238E27FC236}">
                <a16:creationId xmlns:a16="http://schemas.microsoft.com/office/drawing/2014/main" id="{C8029F07-E913-4072-BC4E-8DF990079141}"/>
              </a:ext>
            </a:extLst>
          </p:cNvPr>
          <p:cNvSpPr txBox="1"/>
          <p:nvPr/>
        </p:nvSpPr>
        <p:spPr>
          <a:xfrm>
            <a:off x="607174" y="5970468"/>
            <a:ext cx="6840760" cy="861774"/>
          </a:xfrm>
          <a:prstGeom prst="rect">
            <a:avLst/>
          </a:prstGeom>
          <a:solidFill>
            <a:sysClr val="window" lastClr="FFFFFF"/>
          </a:solidFill>
        </p:spPr>
        <p:txBody>
          <a:bodyPr wrap="square" lIns="0" tIns="0" rIns="0" bIns="0" rtlCol="0">
            <a:spAutoFit/>
          </a:bodyPr>
          <a:lstStyle/>
          <a:p>
            <a:r>
              <a:rPr lang="en-US" sz="800" dirty="0">
                <a:latin typeface="Calibri Light" panose="020F0302020204030204" pitchFamily="34" charset="0"/>
                <a:cs typeface="Calibri Light" panose="020F0302020204030204" pitchFamily="34" charset="0"/>
              </a:rPr>
              <a:t>The first category of bars is the most informative one. It shows the share of respondents that do not contribute to any SDG by at least a certain degree. The minimal degree of the contribution is indicated by the coloring (</a:t>
            </a:r>
            <a:r>
              <a:rPr lang="en-US" sz="800" dirty="0">
                <a:solidFill>
                  <a:srgbClr val="007A96"/>
                </a:solidFill>
                <a:latin typeface="Calibri Light" panose="020F0302020204030204" pitchFamily="34" charset="0"/>
                <a:cs typeface="Calibri Light" panose="020F0302020204030204" pitchFamily="34" charset="0"/>
              </a:rPr>
              <a:t>high</a:t>
            </a:r>
            <a:r>
              <a:rPr lang="en-US" sz="800" dirty="0">
                <a:latin typeface="Calibri Light" panose="020F0302020204030204" pitchFamily="34" charset="0"/>
                <a:cs typeface="Calibri Light" panose="020F0302020204030204" pitchFamily="34" charset="0"/>
              </a:rPr>
              <a:t>, </a:t>
            </a:r>
            <a:r>
              <a:rPr lang="en-US" sz="800" dirty="0">
                <a:solidFill>
                  <a:srgbClr val="66B0C2"/>
                </a:solidFill>
                <a:latin typeface="Calibri Light" panose="020F0302020204030204" pitchFamily="34" charset="0"/>
                <a:cs typeface="Calibri Light" panose="020F0302020204030204" pitchFamily="34" charset="0"/>
              </a:rPr>
              <a:t>middle </a:t>
            </a:r>
            <a:r>
              <a:rPr lang="en-US" sz="800" dirty="0">
                <a:solidFill>
                  <a:srgbClr val="B3D7E0"/>
                </a:solidFill>
                <a:latin typeface="Calibri Light" panose="020F0302020204030204" pitchFamily="34" charset="0"/>
                <a:cs typeface="Calibri Light" panose="020F0302020204030204" pitchFamily="34" charset="0"/>
              </a:rPr>
              <a:t>small</a:t>
            </a:r>
            <a:r>
              <a:rPr lang="en-US" sz="800" dirty="0">
                <a:solidFill>
                  <a:schemeClr val="bg2">
                    <a:lumMod val="50000"/>
                  </a:schemeClr>
                </a:solidFill>
                <a:latin typeface="Calibri Light" panose="020F0302020204030204" pitchFamily="34" charset="0"/>
                <a:cs typeface="Calibri Light" panose="020F0302020204030204" pitchFamily="34" charset="0"/>
              </a:rPr>
              <a:t>).</a:t>
            </a:r>
            <a:r>
              <a:rPr lang="en-US" sz="800" dirty="0">
                <a:solidFill>
                  <a:srgbClr val="B3D7E0"/>
                </a:solidFill>
                <a:latin typeface="Calibri Light" panose="020F0302020204030204" pitchFamily="34" charset="0"/>
                <a:cs typeface="Calibri Light" panose="020F0302020204030204" pitchFamily="34" charset="0"/>
              </a:rPr>
              <a:t> </a:t>
            </a:r>
          </a:p>
          <a:p>
            <a:r>
              <a:rPr lang="en-US" sz="800" dirty="0">
                <a:latin typeface="Calibri Light" panose="020F0302020204030204" pitchFamily="34" charset="0"/>
                <a:cs typeface="Calibri Light" panose="020F0302020204030204" pitchFamily="34" charset="0"/>
              </a:rPr>
              <a:t>As such, the first bar says that 49% do not have a high contribution to any SDG. The second bar says that 20% do neither have high nor middle contributions to any SDG. </a:t>
            </a:r>
          </a:p>
          <a:p>
            <a:r>
              <a:rPr lang="en-US" sz="800" dirty="0">
                <a:latin typeface="Calibri Light" panose="020F0302020204030204" pitchFamily="34" charset="0"/>
                <a:cs typeface="Calibri Light" panose="020F0302020204030204" pitchFamily="34" charset="0"/>
              </a:rPr>
              <a:t>This can be inverted to state that 80% have a middle or high contribution to at least one SDG and 51% have a high contribution to at least one SDG. </a:t>
            </a:r>
          </a:p>
          <a:p>
            <a:r>
              <a:rPr lang="en-US" sz="800" dirty="0">
                <a:latin typeface="Calibri Light" panose="020F0302020204030204" pitchFamily="34" charset="0"/>
                <a:cs typeface="Calibri Light" panose="020F0302020204030204" pitchFamily="34" charset="0"/>
              </a:rPr>
              <a:t>The difference between those bars also has a meaning namely that 29% of respondents have no high contribution (and thus either middle, small or no contributions) but at least 1 middle contribution (since otherwise they would belong to the 20% that have no high or middle contributions). The same logic applies for the last bar concerning at least small contributions.</a:t>
            </a:r>
          </a:p>
        </p:txBody>
      </p:sp>
      <p:sp>
        <p:nvSpPr>
          <p:cNvPr id="9" name="TextBox 8">
            <a:extLst>
              <a:ext uri="{FF2B5EF4-FFF2-40B4-BE49-F238E27FC236}">
                <a16:creationId xmlns:a16="http://schemas.microsoft.com/office/drawing/2014/main" id="{F799634E-8749-4AE9-ACCE-46EF9B6C7852}"/>
              </a:ext>
            </a:extLst>
          </p:cNvPr>
          <p:cNvSpPr txBox="1"/>
          <p:nvPr/>
        </p:nvSpPr>
        <p:spPr>
          <a:xfrm>
            <a:off x="311187" y="5970468"/>
            <a:ext cx="237816" cy="123111"/>
          </a:xfrm>
          <a:prstGeom prst="rect">
            <a:avLst/>
          </a:prstGeom>
          <a:solidFill>
            <a:sysClr val="window" lastClr="FFFFFF"/>
          </a:solidFill>
        </p:spPr>
        <p:txBody>
          <a:bodyPr wrap="square" lIns="0" tIns="0" rIns="0" bIns="0" rtlCol="0">
            <a:spAutoFit/>
          </a:bodyPr>
          <a:lstStyle/>
          <a:p>
            <a:r>
              <a:rPr lang="en-US" sz="800" dirty="0">
                <a:latin typeface="Calibri Light" panose="020F0302020204030204" pitchFamily="34" charset="0"/>
                <a:cs typeface="Calibri Light" panose="020F0302020204030204" pitchFamily="34" charset="0"/>
              </a:rPr>
              <a:t>Note:</a:t>
            </a:r>
          </a:p>
        </p:txBody>
      </p:sp>
    </p:spTree>
    <p:extLst>
      <p:ext uri="{BB962C8B-B14F-4D97-AF65-F5344CB8AC3E}">
        <p14:creationId xmlns:p14="http://schemas.microsoft.com/office/powerpoint/2010/main" val="61230229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42</a:t>
            </a:fld>
            <a:endParaRPr lang="de-CH"/>
          </a:p>
        </p:txBody>
      </p:sp>
      <p:sp>
        <p:nvSpPr>
          <p:cNvPr id="6" name="Text Placeholder 5"/>
          <p:cNvSpPr>
            <a:spLocks noGrp="1"/>
          </p:cNvSpPr>
          <p:nvPr>
            <p:ph type="body" sz="quarter" idx="13"/>
          </p:nvPr>
        </p:nvSpPr>
        <p:spPr>
          <a:xfrm>
            <a:off x="330200" y="656800"/>
            <a:ext cx="11531600" cy="972000"/>
          </a:xfrm>
        </p:spPr>
        <p:txBody>
          <a:bodyPr/>
          <a:lstStyle/>
          <a:p>
            <a:r>
              <a:rPr lang="en-US" dirty="0"/>
              <a:t>Sustainable Development Goals</a:t>
            </a:r>
          </a:p>
          <a:p>
            <a:r>
              <a:rPr lang="en-US" sz="1600" b="0" dirty="0"/>
              <a:t>Question: Do the R&amp;D or innovation activities of your company actively contribute to the thematic areas of the United Nations' "17 Sustainable Development Goals" listed below?</a:t>
            </a:r>
          </a:p>
        </p:txBody>
      </p:sp>
      <p:sp>
        <p:nvSpPr>
          <p:cNvPr id="14" name="Rectangle 13"/>
          <p:cNvSpPr/>
          <p:nvPr/>
        </p:nvSpPr>
        <p:spPr>
          <a:xfrm>
            <a:off x="6408304" y="1628800"/>
            <a:ext cx="5760000" cy="4793620"/>
          </a:xfrm>
          <a:prstGeom prst="rect">
            <a:avLst/>
          </a:prstGeom>
        </p:spPr>
        <p:txBody>
          <a:bodyPr wrap="square">
            <a:spAutoFit/>
          </a:bodyPr>
          <a:lstStyle/>
          <a:p>
            <a:pPr marL="228600" indent="-228600">
              <a:spcAft>
                <a:spcPts val="300"/>
              </a:spcAft>
              <a:buFont typeface="+mj-lt"/>
              <a:buAutoNum type="arabicParenR"/>
            </a:pPr>
            <a:r>
              <a:rPr lang="en-US" sz="1600" b="1" dirty="0"/>
              <a:t>Approved </a:t>
            </a:r>
            <a:r>
              <a:rPr lang="en-US" sz="1600" dirty="0"/>
              <a:t>applicants </a:t>
            </a:r>
            <a:r>
              <a:rPr lang="en-US" sz="1600" b="1" dirty="0"/>
              <a:t>contribute </a:t>
            </a:r>
            <a:r>
              <a:rPr lang="en-US" sz="1600" dirty="0"/>
              <a:t>to </a:t>
            </a:r>
            <a:r>
              <a:rPr lang="en-US" sz="1600" b="1" dirty="0"/>
              <a:t>more </a:t>
            </a:r>
            <a:r>
              <a:rPr lang="en-US" sz="1600" dirty="0"/>
              <a:t>SDGs than rejected ones</a:t>
            </a:r>
          </a:p>
          <a:p>
            <a:pPr marL="685800" lvl="1" indent="-228600">
              <a:buFont typeface="Arial" panose="020B0604020202020204" pitchFamily="34" charset="0"/>
              <a:buChar char="•"/>
            </a:pPr>
            <a:r>
              <a:rPr lang="en-US" sz="1600" dirty="0"/>
              <a:t>55% of approved applicants have a middle or high contribution to 3 or more SDGs while the share for rejected applicants is 46%</a:t>
            </a:r>
          </a:p>
          <a:p>
            <a:pPr marL="685800" lvl="1" indent="-228600">
              <a:spcAft>
                <a:spcPts val="600"/>
              </a:spcAft>
              <a:buFont typeface="Arial" panose="020B0604020202020204" pitchFamily="34" charset="0"/>
              <a:buChar char="•"/>
            </a:pPr>
            <a:r>
              <a:rPr lang="en-US" sz="1600" dirty="0"/>
              <a:t>This is no proof that the contribution to SDGs is a selection criteria for innovation funding</a:t>
            </a:r>
          </a:p>
          <a:p>
            <a:pPr marL="228600" indent="-228600">
              <a:spcAft>
                <a:spcPts val="300"/>
              </a:spcAft>
              <a:buFont typeface="+mj-lt"/>
              <a:buAutoNum type="arabicParenR"/>
            </a:pPr>
            <a:r>
              <a:rPr lang="en-US" sz="1600" b="1" dirty="0"/>
              <a:t>Startups </a:t>
            </a:r>
            <a:r>
              <a:rPr lang="en-US" sz="1600" dirty="0"/>
              <a:t>have </a:t>
            </a:r>
            <a:r>
              <a:rPr lang="en-US" sz="1600" b="1" dirty="0"/>
              <a:t>more contributions </a:t>
            </a:r>
            <a:r>
              <a:rPr lang="en-US" sz="1600" dirty="0"/>
              <a:t>than established firms</a:t>
            </a:r>
          </a:p>
          <a:p>
            <a:pPr marL="685800" lvl="1" indent="-228600">
              <a:buFont typeface="Arial" panose="020B0604020202020204" pitchFamily="34" charset="0"/>
              <a:buChar char="•"/>
            </a:pPr>
            <a:r>
              <a:rPr lang="en-US" sz="1600" dirty="0"/>
              <a:t>41% of startups have middle or high contributions to 5+ SDGs while only 34% of established firms do so</a:t>
            </a:r>
          </a:p>
          <a:p>
            <a:pPr marL="685800" lvl="1" indent="-228600">
              <a:spcAft>
                <a:spcPts val="600"/>
              </a:spcAft>
              <a:buFont typeface="Arial" panose="020B0604020202020204" pitchFamily="34" charset="0"/>
              <a:buChar char="•"/>
            </a:pPr>
            <a:r>
              <a:rPr lang="en-US" sz="1600" dirty="0"/>
              <a:t>23% of established firms have no middle or high contributions to any SDGs while only 13% of startups</a:t>
            </a:r>
          </a:p>
          <a:p>
            <a:pPr marL="228600" indent="-228600">
              <a:spcAft>
                <a:spcPts val="300"/>
              </a:spcAft>
              <a:buFont typeface="+mj-lt"/>
              <a:buAutoNum type="arabicParenR"/>
            </a:pPr>
            <a:r>
              <a:rPr lang="en-US" sz="1600" b="1" dirty="0"/>
              <a:t>Large </a:t>
            </a:r>
            <a:r>
              <a:rPr lang="en-US" sz="1600" dirty="0"/>
              <a:t>firms have </a:t>
            </a:r>
            <a:r>
              <a:rPr lang="en-US" sz="1600" b="1" dirty="0"/>
              <a:t>substantially more contributions </a:t>
            </a:r>
            <a:r>
              <a:rPr lang="en-US" sz="1600" dirty="0"/>
              <a:t>than SMEs</a:t>
            </a:r>
          </a:p>
          <a:p>
            <a:pPr marL="685800" lvl="1" indent="-228600">
              <a:buFont typeface="Arial" panose="020B0604020202020204" pitchFamily="34" charset="0"/>
              <a:buChar char="•"/>
            </a:pPr>
            <a:r>
              <a:rPr lang="en-US" sz="1600" dirty="0"/>
              <a:t>62% of large firms have middle or high contributions to 5+ SDGs while only 35% of SMEs</a:t>
            </a:r>
          </a:p>
          <a:p>
            <a:pPr marL="685800" lvl="1" indent="-228600">
              <a:buFont typeface="Arial" panose="020B0604020202020204" pitchFamily="34" charset="0"/>
              <a:buChar char="•"/>
            </a:pPr>
            <a:r>
              <a:rPr lang="en-US" sz="1600" dirty="0"/>
              <a:t>Firm size (and likely financial capacity) is an indicator for firms contribute to more SDGs</a:t>
            </a:r>
          </a:p>
        </p:txBody>
      </p:sp>
      <p:pic>
        <p:nvPicPr>
          <p:cNvPr id="24" name="Picture 23" descr="Chart&#10;&#10;Description automatically generated">
            <a:extLst>
              <a:ext uri="{FF2B5EF4-FFF2-40B4-BE49-F238E27FC236}">
                <a16:creationId xmlns:a16="http://schemas.microsoft.com/office/drawing/2014/main" id="{E14E6603-0351-4217-BC5F-E4E6C7D90C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951" b="27950"/>
          <a:stretch/>
        </p:blipFill>
        <p:spPr>
          <a:xfrm>
            <a:off x="515625" y="1726865"/>
            <a:ext cx="5760000" cy="1847363"/>
          </a:xfrm>
          <a:prstGeom prst="rect">
            <a:avLst/>
          </a:prstGeom>
        </p:spPr>
      </p:pic>
      <p:pic>
        <p:nvPicPr>
          <p:cNvPr id="26" name="Picture 25" descr="Chart&#10;&#10;Description automatically generated">
            <a:extLst>
              <a:ext uri="{FF2B5EF4-FFF2-40B4-BE49-F238E27FC236}">
                <a16:creationId xmlns:a16="http://schemas.microsoft.com/office/drawing/2014/main" id="{81BA6F40-655E-4C38-A466-7296C1E17A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251" b="27950"/>
          <a:stretch/>
        </p:blipFill>
        <p:spPr>
          <a:xfrm>
            <a:off x="489565" y="5183970"/>
            <a:ext cx="5760000" cy="1583454"/>
          </a:xfrm>
          <a:prstGeom prst="rect">
            <a:avLst/>
          </a:prstGeom>
        </p:spPr>
      </p:pic>
      <p:pic>
        <p:nvPicPr>
          <p:cNvPr id="28" name="Picture 27" descr="Chart&#10;&#10;Description automatically generated">
            <a:extLst>
              <a:ext uri="{FF2B5EF4-FFF2-40B4-BE49-F238E27FC236}">
                <a16:creationId xmlns:a16="http://schemas.microsoft.com/office/drawing/2014/main" id="{FA872ED8-6B1A-495F-9EC6-12FBFB1FC6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251" b="27950"/>
          <a:stretch/>
        </p:blipFill>
        <p:spPr>
          <a:xfrm>
            <a:off x="515625" y="3599794"/>
            <a:ext cx="5760000" cy="1583454"/>
          </a:xfrm>
          <a:prstGeom prst="rect">
            <a:avLst/>
          </a:prstGeom>
        </p:spPr>
      </p:pic>
    </p:spTree>
    <p:extLst>
      <p:ext uri="{BB962C8B-B14F-4D97-AF65-F5344CB8AC3E}">
        <p14:creationId xmlns:p14="http://schemas.microsoft.com/office/powerpoint/2010/main" val="251025615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43</a:t>
            </a:fld>
            <a:endParaRPr lang="de-CH"/>
          </a:p>
        </p:txBody>
      </p:sp>
      <p:sp>
        <p:nvSpPr>
          <p:cNvPr id="6" name="Text Placeholder 5"/>
          <p:cNvSpPr>
            <a:spLocks noGrp="1"/>
          </p:cNvSpPr>
          <p:nvPr>
            <p:ph type="body" sz="quarter" idx="13"/>
          </p:nvPr>
        </p:nvSpPr>
        <p:spPr>
          <a:xfrm>
            <a:off x="330200" y="656800"/>
            <a:ext cx="11531600" cy="1057268"/>
          </a:xfrm>
        </p:spPr>
        <p:txBody>
          <a:bodyPr/>
          <a:lstStyle/>
          <a:p>
            <a:r>
              <a:rPr lang="en-US" dirty="0"/>
              <a:t>Sustainable Development Goals</a:t>
            </a:r>
          </a:p>
          <a:p>
            <a:r>
              <a:rPr lang="en-US" sz="1600" b="0" dirty="0"/>
              <a:t>Question: Will your company contribute to the one of the 17 Sustainable Development Goals in the next three years?</a:t>
            </a:r>
          </a:p>
          <a:p>
            <a:r>
              <a:rPr lang="en-US" sz="1600" b="0" dirty="0"/>
              <a:t>Answers: Won’t contribute, will start to contribute, are part of the documented innovation strategy, already are contributing</a:t>
            </a:r>
          </a:p>
        </p:txBody>
      </p:sp>
      <p:sp>
        <p:nvSpPr>
          <p:cNvPr id="14" name="Rectangle 13"/>
          <p:cNvSpPr/>
          <p:nvPr/>
        </p:nvSpPr>
        <p:spPr>
          <a:xfrm>
            <a:off x="6910094" y="1916832"/>
            <a:ext cx="4944402" cy="4601260"/>
          </a:xfrm>
          <a:prstGeom prst="rect">
            <a:avLst/>
          </a:prstGeom>
        </p:spPr>
        <p:txBody>
          <a:bodyPr wrap="square">
            <a:spAutoFit/>
          </a:bodyPr>
          <a:lstStyle/>
          <a:p>
            <a:pPr marL="228600" indent="-228600">
              <a:spcAft>
                <a:spcPts val="300"/>
              </a:spcAft>
              <a:buFont typeface="+mj-lt"/>
              <a:buAutoNum type="arabicParenR"/>
            </a:pPr>
            <a:r>
              <a:rPr lang="en-US" sz="1600" b="1" dirty="0"/>
              <a:t>Almost half </a:t>
            </a:r>
            <a:r>
              <a:rPr lang="en-US" sz="1600" dirty="0"/>
              <a:t>of all respondents </a:t>
            </a:r>
            <a:r>
              <a:rPr lang="en-US" sz="1600" b="1" dirty="0"/>
              <a:t>are already contributing </a:t>
            </a:r>
            <a:r>
              <a:rPr lang="en-US" sz="1600" dirty="0"/>
              <a:t>to the SDGs</a:t>
            </a:r>
          </a:p>
          <a:p>
            <a:pPr marL="228600" indent="-228600">
              <a:spcAft>
                <a:spcPts val="300"/>
              </a:spcAft>
              <a:buFont typeface="+mj-lt"/>
              <a:buAutoNum type="arabicParenR"/>
            </a:pPr>
            <a:r>
              <a:rPr lang="en-US" sz="1600" dirty="0"/>
              <a:t>38% of non-contributors start to contribute within the next three years</a:t>
            </a:r>
          </a:p>
          <a:p>
            <a:pPr marL="228600" indent="-228600">
              <a:buFont typeface="+mj-lt"/>
              <a:buAutoNum type="arabicParenR"/>
            </a:pPr>
            <a:r>
              <a:rPr lang="en-US" sz="1600" b="1" dirty="0"/>
              <a:t>1/3 </a:t>
            </a:r>
            <a:r>
              <a:rPr lang="en-US" sz="1600" dirty="0"/>
              <a:t>of respondents </a:t>
            </a:r>
            <a:r>
              <a:rPr lang="en-US" sz="1600" b="1" dirty="0"/>
              <a:t>will not contribute </a:t>
            </a:r>
            <a:r>
              <a:rPr lang="en-US" sz="1600" dirty="0"/>
              <a:t>to SDGs in the next three years and </a:t>
            </a:r>
            <a:r>
              <a:rPr lang="en-US" sz="1600" b="1" dirty="0"/>
              <a:t>2/3 will contribute</a:t>
            </a:r>
          </a:p>
          <a:p>
            <a:pPr marL="685800" lvl="1" indent="-228600">
              <a:buFont typeface="Arial" panose="020B0604020202020204" pitchFamily="34" charset="0"/>
              <a:buChar char="•"/>
            </a:pPr>
            <a:r>
              <a:rPr lang="en-US" sz="1600" dirty="0"/>
              <a:t>Compared to the 80/20 ratio of companies that indicate that they made some significant (middle or high) contribution to any SDG in the past, the contributions in the next three years will be slightly lower</a:t>
            </a:r>
          </a:p>
          <a:p>
            <a:pPr marL="685800" lvl="1" indent="-228600">
              <a:buFont typeface="Arial" panose="020B0604020202020204" pitchFamily="34" charset="0"/>
              <a:buChar char="•"/>
            </a:pPr>
            <a:r>
              <a:rPr lang="en-US" sz="1600" dirty="0"/>
              <a:t>This might be a result of a smaller time span (only 3 years opposed to open ended)</a:t>
            </a:r>
          </a:p>
          <a:p>
            <a:pPr marL="685800" lvl="1" indent="-228600">
              <a:buFont typeface="Arial" panose="020B0604020202020204" pitchFamily="34" charset="0"/>
              <a:buChar char="•"/>
            </a:pPr>
            <a:r>
              <a:rPr lang="en-US" sz="1600" dirty="0"/>
              <a:t>SMEs and established companies are more likely to have no contributions in the next three years </a:t>
            </a:r>
          </a:p>
          <a:p>
            <a:pPr marL="228600" indent="-228600">
              <a:buFont typeface="+mj-lt"/>
              <a:buAutoNum type="arabicParenR"/>
            </a:pPr>
            <a:r>
              <a:rPr lang="en-US" sz="1600" dirty="0"/>
              <a:t>About </a:t>
            </a:r>
            <a:r>
              <a:rPr lang="en-US" sz="1600" b="1" dirty="0"/>
              <a:t>40% </a:t>
            </a:r>
            <a:r>
              <a:rPr lang="en-US" sz="1600" dirty="0"/>
              <a:t>of all respondents anchored the </a:t>
            </a:r>
            <a:r>
              <a:rPr lang="en-US" sz="1600" b="1" dirty="0"/>
              <a:t>SDGs in their innovation strategy</a:t>
            </a:r>
          </a:p>
        </p:txBody>
      </p:sp>
      <p:grpSp>
        <p:nvGrpSpPr>
          <p:cNvPr id="11" name="Group 10">
            <a:extLst>
              <a:ext uri="{FF2B5EF4-FFF2-40B4-BE49-F238E27FC236}">
                <a16:creationId xmlns:a16="http://schemas.microsoft.com/office/drawing/2014/main" id="{6071C67E-108A-4FFE-BBF3-CE8A926150B6}"/>
              </a:ext>
            </a:extLst>
          </p:cNvPr>
          <p:cNvGrpSpPr/>
          <p:nvPr/>
        </p:nvGrpSpPr>
        <p:grpSpPr>
          <a:xfrm>
            <a:off x="297242" y="2360384"/>
            <a:ext cx="6516457" cy="2940824"/>
            <a:chOff x="297242" y="2360384"/>
            <a:chExt cx="7001550" cy="2940824"/>
          </a:xfrm>
        </p:grpSpPr>
        <p:pic>
          <p:nvPicPr>
            <p:cNvPr id="9" name="Picture 8" descr="Chart&#10;&#10;Description automatically generated">
              <a:extLst>
                <a:ext uri="{FF2B5EF4-FFF2-40B4-BE49-F238E27FC236}">
                  <a16:creationId xmlns:a16="http://schemas.microsoft.com/office/drawing/2014/main" id="{D777322E-A6D7-49F5-A7CC-9A9320B94A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451" r="1826" b="25850"/>
            <a:stretch/>
          </p:blipFill>
          <p:spPr>
            <a:xfrm>
              <a:off x="297242" y="2360384"/>
              <a:ext cx="7001550" cy="2940824"/>
            </a:xfrm>
            <a:prstGeom prst="rect">
              <a:avLst/>
            </a:prstGeom>
          </p:spPr>
        </p:pic>
        <p:sp>
          <p:nvSpPr>
            <p:cNvPr id="2" name="TextBox 1">
              <a:extLst>
                <a:ext uri="{FF2B5EF4-FFF2-40B4-BE49-F238E27FC236}">
                  <a16:creationId xmlns:a16="http://schemas.microsoft.com/office/drawing/2014/main" id="{BF9EA5EA-5688-4B15-BC90-32E2F3AB4064}"/>
                </a:ext>
              </a:extLst>
            </p:cNvPr>
            <p:cNvSpPr txBox="1"/>
            <p:nvPr/>
          </p:nvSpPr>
          <p:spPr>
            <a:xfrm>
              <a:off x="2828621" y="2708920"/>
              <a:ext cx="243656" cy="180183"/>
            </a:xfrm>
            <a:prstGeom prst="rect">
              <a:avLst/>
            </a:prstGeom>
            <a:solidFill>
              <a:sysClr val="window" lastClr="FFFFFF"/>
            </a:solidFill>
          </p:spPr>
          <p:txBody>
            <a:bodyPr wrap="none" lIns="0" tIns="10800" rIns="0" bIns="0" rtlCol="0">
              <a:spAutoFit/>
            </a:bodyPr>
            <a:lstStyle/>
            <a:p>
              <a:r>
                <a:rPr lang="de-CH" sz="1100" dirty="0">
                  <a:solidFill>
                    <a:schemeClr val="bg2">
                      <a:lumMod val="50000"/>
                    </a:schemeClr>
                  </a:solidFill>
                  <a:latin typeface="Calibri Light" panose="020F0302020204030204" pitchFamily="34" charset="0"/>
                  <a:cs typeface="Calibri Light" panose="020F0302020204030204" pitchFamily="34" charset="0"/>
                </a:rPr>
                <a:t>40%</a:t>
              </a:r>
              <a:endParaRPr lang="de-CH" sz="2000" dirty="0">
                <a:solidFill>
                  <a:schemeClr val="bg2">
                    <a:lumMod val="50000"/>
                  </a:schemeClr>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92531685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dirty="0"/>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44</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Turnover shares of firm and market novelties</a:t>
            </a:r>
          </a:p>
        </p:txBody>
      </p:sp>
    </p:spTree>
    <p:extLst>
      <p:ext uri="{BB962C8B-B14F-4D97-AF65-F5344CB8AC3E}">
        <p14:creationId xmlns:p14="http://schemas.microsoft.com/office/powerpoint/2010/main" val="410196510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45</a:t>
            </a:fld>
            <a:endParaRPr lang="de-CH"/>
          </a:p>
        </p:txBody>
      </p:sp>
      <p:sp>
        <p:nvSpPr>
          <p:cNvPr id="6" name="Text Placeholder 5"/>
          <p:cNvSpPr>
            <a:spLocks noGrp="1"/>
          </p:cNvSpPr>
          <p:nvPr>
            <p:ph type="body" sz="quarter" idx="13"/>
          </p:nvPr>
        </p:nvSpPr>
        <p:spPr>
          <a:xfrm>
            <a:off x="330200" y="656800"/>
            <a:ext cx="11531600" cy="539952"/>
          </a:xfrm>
        </p:spPr>
        <p:txBody>
          <a:bodyPr/>
          <a:lstStyle/>
          <a:p>
            <a:r>
              <a:rPr lang="en-US" dirty="0"/>
              <a:t>Turnover shares from innovations</a:t>
            </a:r>
          </a:p>
        </p:txBody>
      </p:sp>
      <p:graphicFrame>
        <p:nvGraphicFramePr>
          <p:cNvPr id="7" name="Table 7">
            <a:extLst>
              <a:ext uri="{FF2B5EF4-FFF2-40B4-BE49-F238E27FC236}">
                <a16:creationId xmlns:a16="http://schemas.microsoft.com/office/drawing/2014/main" id="{83304B68-49ED-47F5-ACA7-0CE21942721C}"/>
              </a:ext>
            </a:extLst>
          </p:cNvPr>
          <p:cNvGraphicFramePr>
            <a:graphicFrameLocks noGrp="1"/>
          </p:cNvGraphicFramePr>
          <p:nvPr/>
        </p:nvGraphicFramePr>
        <p:xfrm>
          <a:off x="330200" y="1432696"/>
          <a:ext cx="8136000" cy="2334582"/>
        </p:xfrm>
        <a:graphic>
          <a:graphicData uri="http://schemas.openxmlformats.org/drawingml/2006/table">
            <a:tbl>
              <a:tblPr firstRow="1" bandRow="1">
                <a:tableStyleId>{5C22544A-7EE6-4342-B048-85BDC9FD1C3A}</a:tableStyleId>
              </a:tblPr>
              <a:tblGrid>
                <a:gridCol w="2664000">
                  <a:extLst>
                    <a:ext uri="{9D8B030D-6E8A-4147-A177-3AD203B41FA5}">
                      <a16:colId xmlns:a16="http://schemas.microsoft.com/office/drawing/2014/main" val="2813457804"/>
                    </a:ext>
                  </a:extLst>
                </a:gridCol>
                <a:gridCol w="1368000">
                  <a:extLst>
                    <a:ext uri="{9D8B030D-6E8A-4147-A177-3AD203B41FA5}">
                      <a16:colId xmlns:a16="http://schemas.microsoft.com/office/drawing/2014/main" val="1414873417"/>
                    </a:ext>
                  </a:extLst>
                </a:gridCol>
                <a:gridCol w="1368000">
                  <a:extLst>
                    <a:ext uri="{9D8B030D-6E8A-4147-A177-3AD203B41FA5}">
                      <a16:colId xmlns:a16="http://schemas.microsoft.com/office/drawing/2014/main" val="41654763"/>
                    </a:ext>
                  </a:extLst>
                </a:gridCol>
                <a:gridCol w="1368000">
                  <a:extLst>
                    <a:ext uri="{9D8B030D-6E8A-4147-A177-3AD203B41FA5}">
                      <a16:colId xmlns:a16="http://schemas.microsoft.com/office/drawing/2014/main" val="442705433"/>
                    </a:ext>
                  </a:extLst>
                </a:gridCol>
                <a:gridCol w="1368000">
                  <a:extLst>
                    <a:ext uri="{9D8B030D-6E8A-4147-A177-3AD203B41FA5}">
                      <a16:colId xmlns:a16="http://schemas.microsoft.com/office/drawing/2014/main" val="4163404175"/>
                    </a:ext>
                  </a:extLst>
                </a:gridCol>
              </a:tblGrid>
              <a:tr h="684724">
                <a:tc>
                  <a:txBody>
                    <a:bodyPr/>
                    <a:lstStyle/>
                    <a:p>
                      <a:r>
                        <a:rPr lang="en-US" sz="1800" noProof="0" dirty="0">
                          <a:solidFill>
                            <a:srgbClr val="007A96"/>
                          </a:solidFill>
                        </a:rPr>
                        <a:t>Average share of turn- over in 2020 from </a:t>
                      </a:r>
                    </a:p>
                    <a:p>
                      <a:r>
                        <a:rPr lang="en-US" sz="1800" noProof="0" dirty="0">
                          <a:solidFill>
                            <a:srgbClr val="007A96"/>
                          </a:solidFill>
                        </a:rPr>
                        <a:t>(in %)</a:t>
                      </a:r>
                    </a:p>
                  </a:txBody>
                  <a:tcPr marL="108114" marR="108114" marT="54057" marB="54057" anchor="b">
                    <a:noFill/>
                  </a:tcPr>
                </a:tc>
                <a:tc>
                  <a:txBody>
                    <a:bodyPr/>
                    <a:lstStyle/>
                    <a:p>
                      <a:r>
                        <a:rPr lang="en-US" sz="1600" noProof="0" dirty="0" err="1"/>
                        <a:t>Innosuisse</a:t>
                      </a:r>
                      <a:r>
                        <a:rPr lang="en-US" sz="1600" noProof="0" dirty="0"/>
                        <a:t> applicants </a:t>
                      </a:r>
                      <a:r>
                        <a:rPr lang="en-US" sz="1400" noProof="0" dirty="0"/>
                        <a:t>(N = 311)</a:t>
                      </a:r>
                      <a:endParaRPr lang="en-US" sz="1800" noProof="0" dirty="0"/>
                    </a:p>
                  </a:txBody>
                  <a:tcPr marL="108114" marR="108114" marT="54057" marB="54057" anchor="b"/>
                </a:tc>
                <a:tc>
                  <a:txBody>
                    <a:bodyPr/>
                    <a:lstStyle/>
                    <a:p>
                      <a:r>
                        <a:rPr lang="en-US" sz="1600" noProof="0" dirty="0"/>
                        <a:t>Approved applicants </a:t>
                      </a:r>
                      <a:r>
                        <a:rPr lang="en-US" sz="1400" noProof="0" dirty="0"/>
                        <a:t>(N = 283)</a:t>
                      </a:r>
                      <a:endParaRPr lang="en-US" sz="1800" noProof="0" dirty="0"/>
                    </a:p>
                  </a:txBody>
                  <a:tcPr marL="108114" marR="108114" marT="54057" marB="54057" anchor="b"/>
                </a:tc>
                <a:tc>
                  <a:txBody>
                    <a:bodyPr/>
                    <a:lstStyle/>
                    <a:p>
                      <a:r>
                        <a:rPr lang="en-US" sz="1600" noProof="0" dirty="0"/>
                        <a:t>Approved projects </a:t>
                      </a:r>
                    </a:p>
                    <a:p>
                      <a:r>
                        <a:rPr lang="en-US" sz="1400" noProof="0" dirty="0"/>
                        <a:t>(N = 175)</a:t>
                      </a:r>
                      <a:endParaRPr lang="en-US" sz="1800" noProof="0" dirty="0"/>
                    </a:p>
                  </a:txBody>
                  <a:tcPr marL="108114" marR="108114" marT="54057" marB="54057" anchor="b"/>
                </a:tc>
                <a:tc>
                  <a:txBody>
                    <a:bodyPr/>
                    <a:lstStyle/>
                    <a:p>
                      <a:r>
                        <a:rPr lang="en-US" sz="1600" noProof="0" dirty="0"/>
                        <a:t>Control group </a:t>
                      </a:r>
                    </a:p>
                    <a:p>
                      <a:r>
                        <a:rPr lang="en-US" sz="1400" noProof="0" dirty="0"/>
                        <a:t>(N = 275)</a:t>
                      </a:r>
                      <a:endParaRPr lang="en-US" sz="1800" noProof="0" dirty="0"/>
                    </a:p>
                  </a:txBody>
                  <a:tcPr marL="108114" marR="108114" marT="54057" marB="54057" anchor="b"/>
                </a:tc>
                <a:extLst>
                  <a:ext uri="{0D108BD9-81ED-4DB2-BD59-A6C34878D82A}">
                    <a16:rowId xmlns:a16="http://schemas.microsoft.com/office/drawing/2014/main" val="3315962713"/>
                  </a:ext>
                </a:extLst>
              </a:tr>
              <a:tr h="526582">
                <a:tc>
                  <a:txBody>
                    <a:bodyPr/>
                    <a:lstStyle/>
                    <a:p>
                      <a:r>
                        <a:rPr lang="en-US" sz="1800" noProof="0" dirty="0"/>
                        <a:t>Product innovations</a:t>
                      </a:r>
                    </a:p>
                  </a:txBody>
                  <a:tcPr marL="108114" marR="108114" marT="54057" marB="54057" anchor="ctr"/>
                </a:tc>
                <a:tc>
                  <a:txBody>
                    <a:bodyPr/>
                    <a:lstStyle/>
                    <a:p>
                      <a:pPr algn="ctr"/>
                      <a:r>
                        <a:rPr lang="en-US" sz="1800" noProof="0" dirty="0"/>
                        <a:t>55.0</a:t>
                      </a:r>
                    </a:p>
                  </a:txBody>
                  <a:tcPr marL="108114" marR="108114" marT="54057" marB="54057" anchor="ctr"/>
                </a:tc>
                <a:tc>
                  <a:txBody>
                    <a:bodyPr/>
                    <a:lstStyle/>
                    <a:p>
                      <a:pPr algn="ctr"/>
                      <a:r>
                        <a:rPr lang="en-US" sz="1800" noProof="0" dirty="0"/>
                        <a:t>54.4</a:t>
                      </a:r>
                    </a:p>
                  </a:txBody>
                  <a:tcPr marL="108114" marR="108114" marT="54057" marB="54057" anchor="ctr"/>
                </a:tc>
                <a:tc>
                  <a:txBody>
                    <a:bodyPr/>
                    <a:lstStyle/>
                    <a:p>
                      <a:pPr algn="ctr"/>
                      <a:r>
                        <a:rPr lang="en-US" sz="1800" noProof="0" dirty="0"/>
                        <a:t>51.7</a:t>
                      </a:r>
                    </a:p>
                  </a:txBody>
                  <a:tcPr marL="108114" marR="108114" marT="54057" marB="54057" anchor="ctr"/>
                </a:tc>
                <a:tc>
                  <a:txBody>
                    <a:bodyPr/>
                    <a:lstStyle/>
                    <a:p>
                      <a:pPr algn="ctr"/>
                      <a:r>
                        <a:rPr lang="en-US" sz="1800" noProof="0" dirty="0"/>
                        <a:t>30.4</a:t>
                      </a:r>
                    </a:p>
                  </a:txBody>
                  <a:tcPr marL="108114" marR="108114" marT="54057" marB="54057" anchor="ctr"/>
                </a:tc>
                <a:extLst>
                  <a:ext uri="{0D108BD9-81ED-4DB2-BD59-A6C34878D82A}">
                    <a16:rowId xmlns:a16="http://schemas.microsoft.com/office/drawing/2014/main" val="1925958244"/>
                  </a:ext>
                </a:extLst>
              </a:tr>
              <a:tr h="438463">
                <a:tc>
                  <a:txBody>
                    <a:bodyPr/>
                    <a:lstStyle/>
                    <a:p>
                      <a:pPr marL="108000"/>
                      <a:r>
                        <a:rPr lang="en-US" sz="1800" noProof="0" dirty="0"/>
                        <a:t>… new to the firm</a:t>
                      </a:r>
                    </a:p>
                  </a:txBody>
                  <a:tcPr marL="108114" marR="108114" marT="54057" marB="54057"/>
                </a:tc>
                <a:tc>
                  <a:txBody>
                    <a:bodyPr/>
                    <a:lstStyle/>
                    <a:p>
                      <a:pPr algn="ctr"/>
                      <a:r>
                        <a:rPr lang="en-US" sz="1800" noProof="0" dirty="0"/>
                        <a:t>31.0</a:t>
                      </a:r>
                    </a:p>
                  </a:txBody>
                  <a:tcPr marL="108114" marR="108114" marT="54057" marB="54057"/>
                </a:tc>
                <a:tc>
                  <a:txBody>
                    <a:bodyPr/>
                    <a:lstStyle/>
                    <a:p>
                      <a:pPr algn="ctr"/>
                      <a:r>
                        <a:rPr lang="en-US" sz="1800" noProof="0" dirty="0"/>
                        <a:t>30.6</a:t>
                      </a:r>
                    </a:p>
                  </a:txBody>
                  <a:tcPr marL="108114" marR="108114" marT="54057" marB="54057"/>
                </a:tc>
                <a:tc>
                  <a:txBody>
                    <a:bodyPr/>
                    <a:lstStyle/>
                    <a:p>
                      <a:pPr algn="ctr"/>
                      <a:r>
                        <a:rPr lang="en-US" sz="1800" noProof="0" dirty="0"/>
                        <a:t>29.9</a:t>
                      </a:r>
                    </a:p>
                  </a:txBody>
                  <a:tcPr marL="108114" marR="108114" marT="54057" marB="54057"/>
                </a:tc>
                <a:tc>
                  <a:txBody>
                    <a:bodyPr/>
                    <a:lstStyle/>
                    <a:p>
                      <a:pPr algn="ctr"/>
                      <a:r>
                        <a:rPr lang="en-US" sz="1800" noProof="0" dirty="0"/>
                        <a:t>24.7</a:t>
                      </a:r>
                    </a:p>
                  </a:txBody>
                  <a:tcPr marL="108114" marR="108114" marT="54057" marB="54057"/>
                </a:tc>
                <a:extLst>
                  <a:ext uri="{0D108BD9-81ED-4DB2-BD59-A6C34878D82A}">
                    <a16:rowId xmlns:a16="http://schemas.microsoft.com/office/drawing/2014/main" val="2108215628"/>
                  </a:ext>
                </a:extLst>
              </a:tr>
              <a:tr h="438463">
                <a:tc>
                  <a:txBody>
                    <a:bodyPr/>
                    <a:lstStyle/>
                    <a:p>
                      <a:pPr marL="108000"/>
                      <a:r>
                        <a:rPr lang="en-US" sz="1800" noProof="0" dirty="0"/>
                        <a:t>… new to the market</a:t>
                      </a:r>
                    </a:p>
                  </a:txBody>
                  <a:tcPr marL="108114" marR="108114" marT="54057" marB="54057"/>
                </a:tc>
                <a:tc>
                  <a:txBody>
                    <a:bodyPr/>
                    <a:lstStyle/>
                    <a:p>
                      <a:pPr algn="ctr"/>
                      <a:r>
                        <a:rPr lang="en-US" sz="1800" noProof="0" dirty="0"/>
                        <a:t>24.0</a:t>
                      </a:r>
                    </a:p>
                  </a:txBody>
                  <a:tcPr marL="108114" marR="108114" marT="54057" marB="54057"/>
                </a:tc>
                <a:tc>
                  <a:txBody>
                    <a:bodyPr/>
                    <a:lstStyle/>
                    <a:p>
                      <a:pPr algn="ctr"/>
                      <a:r>
                        <a:rPr lang="en-US" sz="1800" noProof="0" dirty="0"/>
                        <a:t>23.7</a:t>
                      </a:r>
                    </a:p>
                  </a:txBody>
                  <a:tcPr marL="108114" marR="108114" marT="54057" marB="54057"/>
                </a:tc>
                <a:tc>
                  <a:txBody>
                    <a:bodyPr/>
                    <a:lstStyle/>
                    <a:p>
                      <a:pPr algn="ctr"/>
                      <a:r>
                        <a:rPr lang="en-US" sz="1800" noProof="0" dirty="0"/>
                        <a:t>21.8</a:t>
                      </a:r>
                    </a:p>
                  </a:txBody>
                  <a:tcPr marL="108114" marR="108114" marT="54057" marB="54057"/>
                </a:tc>
                <a:tc>
                  <a:txBody>
                    <a:bodyPr/>
                    <a:lstStyle/>
                    <a:p>
                      <a:pPr algn="ctr"/>
                      <a:r>
                        <a:rPr lang="en-US" sz="1800" noProof="0" dirty="0"/>
                        <a:t> 5.7</a:t>
                      </a:r>
                    </a:p>
                  </a:txBody>
                  <a:tcPr marL="108114" marR="108114" marT="54057" marB="54057"/>
                </a:tc>
                <a:extLst>
                  <a:ext uri="{0D108BD9-81ED-4DB2-BD59-A6C34878D82A}">
                    <a16:rowId xmlns:a16="http://schemas.microsoft.com/office/drawing/2014/main" val="1414076175"/>
                  </a:ext>
                </a:extLst>
              </a:tr>
            </a:tbl>
          </a:graphicData>
        </a:graphic>
      </p:graphicFrame>
      <p:sp>
        <p:nvSpPr>
          <p:cNvPr id="8" name="TextBox 7">
            <a:extLst>
              <a:ext uri="{FF2B5EF4-FFF2-40B4-BE49-F238E27FC236}">
                <a16:creationId xmlns:a16="http://schemas.microsoft.com/office/drawing/2014/main" id="{EFB3D677-E201-44BA-A6E9-7FBCFE301E93}"/>
              </a:ext>
            </a:extLst>
          </p:cNvPr>
          <p:cNvSpPr txBox="1"/>
          <p:nvPr/>
        </p:nvSpPr>
        <p:spPr>
          <a:xfrm>
            <a:off x="8613899" y="1268760"/>
            <a:ext cx="3476044" cy="4091187"/>
          </a:xfrm>
          <a:prstGeom prst="rect">
            <a:avLst/>
          </a:prstGeom>
          <a:solidFill>
            <a:sysClr val="window" lastClr="FFFFFF"/>
          </a:solidFill>
        </p:spPr>
        <p:txBody>
          <a:bodyPr wrap="square" lIns="144000" tIns="144000" rIns="144000" bIns="90000" rtlCol="0">
            <a:spAutoFit/>
          </a:bodyPr>
          <a:lstStyle/>
          <a:p>
            <a:r>
              <a:rPr lang="en-US" sz="1200" dirty="0"/>
              <a:t>Technical notes</a:t>
            </a:r>
          </a:p>
          <a:p>
            <a:pPr marL="285750" indent="-285750">
              <a:spcBef>
                <a:spcPts val="300"/>
              </a:spcBef>
              <a:buFont typeface="Wingdings" panose="05000000000000000000" pitchFamily="2" charset="2"/>
              <a:buChar char="§"/>
            </a:pPr>
            <a:r>
              <a:rPr lang="en-US" sz="1200" dirty="0" err="1"/>
              <a:t>Innosuisse</a:t>
            </a:r>
            <a:r>
              <a:rPr lang="en-US" sz="1200" dirty="0"/>
              <a:t> clientele comprises firms that applied for funding from </a:t>
            </a:r>
            <a:r>
              <a:rPr lang="en-US" sz="1200" dirty="0" err="1"/>
              <a:t>Innosuisse</a:t>
            </a:r>
            <a:r>
              <a:rPr lang="en-US" sz="1200" dirty="0"/>
              <a:t> since 2016</a:t>
            </a:r>
          </a:p>
          <a:p>
            <a:pPr marL="285750" indent="-285750">
              <a:spcBef>
                <a:spcPts val="300"/>
              </a:spcBef>
              <a:buFont typeface="Wingdings" panose="05000000000000000000" pitchFamily="2" charset="2"/>
              <a:buChar char="§"/>
            </a:pPr>
            <a:r>
              <a:rPr lang="en-US" sz="1200" dirty="0"/>
              <a:t>Approved applicants comprise approved innovation cheques or innovation projects</a:t>
            </a:r>
          </a:p>
          <a:p>
            <a:pPr marL="285750" indent="-285750">
              <a:spcBef>
                <a:spcPts val="300"/>
              </a:spcBef>
              <a:buFont typeface="Wingdings" panose="05000000000000000000" pitchFamily="2" charset="2"/>
              <a:buChar char="§"/>
            </a:pPr>
            <a:r>
              <a:rPr lang="en-US" sz="1200" dirty="0"/>
              <a:t>Control group comprises firms that never applied for funding from </a:t>
            </a:r>
            <a:r>
              <a:rPr lang="en-US" sz="1200" dirty="0" err="1"/>
              <a:t>Innosuisse</a:t>
            </a:r>
            <a:r>
              <a:rPr lang="en-US" sz="1200" dirty="0"/>
              <a:t> since 2016, but are R&amp;D active</a:t>
            </a:r>
          </a:p>
          <a:p>
            <a:pPr marL="285750" indent="-285750">
              <a:spcBef>
                <a:spcPts val="300"/>
              </a:spcBef>
              <a:buFont typeface="Wingdings" panose="05000000000000000000" pitchFamily="2" charset="2"/>
              <a:buChar char="§"/>
            </a:pPr>
            <a:r>
              <a:rPr lang="en-US" sz="1200" dirty="0"/>
              <a:t>The reported percentages are the average shares of turnovers from innovations per group in the year 2020 </a:t>
            </a:r>
            <a:r>
              <a:rPr lang="en-US" sz="1200" u="sng" dirty="0"/>
              <a:t>of firms that have product innovations</a:t>
            </a:r>
          </a:p>
          <a:p>
            <a:pPr marL="742950" lvl="1" indent="-285750">
              <a:spcBef>
                <a:spcPts val="300"/>
              </a:spcBef>
              <a:buFont typeface="Wingdings" panose="05000000000000000000" pitchFamily="2" charset="2"/>
              <a:buChar char="§"/>
            </a:pPr>
            <a:r>
              <a:rPr lang="en-US" sz="1100" dirty="0"/>
              <a:t>Product innovations comprise new (a1) and improved (a2) products</a:t>
            </a:r>
          </a:p>
          <a:p>
            <a:pPr marL="742950" lvl="1" indent="-285750">
              <a:spcBef>
                <a:spcPts val="300"/>
              </a:spcBef>
              <a:buFont typeface="Wingdings" panose="05000000000000000000" pitchFamily="2" charset="2"/>
              <a:buChar char="§"/>
            </a:pPr>
            <a:r>
              <a:rPr lang="en-US" sz="1100" dirty="0"/>
              <a:t>And can also be divided into those that are only new to the firm (b1) or new to the market (b2)</a:t>
            </a:r>
          </a:p>
          <a:p>
            <a:pPr marL="742950" lvl="1" indent="-285750">
              <a:spcBef>
                <a:spcPts val="300"/>
              </a:spcBef>
              <a:buFont typeface="Wingdings" panose="05000000000000000000" pitchFamily="2" charset="2"/>
              <a:buChar char="§"/>
            </a:pPr>
            <a:r>
              <a:rPr lang="en-US" sz="1100" dirty="0"/>
              <a:t>Both divisions add up to the total product innovations (a1 + a2 = b1 + b2)</a:t>
            </a:r>
          </a:p>
        </p:txBody>
      </p:sp>
      <p:sp>
        <p:nvSpPr>
          <p:cNvPr id="10" name="TextBox 9">
            <a:extLst>
              <a:ext uri="{FF2B5EF4-FFF2-40B4-BE49-F238E27FC236}">
                <a16:creationId xmlns:a16="http://schemas.microsoft.com/office/drawing/2014/main" id="{867767BE-5186-4F26-9F8A-5CF67E33418E}"/>
              </a:ext>
            </a:extLst>
          </p:cNvPr>
          <p:cNvSpPr txBox="1"/>
          <p:nvPr/>
        </p:nvSpPr>
        <p:spPr>
          <a:xfrm>
            <a:off x="234431" y="3852688"/>
            <a:ext cx="8231769" cy="2744664"/>
          </a:xfrm>
          <a:prstGeom prst="rect">
            <a:avLst/>
          </a:prstGeom>
          <a:solidFill>
            <a:sysClr val="window" lastClr="FFFFFF"/>
          </a:solidFill>
        </p:spPr>
        <p:txBody>
          <a:bodyPr wrap="square" lIns="144000" tIns="144000" rIns="144000" bIns="90000" rtlCol="0">
            <a:spAutoFit/>
          </a:bodyPr>
          <a:lstStyle/>
          <a:p>
            <a:pPr marL="285750" indent="-285750">
              <a:spcBef>
                <a:spcPts val="300"/>
              </a:spcBef>
              <a:buFont typeface="Wingdings" panose="05000000000000000000" pitchFamily="2" charset="2"/>
              <a:buChar char="§"/>
            </a:pPr>
            <a:r>
              <a:rPr lang="en-US" sz="1400" dirty="0"/>
              <a:t>Opposed to R&amp;D active firms that never applied for </a:t>
            </a:r>
            <a:r>
              <a:rPr lang="en-US" sz="1400" dirty="0" err="1"/>
              <a:t>Innosuisse</a:t>
            </a:r>
            <a:r>
              <a:rPr lang="en-US" sz="1400" dirty="0"/>
              <a:t> funding (control group), </a:t>
            </a:r>
          </a:p>
          <a:p>
            <a:pPr marL="742950" lvl="1" indent="-285750">
              <a:spcBef>
                <a:spcPts val="300"/>
              </a:spcBef>
              <a:buFont typeface="Wingdings" panose="05000000000000000000" pitchFamily="2" charset="2"/>
              <a:buChar char="§"/>
            </a:pPr>
            <a:r>
              <a:rPr lang="en-US" sz="1200" dirty="0" err="1"/>
              <a:t>Innosuisse</a:t>
            </a:r>
            <a:r>
              <a:rPr lang="en-US" sz="1200" dirty="0"/>
              <a:t> applicants, approved applicants (cheques and projects) and approved project applicants have substantially higher turnover shares from product innovations, especially from market novelties</a:t>
            </a:r>
          </a:p>
          <a:p>
            <a:pPr marL="742950" lvl="1" indent="-285750">
              <a:spcBef>
                <a:spcPts val="300"/>
              </a:spcBef>
              <a:buFont typeface="Wingdings" panose="05000000000000000000" pitchFamily="2" charset="2"/>
              <a:buChar char="§"/>
            </a:pPr>
            <a:r>
              <a:rPr lang="en-US" sz="1200" dirty="0"/>
              <a:t>Approved and rejected applications have comparable turnover shares from innovations while approved project applicants have slightly lower turnover shares, especially from market novelties</a:t>
            </a:r>
          </a:p>
          <a:p>
            <a:pPr marL="742950" lvl="1" indent="-285750">
              <a:spcBef>
                <a:spcPts val="300"/>
              </a:spcBef>
              <a:buFont typeface="Wingdings" panose="05000000000000000000" pitchFamily="2" charset="2"/>
              <a:buChar char="§"/>
            </a:pPr>
            <a:r>
              <a:rPr lang="en-US" sz="1200" dirty="0"/>
              <a:t>The </a:t>
            </a:r>
            <a:r>
              <a:rPr lang="en-US" sz="1200" u="sng" dirty="0"/>
              <a:t>distribution</a:t>
            </a:r>
            <a:r>
              <a:rPr lang="en-US" sz="1200" dirty="0"/>
              <a:t> of turnover shares is </a:t>
            </a:r>
            <a:r>
              <a:rPr lang="en-US" sz="1200" u="sng" dirty="0"/>
              <a:t>comparable</a:t>
            </a:r>
            <a:r>
              <a:rPr lang="en-US" sz="1200" dirty="0"/>
              <a:t> across all groups with one exception: </a:t>
            </a:r>
            <a:r>
              <a:rPr lang="en-US" sz="1200" dirty="0" err="1"/>
              <a:t>Innosuisse</a:t>
            </a:r>
            <a:r>
              <a:rPr lang="en-US" sz="1200" dirty="0"/>
              <a:t> firms (all except control group) report substantially </a:t>
            </a:r>
            <a:r>
              <a:rPr lang="en-US" sz="1200" u="sng" dirty="0"/>
              <a:t>more often</a:t>
            </a:r>
            <a:r>
              <a:rPr lang="en-US" sz="1200" dirty="0"/>
              <a:t> that </a:t>
            </a:r>
            <a:r>
              <a:rPr lang="en-US" sz="1200" u="sng" dirty="0"/>
              <a:t>100%</a:t>
            </a:r>
            <a:r>
              <a:rPr lang="en-US" sz="1200" dirty="0"/>
              <a:t> of their turnover stems from innovative products.</a:t>
            </a:r>
          </a:p>
          <a:p>
            <a:pPr marL="285750" indent="-285750">
              <a:spcBef>
                <a:spcPts val="300"/>
              </a:spcBef>
              <a:buFont typeface="Wingdings" panose="05000000000000000000" pitchFamily="2" charset="2"/>
              <a:buChar char="§"/>
            </a:pPr>
            <a:r>
              <a:rPr lang="en-US" sz="1400" dirty="0"/>
              <a:t>Those differences do </a:t>
            </a:r>
            <a:r>
              <a:rPr lang="en-US" sz="1400" b="1" dirty="0"/>
              <a:t>not allow </a:t>
            </a:r>
            <a:r>
              <a:rPr lang="en-US" sz="1400" dirty="0"/>
              <a:t>any </a:t>
            </a:r>
            <a:r>
              <a:rPr lang="en-US" sz="1400" b="1" dirty="0"/>
              <a:t>causal statements</a:t>
            </a:r>
          </a:p>
          <a:p>
            <a:pPr marL="742950" lvl="1" indent="-285750">
              <a:spcBef>
                <a:spcPts val="300"/>
              </a:spcBef>
              <a:buFont typeface="Wingdings" panose="05000000000000000000" pitchFamily="2" charset="2"/>
              <a:buChar char="§"/>
            </a:pPr>
            <a:r>
              <a:rPr lang="en-US" sz="1200" dirty="0"/>
              <a:t>We cannot say if the </a:t>
            </a:r>
            <a:r>
              <a:rPr lang="en-US" sz="1200" dirty="0" err="1"/>
              <a:t>Innosuisse</a:t>
            </a:r>
            <a:r>
              <a:rPr lang="en-US" sz="1200" dirty="0"/>
              <a:t> is responsible for a higher share of market novelties</a:t>
            </a:r>
          </a:p>
          <a:p>
            <a:pPr marL="742950" lvl="1" indent="-285750">
              <a:spcBef>
                <a:spcPts val="300"/>
              </a:spcBef>
              <a:buFont typeface="Wingdings" panose="05000000000000000000" pitchFamily="2" charset="2"/>
              <a:buChar char="§"/>
            </a:pPr>
            <a:r>
              <a:rPr lang="en-US" sz="1200" dirty="0"/>
              <a:t>We also cannot say if firms with more radical or disruptive innovations apply more frequently for </a:t>
            </a:r>
            <a:r>
              <a:rPr lang="en-US" sz="1200" dirty="0" err="1"/>
              <a:t>Innosuisse</a:t>
            </a:r>
            <a:r>
              <a:rPr lang="en-US" sz="1200" dirty="0"/>
              <a:t> funding since the shares are measured at the end of the survey period, i.e. in 2020</a:t>
            </a:r>
          </a:p>
        </p:txBody>
      </p:sp>
    </p:spTree>
    <p:extLst>
      <p:ext uri="{BB962C8B-B14F-4D97-AF65-F5344CB8AC3E}">
        <p14:creationId xmlns:p14="http://schemas.microsoft.com/office/powerpoint/2010/main" val="87966926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dirty="0"/>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46</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Continuation of monitoring</a:t>
            </a:r>
          </a:p>
        </p:txBody>
      </p:sp>
    </p:spTree>
    <p:extLst>
      <p:ext uri="{BB962C8B-B14F-4D97-AF65-F5344CB8AC3E}">
        <p14:creationId xmlns:p14="http://schemas.microsoft.com/office/powerpoint/2010/main" val="142282740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921487E-9DD9-1234-F20A-8462EC90742B}"/>
              </a:ext>
            </a:extLst>
          </p:cNvPr>
          <p:cNvSpPr>
            <a:spLocks noGrp="1"/>
          </p:cNvSpPr>
          <p:nvPr>
            <p:ph idx="1"/>
          </p:nvPr>
        </p:nvSpPr>
        <p:spPr>
          <a:xfrm>
            <a:off x="323850" y="1451202"/>
            <a:ext cx="11537950" cy="4210046"/>
          </a:xfrm>
        </p:spPr>
        <p:txBody>
          <a:bodyPr/>
          <a:lstStyle/>
          <a:p>
            <a:pPr>
              <a:buFont typeface="Arial" panose="020B0604020202020204" pitchFamily="34" charset="0"/>
              <a:buChar char="•"/>
            </a:pPr>
            <a:r>
              <a:rPr lang="en-US" dirty="0">
                <a:effectLst/>
                <a:latin typeface="Helvetica Neue" panose="02000503000000020004" pitchFamily="2" charset="0"/>
              </a:rPr>
              <a:t>Monitoring allows measurement of the evolution of the </a:t>
            </a:r>
            <a:r>
              <a:rPr lang="en-US" dirty="0" err="1">
                <a:effectLst/>
                <a:latin typeface="Helvetica Neue" panose="02000503000000020004" pitchFamily="2" charset="0"/>
              </a:rPr>
              <a:t>Innosuisse</a:t>
            </a:r>
            <a:r>
              <a:rPr lang="en-US" dirty="0">
                <a:latin typeface="Helvetica Neue" panose="02000503000000020004" pitchFamily="2" charset="0"/>
              </a:rPr>
              <a:t> Clientele</a:t>
            </a:r>
          </a:p>
          <a:p>
            <a:pPr lvl="1">
              <a:buFont typeface="Arial" panose="020B0604020202020204" pitchFamily="34" charset="0"/>
              <a:buChar char="•"/>
            </a:pPr>
            <a:r>
              <a:rPr lang="en-US" dirty="0">
                <a:effectLst/>
                <a:latin typeface="Helvetica Neue" panose="02000503000000020004" pitchFamily="2" charset="0"/>
              </a:rPr>
              <a:t>Important basis for </a:t>
            </a:r>
            <a:r>
              <a:rPr lang="en-US" dirty="0">
                <a:latin typeface="Helvetica Neue" panose="02000503000000020004" pitchFamily="2" charset="0"/>
              </a:rPr>
              <a:t>evaluation studies, e.g., short and long-term performance effects of the </a:t>
            </a:r>
            <a:r>
              <a:rPr lang="en-US" dirty="0" err="1">
                <a:latin typeface="Helvetica Neue" panose="02000503000000020004" pitchFamily="2" charset="0"/>
              </a:rPr>
              <a:t>Innosuisse</a:t>
            </a:r>
            <a:r>
              <a:rPr lang="en-US" dirty="0">
                <a:latin typeface="Helvetica Neue" panose="02000503000000020004" pitchFamily="2" charset="0"/>
              </a:rPr>
              <a:t> funding</a:t>
            </a:r>
          </a:p>
          <a:p>
            <a:pPr lvl="1">
              <a:buFont typeface="Arial" panose="020B0604020202020204" pitchFamily="34" charset="0"/>
              <a:buChar char="•"/>
            </a:pPr>
            <a:r>
              <a:rPr lang="en-US" dirty="0">
                <a:latin typeface="Helvetica Neue" panose="02000503000000020004" pitchFamily="2" charset="0"/>
              </a:rPr>
              <a:t>Basis for measuring the impact of funding measures</a:t>
            </a:r>
          </a:p>
          <a:p>
            <a:pPr lvl="1">
              <a:buFont typeface="Arial" panose="020B0604020202020204" pitchFamily="34" charset="0"/>
              <a:buChar char="•"/>
            </a:pPr>
            <a:r>
              <a:rPr lang="en-US" dirty="0">
                <a:latin typeface="Helvetica Neue" panose="02000503000000020004" pitchFamily="2" charset="0"/>
              </a:rPr>
              <a:t>Important basis to identify temporal trends - requires information from the same companies (panel) from at least 3 points in time</a:t>
            </a:r>
          </a:p>
          <a:p>
            <a:pPr marL="361950" lvl="1" indent="-361950">
              <a:spcBef>
                <a:spcPts val="500"/>
              </a:spcBef>
              <a:buFont typeface="Arial" panose="020B0604020202020204" pitchFamily="34" charset="0"/>
              <a:buChar char="•"/>
            </a:pPr>
            <a:r>
              <a:rPr lang="en-US" sz="2400" dirty="0">
                <a:latin typeface="Helvetica Neue" panose="02000503000000020004" pitchFamily="2" charset="0"/>
              </a:rPr>
              <a:t>Monitoring allows comparisons over time and between innovative companies</a:t>
            </a:r>
          </a:p>
          <a:p>
            <a:pPr lvl="1">
              <a:buFont typeface="Arial" panose="020B0604020202020204" pitchFamily="34" charset="0"/>
              <a:buChar char="•"/>
            </a:pPr>
            <a:r>
              <a:rPr lang="en-US" dirty="0">
                <a:latin typeface="Helvetica Neue" panose="02000503000000020004" pitchFamily="2" charset="0"/>
              </a:rPr>
              <a:t>Comparisons between Innosuisse clientele and other innovative companies</a:t>
            </a:r>
          </a:p>
          <a:p>
            <a:pPr lvl="1">
              <a:buFont typeface="Arial" panose="020B0604020202020204" pitchFamily="34" charset="0"/>
              <a:buChar char="•"/>
            </a:pPr>
            <a:r>
              <a:rPr lang="en-US" dirty="0">
                <a:latin typeface="Helvetica Neue" panose="02000503000000020004" pitchFamily="2" charset="0"/>
              </a:rPr>
              <a:t>Creates basis for in-depth control group analyses between supported and non-supported companies</a:t>
            </a:r>
          </a:p>
          <a:p>
            <a:pPr>
              <a:buFont typeface="Arial" panose="020B0604020202020204" pitchFamily="34" charset="0"/>
              <a:buChar char="•"/>
            </a:pPr>
            <a:r>
              <a:rPr lang="en-US" dirty="0">
                <a:latin typeface="Helvetica Neue" panose="02000503000000020004" pitchFamily="2" charset="0"/>
              </a:rPr>
              <a:t>Empirical basis for new "policy designs“</a:t>
            </a:r>
          </a:p>
          <a:p>
            <a:pPr lvl="1">
              <a:buFont typeface="Arial" panose="020B0604020202020204" pitchFamily="34" charset="0"/>
              <a:buChar char="•"/>
            </a:pPr>
            <a:r>
              <a:rPr lang="en-US" dirty="0">
                <a:latin typeface="Helvetica Neue" panose="02000503000000020004" pitchFamily="2" charset="0"/>
              </a:rPr>
              <a:t>Recognizing longer-term trends is important for better policy measures </a:t>
            </a:r>
          </a:p>
          <a:p>
            <a:pPr lvl="1">
              <a:buFont typeface="Arial" panose="020B0604020202020204" pitchFamily="34" charset="0"/>
              <a:buChar char="•"/>
            </a:pPr>
            <a:r>
              <a:rPr lang="en-US" dirty="0">
                <a:latin typeface="Helvetica Neue" panose="02000503000000020004" pitchFamily="2" charset="0"/>
              </a:rPr>
              <a:t>Anecdotal evidence is often insufficient for design changes and makes it difficult to take sensible or discontinue ineffective measures</a:t>
            </a:r>
            <a:br>
              <a:rPr lang="en-US" dirty="0">
                <a:effectLst/>
                <a:latin typeface="Helvetica Neue" panose="02000503000000020004" pitchFamily="2" charset="0"/>
              </a:rPr>
            </a:br>
            <a:endParaRPr lang="en-US" dirty="0">
              <a:effectLst/>
              <a:latin typeface="Helvetica Neue" panose="02000503000000020004" pitchFamily="2" charset="0"/>
            </a:endParaRPr>
          </a:p>
          <a:p>
            <a:endParaRPr lang="en-US" dirty="0"/>
          </a:p>
        </p:txBody>
      </p:sp>
      <p:sp>
        <p:nvSpPr>
          <p:cNvPr id="3" name="Datumsplatzhalter 2">
            <a:extLst>
              <a:ext uri="{FF2B5EF4-FFF2-40B4-BE49-F238E27FC236}">
                <a16:creationId xmlns:a16="http://schemas.microsoft.com/office/drawing/2014/main" id="{139EEFE8-0346-4F3C-CC7D-27A5FE972DBA}"/>
              </a:ext>
            </a:extLst>
          </p:cNvPr>
          <p:cNvSpPr>
            <a:spLocks noGrp="1"/>
          </p:cNvSpPr>
          <p:nvPr>
            <p:ph type="dt" sz="half" idx="10"/>
          </p:nvPr>
        </p:nvSpPr>
        <p:spPr/>
        <p:txBody>
          <a:bodyPr/>
          <a:lstStyle/>
          <a:p>
            <a:fld id="{740B26BB-2153-42C5-A416-7637E46E841D}" type="datetime1">
              <a:rPr lang="de-CH" smtClean="0"/>
              <a:t>27.01.2023</a:t>
            </a:fld>
            <a:endParaRPr lang="de-CH"/>
          </a:p>
        </p:txBody>
      </p:sp>
      <p:sp>
        <p:nvSpPr>
          <p:cNvPr id="4" name="Fußzeilenplatzhalter 3">
            <a:extLst>
              <a:ext uri="{FF2B5EF4-FFF2-40B4-BE49-F238E27FC236}">
                <a16:creationId xmlns:a16="http://schemas.microsoft.com/office/drawing/2014/main" id="{0C2CD3BE-2C01-6414-533C-C875D942B74A}"/>
              </a:ext>
            </a:extLst>
          </p:cNvPr>
          <p:cNvSpPr>
            <a:spLocks noGrp="1"/>
          </p:cNvSpPr>
          <p:nvPr>
            <p:ph type="ftr" sz="quarter" idx="11"/>
          </p:nvPr>
        </p:nvSpPr>
        <p:spPr/>
        <p:txBody>
          <a:bodyPr/>
          <a:lstStyle/>
          <a:p>
            <a:r>
              <a:rPr lang="de-CH" dirty="0"/>
              <a:t>Spescha &amp; Wörter</a:t>
            </a:r>
          </a:p>
        </p:txBody>
      </p:sp>
      <p:sp>
        <p:nvSpPr>
          <p:cNvPr id="5" name="Foliennummernplatzhalter 4">
            <a:extLst>
              <a:ext uri="{FF2B5EF4-FFF2-40B4-BE49-F238E27FC236}">
                <a16:creationId xmlns:a16="http://schemas.microsoft.com/office/drawing/2014/main" id="{F2EB3499-83A4-A594-0DAD-7A1B4C9C9F0C}"/>
              </a:ext>
            </a:extLst>
          </p:cNvPr>
          <p:cNvSpPr>
            <a:spLocks noGrp="1"/>
          </p:cNvSpPr>
          <p:nvPr>
            <p:ph type="sldNum" sz="quarter" idx="12"/>
          </p:nvPr>
        </p:nvSpPr>
        <p:spPr/>
        <p:txBody>
          <a:bodyPr/>
          <a:lstStyle/>
          <a:p>
            <a:fld id="{6C6AE60A-B69C-4790-82F7-3882EDF23186}" type="slidenum">
              <a:rPr lang="de-CH" smtClean="0"/>
              <a:t>47</a:t>
            </a:fld>
            <a:endParaRPr lang="de-CH"/>
          </a:p>
        </p:txBody>
      </p:sp>
      <p:sp>
        <p:nvSpPr>
          <p:cNvPr id="6" name="Textplatzhalter 5">
            <a:extLst>
              <a:ext uri="{FF2B5EF4-FFF2-40B4-BE49-F238E27FC236}">
                <a16:creationId xmlns:a16="http://schemas.microsoft.com/office/drawing/2014/main" id="{1ED37D82-0949-FC78-E76A-4E636CF48E41}"/>
              </a:ext>
            </a:extLst>
          </p:cNvPr>
          <p:cNvSpPr>
            <a:spLocks noGrp="1"/>
          </p:cNvSpPr>
          <p:nvPr>
            <p:ph type="body" sz="quarter" idx="13"/>
          </p:nvPr>
        </p:nvSpPr>
        <p:spPr>
          <a:xfrm>
            <a:off x="330200" y="620713"/>
            <a:ext cx="11531600" cy="648047"/>
          </a:xfrm>
        </p:spPr>
        <p:txBody>
          <a:bodyPr/>
          <a:lstStyle/>
          <a:p>
            <a:r>
              <a:rPr lang="en-US" dirty="0"/>
              <a:t>Benefits of continued monitoring</a:t>
            </a:r>
          </a:p>
        </p:txBody>
      </p:sp>
    </p:spTree>
    <p:extLst>
      <p:ext uri="{BB962C8B-B14F-4D97-AF65-F5344CB8AC3E}">
        <p14:creationId xmlns:p14="http://schemas.microsoft.com/office/powerpoint/2010/main" val="1687946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921487E-9DD9-1234-F20A-8462EC90742B}"/>
              </a:ext>
            </a:extLst>
          </p:cNvPr>
          <p:cNvSpPr>
            <a:spLocks noGrp="1"/>
          </p:cNvSpPr>
          <p:nvPr>
            <p:ph idx="1"/>
          </p:nvPr>
        </p:nvSpPr>
        <p:spPr>
          <a:xfrm>
            <a:off x="323850" y="1916832"/>
            <a:ext cx="11537950" cy="4210046"/>
          </a:xfrm>
        </p:spPr>
        <p:txBody>
          <a:bodyPr/>
          <a:lstStyle/>
          <a:p>
            <a:pPr>
              <a:buFont typeface="Arial" panose="020B0604020202020204" pitchFamily="34" charset="0"/>
              <a:buChar char="•"/>
            </a:pPr>
            <a:r>
              <a:rPr lang="en-US" dirty="0">
                <a:latin typeface="Helvetica Neue" panose="02000503000000020004" pitchFamily="2" charset="0"/>
              </a:rPr>
              <a:t>Platform for contemporary problems</a:t>
            </a:r>
          </a:p>
          <a:p>
            <a:pPr lvl="1">
              <a:buFont typeface="Arial" panose="020B0604020202020204" pitchFamily="34" charset="0"/>
              <a:buChar char="•"/>
            </a:pPr>
            <a:r>
              <a:rPr lang="en-US" dirty="0">
                <a:latin typeface="Helvetica Neue" panose="02000503000000020004" pitchFamily="2" charset="0"/>
              </a:rPr>
              <a:t>Repeated panel maintenance allows adaptation of surveys to current issues</a:t>
            </a:r>
          </a:p>
          <a:p>
            <a:pPr lvl="1">
              <a:buFont typeface="Arial" panose="020B0604020202020204" pitchFamily="34" charset="0"/>
              <a:buChar char="•"/>
            </a:pPr>
            <a:r>
              <a:rPr lang="en-US" dirty="0">
                <a:latin typeface="Helvetica Neue" panose="02000503000000020004" pitchFamily="2" charset="0"/>
              </a:rPr>
              <a:t>e.g., COVID-19, SDGs, Digital Transformation </a:t>
            </a:r>
          </a:p>
          <a:p>
            <a:pPr>
              <a:buFont typeface="Arial" panose="020B0604020202020204" pitchFamily="34" charset="0"/>
              <a:buChar char="•"/>
            </a:pPr>
            <a:r>
              <a:rPr lang="en-US" dirty="0">
                <a:latin typeface="Helvetica Neue" panose="02000503000000020004" pitchFamily="2" charset="0"/>
              </a:rPr>
              <a:t>Data availability in the </a:t>
            </a:r>
            <a:r>
              <a:rPr lang="en-US" i="1" dirty="0">
                <a:latin typeface="Helvetica Neue" panose="02000503000000020004" pitchFamily="2" charset="0"/>
              </a:rPr>
              <a:t>KOF Microdata Centre </a:t>
            </a:r>
            <a:r>
              <a:rPr lang="en-US" dirty="0">
                <a:latin typeface="Helvetica Neue" panose="02000503000000020004" pitchFamily="2" charset="0"/>
              </a:rPr>
              <a:t>- access for all researchers</a:t>
            </a:r>
            <a:endParaRPr lang="en-US" dirty="0">
              <a:effectLst/>
              <a:latin typeface="Helvetica Neue" panose="02000503000000020004" pitchFamily="2" charset="0"/>
            </a:endParaRPr>
          </a:p>
          <a:p>
            <a:pPr lvl="1">
              <a:buFont typeface="Arial" panose="020B0604020202020204" pitchFamily="34" charset="0"/>
              <a:buChar char="•"/>
            </a:pPr>
            <a:r>
              <a:rPr lang="en-US" dirty="0">
                <a:latin typeface="Helvetica Neue" panose="02000503000000020004" pitchFamily="2" charset="0"/>
              </a:rPr>
              <a:t>Information sharing benefits research and scientific advancement</a:t>
            </a:r>
          </a:p>
          <a:p>
            <a:pPr lvl="1">
              <a:buFont typeface="Arial" panose="020B0604020202020204" pitchFamily="34" charset="0"/>
              <a:buChar char="•"/>
            </a:pPr>
            <a:r>
              <a:rPr lang="en-US" dirty="0">
                <a:effectLst/>
                <a:latin typeface="Helvetica Neue" panose="02000503000000020004" pitchFamily="2" charset="0"/>
              </a:rPr>
              <a:t>Benefits for applied research and evaluations of real-world issues</a:t>
            </a:r>
            <a:endParaRPr lang="en-US" dirty="0">
              <a:latin typeface="Helvetica Neue" panose="02000503000000020004" pitchFamily="2" charset="0"/>
            </a:endParaRPr>
          </a:p>
          <a:p>
            <a:pPr>
              <a:buFont typeface="Arial" panose="020B0604020202020204" pitchFamily="34" charset="0"/>
              <a:buChar char="•"/>
            </a:pPr>
            <a:r>
              <a:rPr lang="en-US" dirty="0">
                <a:latin typeface="Helvetica Neue" panose="02000503000000020004" pitchFamily="2" charset="0"/>
              </a:rPr>
              <a:t>Reliable empirical basis for political inquiries, reports, presentations, or statements</a:t>
            </a:r>
          </a:p>
          <a:p>
            <a:pPr lvl="1">
              <a:buFont typeface="Arial" panose="020B0604020202020204" pitchFamily="34" charset="0"/>
              <a:buChar char="•"/>
            </a:pPr>
            <a:r>
              <a:rPr lang="en-US" dirty="0">
                <a:latin typeface="Helvetica Neue" panose="02000503000000020004" pitchFamily="2" charset="0"/>
              </a:rPr>
              <a:t>Statistical material can be processed for different formats and provides broadly supported facts on various topics relevant for Innosuisse</a:t>
            </a:r>
          </a:p>
          <a:p>
            <a:endParaRPr lang="en-US" dirty="0"/>
          </a:p>
        </p:txBody>
      </p:sp>
      <p:sp>
        <p:nvSpPr>
          <p:cNvPr id="3" name="Datumsplatzhalter 2">
            <a:extLst>
              <a:ext uri="{FF2B5EF4-FFF2-40B4-BE49-F238E27FC236}">
                <a16:creationId xmlns:a16="http://schemas.microsoft.com/office/drawing/2014/main" id="{139EEFE8-0346-4F3C-CC7D-27A5FE972DBA}"/>
              </a:ext>
            </a:extLst>
          </p:cNvPr>
          <p:cNvSpPr>
            <a:spLocks noGrp="1"/>
          </p:cNvSpPr>
          <p:nvPr>
            <p:ph type="dt" sz="half" idx="10"/>
          </p:nvPr>
        </p:nvSpPr>
        <p:spPr/>
        <p:txBody>
          <a:bodyPr/>
          <a:lstStyle/>
          <a:p>
            <a:fld id="{740B26BB-2153-42C5-A416-7637E46E841D}" type="datetime1">
              <a:rPr lang="de-CH" smtClean="0"/>
              <a:t>27.01.2023</a:t>
            </a:fld>
            <a:endParaRPr lang="de-CH"/>
          </a:p>
        </p:txBody>
      </p:sp>
      <p:sp>
        <p:nvSpPr>
          <p:cNvPr id="4" name="Fußzeilenplatzhalter 3">
            <a:extLst>
              <a:ext uri="{FF2B5EF4-FFF2-40B4-BE49-F238E27FC236}">
                <a16:creationId xmlns:a16="http://schemas.microsoft.com/office/drawing/2014/main" id="{0C2CD3BE-2C01-6414-533C-C875D942B74A}"/>
              </a:ext>
            </a:extLst>
          </p:cNvPr>
          <p:cNvSpPr>
            <a:spLocks noGrp="1"/>
          </p:cNvSpPr>
          <p:nvPr>
            <p:ph type="ftr" sz="quarter" idx="11"/>
          </p:nvPr>
        </p:nvSpPr>
        <p:spPr/>
        <p:txBody>
          <a:bodyPr/>
          <a:lstStyle/>
          <a:p>
            <a:r>
              <a:rPr lang="de-CH" dirty="0"/>
              <a:t>Spescha &amp; Wörter</a:t>
            </a:r>
          </a:p>
        </p:txBody>
      </p:sp>
      <p:sp>
        <p:nvSpPr>
          <p:cNvPr id="5" name="Foliennummernplatzhalter 4">
            <a:extLst>
              <a:ext uri="{FF2B5EF4-FFF2-40B4-BE49-F238E27FC236}">
                <a16:creationId xmlns:a16="http://schemas.microsoft.com/office/drawing/2014/main" id="{F2EB3499-83A4-A594-0DAD-7A1B4C9C9F0C}"/>
              </a:ext>
            </a:extLst>
          </p:cNvPr>
          <p:cNvSpPr>
            <a:spLocks noGrp="1"/>
          </p:cNvSpPr>
          <p:nvPr>
            <p:ph type="sldNum" sz="quarter" idx="12"/>
          </p:nvPr>
        </p:nvSpPr>
        <p:spPr/>
        <p:txBody>
          <a:bodyPr/>
          <a:lstStyle/>
          <a:p>
            <a:fld id="{6C6AE60A-B69C-4790-82F7-3882EDF23186}" type="slidenum">
              <a:rPr lang="de-CH" smtClean="0"/>
              <a:t>48</a:t>
            </a:fld>
            <a:endParaRPr lang="de-CH"/>
          </a:p>
        </p:txBody>
      </p:sp>
      <p:sp>
        <p:nvSpPr>
          <p:cNvPr id="6" name="Textplatzhalter 5">
            <a:extLst>
              <a:ext uri="{FF2B5EF4-FFF2-40B4-BE49-F238E27FC236}">
                <a16:creationId xmlns:a16="http://schemas.microsoft.com/office/drawing/2014/main" id="{1ED37D82-0949-FC78-E76A-4E636CF48E41}"/>
              </a:ext>
            </a:extLst>
          </p:cNvPr>
          <p:cNvSpPr>
            <a:spLocks noGrp="1"/>
          </p:cNvSpPr>
          <p:nvPr>
            <p:ph type="body" sz="quarter" idx="13"/>
          </p:nvPr>
        </p:nvSpPr>
        <p:spPr>
          <a:xfrm>
            <a:off x="330200" y="620713"/>
            <a:ext cx="11531600" cy="720055"/>
          </a:xfrm>
        </p:spPr>
        <p:txBody>
          <a:bodyPr/>
          <a:lstStyle/>
          <a:p>
            <a:r>
              <a:rPr lang="en-US" dirty="0"/>
              <a:t>Benefits of continued monitoring</a:t>
            </a:r>
          </a:p>
        </p:txBody>
      </p:sp>
    </p:spTree>
    <p:extLst>
      <p:ext uri="{BB962C8B-B14F-4D97-AF65-F5344CB8AC3E}">
        <p14:creationId xmlns:p14="http://schemas.microsoft.com/office/powerpoint/2010/main" val="3244144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850" y="3789040"/>
            <a:ext cx="10395472" cy="1224136"/>
          </a:xfrm>
        </p:spPr>
        <p:txBody>
          <a:bodyPr/>
          <a:lstStyle/>
          <a:p>
            <a:pPr marL="0" indent="0">
              <a:buNone/>
            </a:pPr>
            <a:r>
              <a:rPr lang="en-US" sz="2000" dirty="0"/>
              <a:t>The appendix contains all the auxiliary information created during the evaluation including graphs and tables used in earlier presentations</a:t>
            </a:r>
          </a:p>
        </p:txBody>
      </p:sp>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49</a:t>
            </a:fld>
            <a:endParaRPr lang="de-CH"/>
          </a:p>
        </p:txBody>
      </p:sp>
      <p:sp>
        <p:nvSpPr>
          <p:cNvPr id="6" name="Text Placeholder 5"/>
          <p:cNvSpPr>
            <a:spLocks noGrp="1"/>
          </p:cNvSpPr>
          <p:nvPr>
            <p:ph type="body" sz="quarter" idx="13"/>
          </p:nvPr>
        </p:nvSpPr>
        <p:spPr>
          <a:xfrm>
            <a:off x="330200" y="620712"/>
            <a:ext cx="11531600" cy="2880295"/>
          </a:xfrm>
        </p:spPr>
        <p:txBody>
          <a:bodyPr/>
          <a:lstStyle/>
          <a:p>
            <a:r>
              <a:rPr lang="de-CH" dirty="0"/>
              <a:t>Appendix	</a:t>
            </a:r>
          </a:p>
        </p:txBody>
      </p:sp>
    </p:spTree>
    <p:extLst>
      <p:ext uri="{BB962C8B-B14F-4D97-AF65-F5344CB8AC3E}">
        <p14:creationId xmlns:p14="http://schemas.microsoft.com/office/powerpoint/2010/main" val="205566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6A685E3-92A4-3BDD-632A-33BDCBC05C03}"/>
              </a:ext>
            </a:extLst>
          </p:cNvPr>
          <p:cNvSpPr>
            <a:spLocks noGrp="1"/>
          </p:cNvSpPr>
          <p:nvPr>
            <p:ph type="dt" sz="half" idx="10"/>
          </p:nvPr>
        </p:nvSpPr>
        <p:spPr/>
        <p:txBody>
          <a:bodyPr/>
          <a:lstStyle/>
          <a:p>
            <a:fld id="{740B26BB-2153-42C5-A416-7637E46E841D}" type="datetime1">
              <a:rPr lang="de-CH" smtClean="0"/>
              <a:t>27.01.2023</a:t>
            </a:fld>
            <a:endParaRPr lang="de-CH"/>
          </a:p>
        </p:txBody>
      </p:sp>
      <p:sp>
        <p:nvSpPr>
          <p:cNvPr id="4" name="Fußzeilenplatzhalter 3">
            <a:extLst>
              <a:ext uri="{FF2B5EF4-FFF2-40B4-BE49-F238E27FC236}">
                <a16:creationId xmlns:a16="http://schemas.microsoft.com/office/drawing/2014/main" id="{56FF733E-505F-4218-403F-A9B3C686D090}"/>
              </a:ext>
            </a:extLst>
          </p:cNvPr>
          <p:cNvSpPr>
            <a:spLocks noGrp="1"/>
          </p:cNvSpPr>
          <p:nvPr>
            <p:ph type="ftr" sz="quarter" idx="11"/>
          </p:nvPr>
        </p:nvSpPr>
        <p:spPr/>
        <p:txBody>
          <a:bodyPr/>
          <a:lstStyle/>
          <a:p>
            <a:r>
              <a:rPr lang="de-CH" dirty="0" err="1"/>
              <a:t>Hulfeld</a:t>
            </a:r>
            <a:r>
              <a:rPr lang="de-CH" dirty="0"/>
              <a:t>, Spescha &amp; Wörter</a:t>
            </a:r>
          </a:p>
        </p:txBody>
      </p:sp>
      <p:sp>
        <p:nvSpPr>
          <p:cNvPr id="5" name="Foliennummernplatzhalter 4">
            <a:extLst>
              <a:ext uri="{FF2B5EF4-FFF2-40B4-BE49-F238E27FC236}">
                <a16:creationId xmlns:a16="http://schemas.microsoft.com/office/drawing/2014/main" id="{31C10FE6-5234-F74E-84FE-8E98C311BB91}"/>
              </a:ext>
            </a:extLst>
          </p:cNvPr>
          <p:cNvSpPr>
            <a:spLocks noGrp="1"/>
          </p:cNvSpPr>
          <p:nvPr>
            <p:ph type="sldNum" sz="quarter" idx="12"/>
          </p:nvPr>
        </p:nvSpPr>
        <p:spPr/>
        <p:txBody>
          <a:bodyPr/>
          <a:lstStyle/>
          <a:p>
            <a:fld id="{6C6AE60A-B69C-4790-82F7-3882EDF23186}" type="slidenum">
              <a:rPr lang="de-CH" smtClean="0"/>
              <a:t>5</a:t>
            </a:fld>
            <a:endParaRPr lang="de-CH"/>
          </a:p>
        </p:txBody>
      </p:sp>
      <p:sp>
        <p:nvSpPr>
          <p:cNvPr id="7" name="Text Placeholder 5">
            <a:extLst>
              <a:ext uri="{FF2B5EF4-FFF2-40B4-BE49-F238E27FC236}">
                <a16:creationId xmlns:a16="http://schemas.microsoft.com/office/drawing/2014/main" id="{EE83440A-821E-759E-F176-9439CAAC558F}"/>
              </a:ext>
            </a:extLst>
          </p:cNvPr>
          <p:cNvSpPr>
            <a:spLocks noGrp="1"/>
          </p:cNvSpPr>
          <p:nvPr>
            <p:ph type="body" sz="quarter" idx="13"/>
          </p:nvPr>
        </p:nvSpPr>
        <p:spPr>
          <a:xfrm>
            <a:off x="271035" y="3573016"/>
            <a:ext cx="11531600" cy="972000"/>
          </a:xfrm>
        </p:spPr>
        <p:txBody>
          <a:bodyPr/>
          <a:lstStyle/>
          <a:p>
            <a:r>
              <a:rPr lang="de-CH" dirty="0"/>
              <a:t>Takeaways</a:t>
            </a:r>
            <a:endParaRPr lang="en-US" dirty="0">
              <a:solidFill>
                <a:srgbClr val="FF0000"/>
              </a:solidFill>
            </a:endParaRPr>
          </a:p>
        </p:txBody>
      </p:sp>
    </p:spTree>
    <p:extLst>
      <p:ext uri="{BB962C8B-B14F-4D97-AF65-F5344CB8AC3E}">
        <p14:creationId xmlns:p14="http://schemas.microsoft.com/office/powerpoint/2010/main" val="25029430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50</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Sample and Response</a:t>
            </a:r>
          </a:p>
        </p:txBody>
      </p:sp>
    </p:spTree>
    <p:extLst>
      <p:ext uri="{BB962C8B-B14F-4D97-AF65-F5344CB8AC3E}">
        <p14:creationId xmlns:p14="http://schemas.microsoft.com/office/powerpoint/2010/main" val="65373048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2729" y="1410004"/>
            <a:ext cx="6173126" cy="5367034"/>
          </a:xfrm>
        </p:spPr>
        <p:txBody>
          <a:bodyPr/>
          <a:lstStyle/>
          <a:p>
            <a:r>
              <a:rPr lang="en-US" sz="1600" dirty="0"/>
              <a:t>There is a total of 3595 applicants</a:t>
            </a:r>
          </a:p>
          <a:p>
            <a:pPr lvl="1"/>
            <a:r>
              <a:rPr lang="en-US" sz="1200" dirty="0"/>
              <a:t>2106 observations have an application after the ISU 2019</a:t>
            </a:r>
          </a:p>
          <a:p>
            <a:pPr lvl="1"/>
            <a:r>
              <a:rPr lang="en-US" sz="1200" dirty="0"/>
              <a:t>1489 observations only have applications prior to the ISU 2019</a:t>
            </a:r>
          </a:p>
          <a:p>
            <a:r>
              <a:rPr lang="en-US" sz="1600" dirty="0"/>
              <a:t>535 applicants are also part of the KOF Enterprise Panel and by default part of the KOF Innovation Survey PAN (INT i.e. intersection)</a:t>
            </a:r>
          </a:p>
          <a:p>
            <a:r>
              <a:rPr lang="en-US" sz="1600" dirty="0"/>
              <a:t>3060 have no obligation to fill out the KOF </a:t>
            </a:r>
            <a:r>
              <a:rPr lang="en-US" sz="1600" dirty="0" err="1"/>
              <a:t>Innovaiton</a:t>
            </a:r>
            <a:r>
              <a:rPr lang="en-US" sz="1600" dirty="0"/>
              <a:t> Survey</a:t>
            </a:r>
            <a:r>
              <a:rPr lang="en-US" sz="1600" dirty="0">
                <a:solidFill>
                  <a:srgbClr val="FF0000"/>
                </a:solidFill>
              </a:rPr>
              <a:t>  </a:t>
            </a:r>
            <a:r>
              <a:rPr lang="en-US" sz="1600" dirty="0"/>
              <a:t>(NINT i.e. non-intersection) </a:t>
            </a:r>
          </a:p>
          <a:p>
            <a:r>
              <a:rPr lang="en-US" sz="1600" dirty="0"/>
              <a:t>Both set of firms can respond to either survey encouraged by the merger of the </a:t>
            </a:r>
            <a:r>
              <a:rPr lang="en-US" sz="1600" dirty="0" err="1"/>
              <a:t>Innosuisse</a:t>
            </a:r>
            <a:r>
              <a:rPr lang="en-US" sz="1600" dirty="0"/>
              <a:t> Survey [ISU] and the KOF </a:t>
            </a:r>
            <a:r>
              <a:rPr lang="en-US" sz="1600" dirty="0" err="1"/>
              <a:t>Innovaton</a:t>
            </a:r>
            <a:r>
              <a:rPr lang="en-US" sz="1600" dirty="0"/>
              <a:t> Survey [PAN]</a:t>
            </a:r>
            <a:endParaRPr lang="en-US" sz="1600" dirty="0">
              <a:solidFill>
                <a:srgbClr val="FF0000"/>
              </a:solidFill>
            </a:endParaRPr>
          </a:p>
          <a:p>
            <a:r>
              <a:rPr lang="en-US" sz="1600" b="1" dirty="0"/>
              <a:t>Response rates </a:t>
            </a:r>
            <a:r>
              <a:rPr lang="en-US" sz="1600" dirty="0"/>
              <a:t>are substantially </a:t>
            </a:r>
            <a:r>
              <a:rPr lang="en-US" sz="1600" b="1" dirty="0"/>
              <a:t>higher </a:t>
            </a:r>
            <a:r>
              <a:rPr lang="en-US" sz="1600" dirty="0"/>
              <a:t>than in pilot project</a:t>
            </a:r>
          </a:p>
          <a:p>
            <a:pPr lvl="1"/>
            <a:r>
              <a:rPr lang="en-US" sz="1200" dirty="0"/>
              <a:t>29.4% (vs. 23.4% in 2019) answer ISU</a:t>
            </a:r>
          </a:p>
          <a:p>
            <a:pPr lvl="1"/>
            <a:r>
              <a:rPr lang="en-US" sz="1200" dirty="0"/>
              <a:t>19.0% (vs 11.4% in 2019) answer both ISU and PAN</a:t>
            </a:r>
          </a:p>
          <a:p>
            <a:r>
              <a:rPr lang="en-US" sz="1600" dirty="0"/>
              <a:t>Everyone that answered the PAN also answered the ISU </a:t>
            </a:r>
          </a:p>
          <a:p>
            <a:pPr lvl="1"/>
            <a:r>
              <a:rPr lang="en-US" sz="1200" dirty="0"/>
              <a:t>no cases left that only answer the PAN</a:t>
            </a:r>
          </a:p>
          <a:p>
            <a:pPr lvl="1"/>
            <a:r>
              <a:rPr lang="en-US" sz="1200" dirty="0"/>
              <a:t>explained by the merger of the surveys and precedence of ISU</a:t>
            </a:r>
          </a:p>
          <a:p>
            <a:r>
              <a:rPr lang="en-US" sz="1600" dirty="0"/>
              <a:t>Responsiveness is higher for INT (40.0%) opposed to NINT (27.5%)</a:t>
            </a:r>
          </a:p>
          <a:p>
            <a:pPr lvl="1"/>
            <a:r>
              <a:rPr lang="en-US" sz="1200" dirty="0"/>
              <a:t>May be due to smaller sample size or due to the fact that they are more accustomed to fill out KOF surveys</a:t>
            </a:r>
          </a:p>
          <a:p>
            <a:endParaRPr lang="en-US" dirty="0"/>
          </a:p>
        </p:txBody>
      </p:sp>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51</a:t>
            </a:fld>
            <a:endParaRPr lang="de-CH"/>
          </a:p>
        </p:txBody>
      </p:sp>
      <p:sp>
        <p:nvSpPr>
          <p:cNvPr id="6" name="Text Placeholder 5"/>
          <p:cNvSpPr>
            <a:spLocks noGrp="1"/>
          </p:cNvSpPr>
          <p:nvPr>
            <p:ph type="body" sz="quarter" idx="13"/>
          </p:nvPr>
        </p:nvSpPr>
        <p:spPr>
          <a:xfrm>
            <a:off x="330200" y="620713"/>
            <a:ext cx="11531600" cy="653295"/>
          </a:xfrm>
        </p:spPr>
        <p:txBody>
          <a:bodyPr/>
          <a:lstStyle/>
          <a:p>
            <a:r>
              <a:rPr lang="en-US" dirty="0"/>
              <a:t>Sample composition and response rates</a:t>
            </a:r>
          </a:p>
        </p:txBody>
      </p:sp>
      <p:grpSp>
        <p:nvGrpSpPr>
          <p:cNvPr id="33" name="Group 32"/>
          <p:cNvGrpSpPr/>
          <p:nvPr/>
        </p:nvGrpSpPr>
        <p:grpSpPr>
          <a:xfrm>
            <a:off x="5558906" y="1154263"/>
            <a:ext cx="6421460" cy="5299208"/>
            <a:chOff x="5864847" y="992866"/>
            <a:chExt cx="6421460" cy="5299208"/>
          </a:xfrm>
        </p:grpSpPr>
        <p:grpSp>
          <p:nvGrpSpPr>
            <p:cNvPr id="7" name="Group 6"/>
            <p:cNvGrpSpPr/>
            <p:nvPr/>
          </p:nvGrpSpPr>
          <p:grpSpPr>
            <a:xfrm>
              <a:off x="6667739" y="1106537"/>
              <a:ext cx="5618568" cy="4284707"/>
              <a:chOff x="6659983" y="1471063"/>
              <a:chExt cx="5170579" cy="3943071"/>
            </a:xfrm>
          </p:grpSpPr>
          <p:sp>
            <p:nvSpPr>
              <p:cNvPr id="156" name="Snip Single Corner Rectangle 155"/>
              <p:cNvSpPr/>
              <p:nvPr/>
            </p:nvSpPr>
            <p:spPr>
              <a:xfrm flipH="1">
                <a:off x="7059371" y="1989805"/>
                <a:ext cx="4521627" cy="3407738"/>
              </a:xfrm>
              <a:custGeom>
                <a:avLst/>
                <a:gdLst>
                  <a:gd name="connsiteX0" fmla="*/ 0 w 3976253"/>
                  <a:gd name="connsiteY0" fmla="*/ 0 h 3013240"/>
                  <a:gd name="connsiteX1" fmla="*/ 3474036 w 3976253"/>
                  <a:gd name="connsiteY1" fmla="*/ 0 h 3013240"/>
                  <a:gd name="connsiteX2" fmla="*/ 3976253 w 3976253"/>
                  <a:gd name="connsiteY2" fmla="*/ 502217 h 3013240"/>
                  <a:gd name="connsiteX3" fmla="*/ 3976253 w 3976253"/>
                  <a:gd name="connsiteY3" fmla="*/ 3013240 h 3013240"/>
                  <a:gd name="connsiteX4" fmla="*/ 0 w 3976253"/>
                  <a:gd name="connsiteY4" fmla="*/ 3013240 h 3013240"/>
                  <a:gd name="connsiteX5" fmla="*/ 0 w 3976253"/>
                  <a:gd name="connsiteY5" fmla="*/ 0 h 3013240"/>
                  <a:gd name="connsiteX0" fmla="*/ 0 w 3976253"/>
                  <a:gd name="connsiteY0" fmla="*/ 0 h 3013240"/>
                  <a:gd name="connsiteX1" fmla="*/ 2405811 w 3976253"/>
                  <a:gd name="connsiteY1" fmla="*/ 42729 h 3013240"/>
                  <a:gd name="connsiteX2" fmla="*/ 3976253 w 3976253"/>
                  <a:gd name="connsiteY2" fmla="*/ 502217 h 3013240"/>
                  <a:gd name="connsiteX3" fmla="*/ 3976253 w 3976253"/>
                  <a:gd name="connsiteY3" fmla="*/ 3013240 h 3013240"/>
                  <a:gd name="connsiteX4" fmla="*/ 0 w 3976253"/>
                  <a:gd name="connsiteY4" fmla="*/ 3013240 h 3013240"/>
                  <a:gd name="connsiteX5" fmla="*/ 0 w 3976253"/>
                  <a:gd name="connsiteY5" fmla="*/ 0 h 3013240"/>
                  <a:gd name="connsiteX0" fmla="*/ 0 w 3993345"/>
                  <a:gd name="connsiteY0" fmla="*/ 0 h 3013240"/>
                  <a:gd name="connsiteX1" fmla="*/ 2405811 w 3993345"/>
                  <a:gd name="connsiteY1" fmla="*/ 42729 h 3013240"/>
                  <a:gd name="connsiteX2" fmla="*/ 3993345 w 3993345"/>
                  <a:gd name="connsiteY2" fmla="*/ 1707174 h 3013240"/>
                  <a:gd name="connsiteX3" fmla="*/ 3976253 w 3993345"/>
                  <a:gd name="connsiteY3" fmla="*/ 3013240 h 3013240"/>
                  <a:gd name="connsiteX4" fmla="*/ 0 w 3993345"/>
                  <a:gd name="connsiteY4" fmla="*/ 3013240 h 3013240"/>
                  <a:gd name="connsiteX5" fmla="*/ 0 w 3993345"/>
                  <a:gd name="connsiteY5" fmla="*/ 0 h 3013240"/>
                  <a:gd name="connsiteX0" fmla="*/ 0 w 3976254"/>
                  <a:gd name="connsiteY0" fmla="*/ 0 h 3013240"/>
                  <a:gd name="connsiteX1" fmla="*/ 2405811 w 3976254"/>
                  <a:gd name="connsiteY1" fmla="*/ 42729 h 3013240"/>
                  <a:gd name="connsiteX2" fmla="*/ 3976254 w 3976254"/>
                  <a:gd name="connsiteY2" fmla="*/ 1997731 h 3013240"/>
                  <a:gd name="connsiteX3" fmla="*/ 3976253 w 3976254"/>
                  <a:gd name="connsiteY3" fmla="*/ 3013240 h 3013240"/>
                  <a:gd name="connsiteX4" fmla="*/ 0 w 3976254"/>
                  <a:gd name="connsiteY4" fmla="*/ 3013240 h 3013240"/>
                  <a:gd name="connsiteX5" fmla="*/ 0 w 3976254"/>
                  <a:gd name="connsiteY5" fmla="*/ 0 h 3013240"/>
                  <a:gd name="connsiteX0" fmla="*/ 0 w 3976253"/>
                  <a:gd name="connsiteY0" fmla="*/ 0 h 3013240"/>
                  <a:gd name="connsiteX1" fmla="*/ 2405811 w 3976253"/>
                  <a:gd name="connsiteY1" fmla="*/ 42729 h 3013240"/>
                  <a:gd name="connsiteX2" fmla="*/ 3933525 w 3976253"/>
                  <a:gd name="connsiteY2" fmla="*/ 2296834 h 3013240"/>
                  <a:gd name="connsiteX3" fmla="*/ 3976253 w 3976253"/>
                  <a:gd name="connsiteY3" fmla="*/ 3013240 h 3013240"/>
                  <a:gd name="connsiteX4" fmla="*/ 0 w 3976253"/>
                  <a:gd name="connsiteY4" fmla="*/ 3013240 h 3013240"/>
                  <a:gd name="connsiteX5" fmla="*/ 0 w 3976253"/>
                  <a:gd name="connsiteY5" fmla="*/ 0 h 3013240"/>
                  <a:gd name="connsiteX0" fmla="*/ 0 w 3976253"/>
                  <a:gd name="connsiteY0" fmla="*/ 0 h 3013240"/>
                  <a:gd name="connsiteX1" fmla="*/ 2098162 w 3976253"/>
                  <a:gd name="connsiteY1" fmla="*/ 51275 h 3013240"/>
                  <a:gd name="connsiteX2" fmla="*/ 3933525 w 3976253"/>
                  <a:gd name="connsiteY2" fmla="*/ 2296834 h 3013240"/>
                  <a:gd name="connsiteX3" fmla="*/ 3976253 w 3976253"/>
                  <a:gd name="connsiteY3" fmla="*/ 3013240 h 3013240"/>
                  <a:gd name="connsiteX4" fmla="*/ 0 w 3976253"/>
                  <a:gd name="connsiteY4" fmla="*/ 3013240 h 3013240"/>
                  <a:gd name="connsiteX5" fmla="*/ 0 w 3976253"/>
                  <a:gd name="connsiteY5" fmla="*/ 0 h 3013240"/>
                  <a:gd name="connsiteX0" fmla="*/ 0 w 3976253"/>
                  <a:gd name="connsiteY0" fmla="*/ 0 h 3013240"/>
                  <a:gd name="connsiteX1" fmla="*/ 1807605 w 3976253"/>
                  <a:gd name="connsiteY1" fmla="*/ 59821 h 3013240"/>
                  <a:gd name="connsiteX2" fmla="*/ 3933525 w 3976253"/>
                  <a:gd name="connsiteY2" fmla="*/ 2296834 h 3013240"/>
                  <a:gd name="connsiteX3" fmla="*/ 3976253 w 3976253"/>
                  <a:gd name="connsiteY3" fmla="*/ 3013240 h 3013240"/>
                  <a:gd name="connsiteX4" fmla="*/ 0 w 3976253"/>
                  <a:gd name="connsiteY4" fmla="*/ 3013240 h 3013240"/>
                  <a:gd name="connsiteX5" fmla="*/ 0 w 3976253"/>
                  <a:gd name="connsiteY5" fmla="*/ 0 h 3013240"/>
                  <a:gd name="connsiteX0" fmla="*/ 0 w 3976253"/>
                  <a:gd name="connsiteY0" fmla="*/ 0 h 3013240"/>
                  <a:gd name="connsiteX1" fmla="*/ 1927246 w 3976253"/>
                  <a:gd name="connsiteY1" fmla="*/ 25637 h 3013240"/>
                  <a:gd name="connsiteX2" fmla="*/ 3933525 w 3976253"/>
                  <a:gd name="connsiteY2" fmla="*/ 2296834 h 3013240"/>
                  <a:gd name="connsiteX3" fmla="*/ 3976253 w 3976253"/>
                  <a:gd name="connsiteY3" fmla="*/ 3013240 h 3013240"/>
                  <a:gd name="connsiteX4" fmla="*/ 0 w 3976253"/>
                  <a:gd name="connsiteY4" fmla="*/ 3013240 h 3013240"/>
                  <a:gd name="connsiteX5" fmla="*/ 0 w 3976253"/>
                  <a:gd name="connsiteY5" fmla="*/ 0 h 3013240"/>
                  <a:gd name="connsiteX0" fmla="*/ 0 w 4001892"/>
                  <a:gd name="connsiteY0" fmla="*/ 0 h 3013240"/>
                  <a:gd name="connsiteX1" fmla="*/ 1927246 w 4001892"/>
                  <a:gd name="connsiteY1" fmla="*/ 25637 h 3013240"/>
                  <a:gd name="connsiteX2" fmla="*/ 4001892 w 4001892"/>
                  <a:gd name="connsiteY2" fmla="*/ 2083189 h 3013240"/>
                  <a:gd name="connsiteX3" fmla="*/ 3976253 w 4001892"/>
                  <a:gd name="connsiteY3" fmla="*/ 3013240 h 3013240"/>
                  <a:gd name="connsiteX4" fmla="*/ 0 w 4001892"/>
                  <a:gd name="connsiteY4" fmla="*/ 3013240 h 3013240"/>
                  <a:gd name="connsiteX5" fmla="*/ 0 w 4001892"/>
                  <a:gd name="connsiteY5" fmla="*/ 0 h 3013240"/>
                  <a:gd name="connsiteX0" fmla="*/ 0 w 3987728"/>
                  <a:gd name="connsiteY0" fmla="*/ 0 h 3013240"/>
                  <a:gd name="connsiteX1" fmla="*/ 1927246 w 3987728"/>
                  <a:gd name="connsiteY1" fmla="*/ 25637 h 3013240"/>
                  <a:gd name="connsiteX2" fmla="*/ 3987728 w 3987728"/>
                  <a:gd name="connsiteY2" fmla="*/ 2076108 h 3013240"/>
                  <a:gd name="connsiteX3" fmla="*/ 3976253 w 3987728"/>
                  <a:gd name="connsiteY3" fmla="*/ 3013240 h 3013240"/>
                  <a:gd name="connsiteX4" fmla="*/ 0 w 3987728"/>
                  <a:gd name="connsiteY4" fmla="*/ 3013240 h 3013240"/>
                  <a:gd name="connsiteX5" fmla="*/ 0 w 3987728"/>
                  <a:gd name="connsiteY5" fmla="*/ 0 h 3013240"/>
                  <a:gd name="connsiteX0" fmla="*/ 0 w 3987728"/>
                  <a:gd name="connsiteY0" fmla="*/ 0 h 3013240"/>
                  <a:gd name="connsiteX1" fmla="*/ 1927246 w 3987728"/>
                  <a:gd name="connsiteY1" fmla="*/ 25637 h 3013240"/>
                  <a:gd name="connsiteX2" fmla="*/ 3987728 w 3987728"/>
                  <a:gd name="connsiteY2" fmla="*/ 2076108 h 3013240"/>
                  <a:gd name="connsiteX3" fmla="*/ 3962089 w 3987728"/>
                  <a:gd name="connsiteY3" fmla="*/ 3006159 h 3013240"/>
                  <a:gd name="connsiteX4" fmla="*/ 0 w 3987728"/>
                  <a:gd name="connsiteY4" fmla="*/ 3013240 h 3013240"/>
                  <a:gd name="connsiteX5" fmla="*/ 0 w 3987728"/>
                  <a:gd name="connsiteY5" fmla="*/ 0 h 3013240"/>
                  <a:gd name="connsiteX0" fmla="*/ 0 w 3987728"/>
                  <a:gd name="connsiteY0" fmla="*/ 0 h 3013240"/>
                  <a:gd name="connsiteX1" fmla="*/ 1927246 w 3987728"/>
                  <a:gd name="connsiteY1" fmla="*/ 25637 h 3013240"/>
                  <a:gd name="connsiteX2" fmla="*/ 3987728 w 3987728"/>
                  <a:gd name="connsiteY2" fmla="*/ 2076108 h 3013240"/>
                  <a:gd name="connsiteX3" fmla="*/ 3983334 w 3987728"/>
                  <a:gd name="connsiteY3" fmla="*/ 3006159 h 3013240"/>
                  <a:gd name="connsiteX4" fmla="*/ 0 w 3987728"/>
                  <a:gd name="connsiteY4" fmla="*/ 3013240 h 3013240"/>
                  <a:gd name="connsiteX5" fmla="*/ 0 w 3987728"/>
                  <a:gd name="connsiteY5" fmla="*/ 0 h 3013240"/>
                  <a:gd name="connsiteX0" fmla="*/ 0 w 3987728"/>
                  <a:gd name="connsiteY0" fmla="*/ 0 h 3013240"/>
                  <a:gd name="connsiteX1" fmla="*/ 1927246 w 3987728"/>
                  <a:gd name="connsiteY1" fmla="*/ 25637 h 3013240"/>
                  <a:gd name="connsiteX2" fmla="*/ 3987728 w 3987728"/>
                  <a:gd name="connsiteY2" fmla="*/ 2076108 h 3013240"/>
                  <a:gd name="connsiteX3" fmla="*/ 3983334 w 3987728"/>
                  <a:gd name="connsiteY3" fmla="*/ 3006159 h 3013240"/>
                  <a:gd name="connsiteX4" fmla="*/ 0 w 3987728"/>
                  <a:gd name="connsiteY4" fmla="*/ 3013240 h 3013240"/>
                  <a:gd name="connsiteX5" fmla="*/ 0 w 3987728"/>
                  <a:gd name="connsiteY5" fmla="*/ 0 h 3013240"/>
                  <a:gd name="connsiteX0" fmla="*/ 0 w 3992873"/>
                  <a:gd name="connsiteY0" fmla="*/ 5050 h 2987603"/>
                  <a:gd name="connsiteX1" fmla="*/ 1932391 w 3992873"/>
                  <a:gd name="connsiteY1" fmla="*/ 0 h 2987603"/>
                  <a:gd name="connsiteX2" fmla="*/ 3992873 w 3992873"/>
                  <a:gd name="connsiteY2" fmla="*/ 2050471 h 2987603"/>
                  <a:gd name="connsiteX3" fmla="*/ 3988479 w 3992873"/>
                  <a:gd name="connsiteY3" fmla="*/ 2980522 h 2987603"/>
                  <a:gd name="connsiteX4" fmla="*/ 5145 w 3992873"/>
                  <a:gd name="connsiteY4" fmla="*/ 2987603 h 2987603"/>
                  <a:gd name="connsiteX5" fmla="*/ 0 w 3992873"/>
                  <a:gd name="connsiteY5" fmla="*/ 5050 h 2987603"/>
                  <a:gd name="connsiteX0" fmla="*/ 0 w 3992873"/>
                  <a:gd name="connsiteY0" fmla="*/ 0 h 2982553"/>
                  <a:gd name="connsiteX1" fmla="*/ 1906590 w 3992873"/>
                  <a:gd name="connsiteY1" fmla="*/ 65 h 2982553"/>
                  <a:gd name="connsiteX2" fmla="*/ 3992873 w 3992873"/>
                  <a:gd name="connsiteY2" fmla="*/ 2045421 h 2982553"/>
                  <a:gd name="connsiteX3" fmla="*/ 3988479 w 3992873"/>
                  <a:gd name="connsiteY3" fmla="*/ 2975472 h 2982553"/>
                  <a:gd name="connsiteX4" fmla="*/ 5145 w 3992873"/>
                  <a:gd name="connsiteY4" fmla="*/ 2982553 h 2982553"/>
                  <a:gd name="connsiteX5" fmla="*/ 0 w 3992873"/>
                  <a:gd name="connsiteY5" fmla="*/ 0 h 29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2873" h="2982553">
                    <a:moveTo>
                      <a:pt x="0" y="0"/>
                    </a:moveTo>
                    <a:lnTo>
                      <a:pt x="1906590" y="65"/>
                    </a:lnTo>
                    <a:lnTo>
                      <a:pt x="3992873" y="2045421"/>
                    </a:lnTo>
                    <a:cubicBezTo>
                      <a:pt x="3992873" y="2383924"/>
                      <a:pt x="3988479" y="2636969"/>
                      <a:pt x="3988479" y="2975472"/>
                    </a:cubicBezTo>
                    <a:lnTo>
                      <a:pt x="5145" y="2982553"/>
                    </a:lnTo>
                    <a:lnTo>
                      <a:pt x="0" y="0"/>
                    </a:lnTo>
                    <a:close/>
                  </a:path>
                </a:pathLst>
              </a:custGeom>
              <a:pattFill prst="dashDnDiag">
                <a:fgClr>
                  <a:schemeClr val="bg1"/>
                </a:fgClr>
                <a:bgClr>
                  <a:srgbClr val="EBEBEB"/>
                </a:bgClr>
              </a:patt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44" name="Isosceles Triangle 143"/>
              <p:cNvSpPr/>
              <p:nvPr/>
            </p:nvSpPr>
            <p:spPr>
              <a:xfrm rot="5400000">
                <a:off x="7050416" y="1954743"/>
                <a:ext cx="2345574" cy="2345575"/>
              </a:xfrm>
              <a:prstGeom prst="triangle">
                <a:avLst>
                  <a:gd name="adj" fmla="val 808"/>
                </a:avLst>
              </a:prstGeom>
              <a:pattFill prst="dashDnDiag">
                <a:fgClr>
                  <a:schemeClr val="bg1"/>
                </a:fgClr>
                <a:bgClr>
                  <a:srgbClr val="EEE8E8"/>
                </a:bgClr>
              </a:pattFill>
              <a:ln w="19050">
                <a:solidFill>
                  <a:srgbClr val="B498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133" name="Group 132"/>
              <p:cNvGrpSpPr/>
              <p:nvPr/>
            </p:nvGrpSpPr>
            <p:grpSpPr>
              <a:xfrm>
                <a:off x="6659983" y="1471063"/>
                <a:ext cx="5170579" cy="3943071"/>
                <a:chOff x="5511977" y="3253478"/>
                <a:chExt cx="4589400" cy="3538448"/>
              </a:xfrm>
            </p:grpSpPr>
            <p:sp>
              <p:nvSpPr>
                <p:cNvPr id="88" name="Oval 87"/>
                <p:cNvSpPr/>
                <p:nvPr/>
              </p:nvSpPr>
              <p:spPr>
                <a:xfrm>
                  <a:off x="6087977" y="4292269"/>
                  <a:ext cx="1825439" cy="1845562"/>
                </a:xfrm>
                <a:prstGeom prst="ellipse">
                  <a:avLst/>
                </a:prstGeom>
                <a:solidFill>
                  <a:srgbClr val="007A96">
                    <a:alpha val="10000"/>
                  </a:srgbClr>
                </a:solidFill>
                <a:ln>
                  <a:solidFill>
                    <a:srgbClr val="006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Oval 7"/>
                <p:cNvSpPr/>
                <p:nvPr/>
              </p:nvSpPr>
              <p:spPr>
                <a:xfrm>
                  <a:off x="6054989" y="3909015"/>
                  <a:ext cx="2336562" cy="2362320"/>
                </a:xfrm>
                <a:prstGeom prst="ellipse">
                  <a:avLst/>
                </a:prstGeom>
                <a:solidFill>
                  <a:srgbClr val="91056A">
                    <a:alpha val="10000"/>
                  </a:srgbClr>
                </a:solidFill>
                <a:ln w="25400">
                  <a:solidFill>
                    <a:srgbClr val="9105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511977" y="6314497"/>
                  <a:ext cx="208823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100" b="1" dirty="0">
                      <a:solidFill>
                        <a:srgbClr val="026E94"/>
                      </a:solidFill>
                    </a:rPr>
                    <a:t>PAN </a:t>
                  </a:r>
                  <a:r>
                    <a:rPr lang="de-CH" sz="1100" b="1" dirty="0" err="1">
                      <a:solidFill>
                        <a:srgbClr val="026E94"/>
                      </a:solidFill>
                    </a:rPr>
                    <a:t>responder</a:t>
                  </a:r>
                  <a:r>
                    <a:rPr lang="de-CH" sz="1100" b="1" dirty="0">
                      <a:solidFill>
                        <a:srgbClr val="026E94"/>
                      </a:solidFill>
                    </a:rPr>
                    <a:t> </a:t>
                  </a:r>
                </a:p>
                <a:p>
                  <a:pPr algn="ctr"/>
                  <a:r>
                    <a:rPr lang="de-CH" sz="1100" b="1" dirty="0">
                      <a:solidFill>
                        <a:srgbClr val="026E94"/>
                      </a:solidFill>
                    </a:rPr>
                    <a:t>682 (19.0%)</a:t>
                  </a:r>
                </a:p>
                <a:p>
                  <a:pPr algn="ctr"/>
                  <a:endParaRPr lang="de-CH" sz="1100" b="1" dirty="0">
                    <a:solidFill>
                      <a:schemeClr val="tx1"/>
                    </a:solidFill>
                  </a:endParaRPr>
                </a:p>
              </p:txBody>
            </p:sp>
            <p:sp>
              <p:nvSpPr>
                <p:cNvPr id="12" name="Rectangle 11"/>
                <p:cNvSpPr/>
                <p:nvPr/>
              </p:nvSpPr>
              <p:spPr>
                <a:xfrm>
                  <a:off x="8013145" y="4874151"/>
                  <a:ext cx="208823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100" b="1" dirty="0">
                      <a:solidFill>
                        <a:srgbClr val="91056A"/>
                      </a:solidFill>
                    </a:rPr>
                    <a:t>ISU </a:t>
                  </a:r>
                  <a:r>
                    <a:rPr lang="de-CH" sz="1100" b="1" dirty="0" err="1">
                      <a:solidFill>
                        <a:srgbClr val="91056A"/>
                      </a:solidFill>
                    </a:rPr>
                    <a:t>responder</a:t>
                  </a:r>
                  <a:endParaRPr lang="de-CH" sz="1100" b="1" dirty="0">
                    <a:solidFill>
                      <a:srgbClr val="91056A"/>
                    </a:solidFill>
                  </a:endParaRPr>
                </a:p>
                <a:p>
                  <a:pPr algn="ctr"/>
                  <a:r>
                    <a:rPr lang="de-CH" sz="1100" b="1" dirty="0">
                      <a:solidFill>
                        <a:srgbClr val="91056A"/>
                      </a:solidFill>
                    </a:rPr>
                    <a:t>1056 (29.4%)</a:t>
                  </a:r>
                </a:p>
              </p:txBody>
            </p:sp>
            <p:sp>
              <p:nvSpPr>
                <p:cNvPr id="60" name="Rectangle 59"/>
                <p:cNvSpPr/>
                <p:nvPr/>
              </p:nvSpPr>
              <p:spPr>
                <a:xfrm>
                  <a:off x="6402450" y="4641045"/>
                  <a:ext cx="357006" cy="20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b="1" dirty="0">
                      <a:solidFill>
                        <a:srgbClr val="2E5968"/>
                      </a:solidFill>
                    </a:rPr>
                    <a:t>143</a:t>
                  </a:r>
                </a:p>
              </p:txBody>
            </p:sp>
            <p:sp>
              <p:nvSpPr>
                <p:cNvPr id="61" name="Rectangle 60"/>
                <p:cNvSpPr/>
                <p:nvPr/>
              </p:nvSpPr>
              <p:spPr>
                <a:xfrm>
                  <a:off x="6759456" y="4896548"/>
                  <a:ext cx="514526" cy="291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b="1" dirty="0">
                      <a:solidFill>
                        <a:srgbClr val="006F96"/>
                      </a:solidFill>
                    </a:rPr>
                    <a:t>539</a:t>
                  </a:r>
                </a:p>
              </p:txBody>
            </p:sp>
            <p:sp>
              <p:nvSpPr>
                <p:cNvPr id="62" name="Rectangle 61"/>
                <p:cNvSpPr/>
                <p:nvPr/>
              </p:nvSpPr>
              <p:spPr>
                <a:xfrm>
                  <a:off x="7380506" y="4111900"/>
                  <a:ext cx="523719" cy="296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b="1" dirty="0">
                      <a:solidFill>
                        <a:srgbClr val="96006B"/>
                      </a:solidFill>
                    </a:rPr>
                    <a:t>842</a:t>
                  </a:r>
                </a:p>
              </p:txBody>
            </p:sp>
            <p:sp>
              <p:nvSpPr>
                <p:cNvPr id="63" name="Rectangle 62"/>
                <p:cNvSpPr/>
                <p:nvPr/>
              </p:nvSpPr>
              <p:spPr>
                <a:xfrm>
                  <a:off x="6996230" y="3987155"/>
                  <a:ext cx="440372" cy="249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b="1" dirty="0">
                      <a:solidFill>
                        <a:srgbClr val="861064"/>
                      </a:solidFill>
                    </a:rPr>
                    <a:t>214</a:t>
                  </a:r>
                </a:p>
              </p:txBody>
            </p:sp>
            <p:sp>
              <p:nvSpPr>
                <p:cNvPr id="86" name="Rectangle 85"/>
                <p:cNvSpPr/>
                <p:nvPr/>
              </p:nvSpPr>
              <p:spPr>
                <a:xfrm>
                  <a:off x="5849605" y="3697038"/>
                  <a:ext cx="4037414" cy="309488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7" name="Rectangle 86"/>
                <p:cNvSpPr/>
                <p:nvPr/>
              </p:nvSpPr>
              <p:spPr>
                <a:xfrm>
                  <a:off x="6808713" y="3253478"/>
                  <a:ext cx="2088232" cy="2505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100" b="1" dirty="0">
                      <a:solidFill>
                        <a:srgbClr val="A8322D"/>
                      </a:solidFill>
                    </a:rPr>
                    <a:t>Non-</a:t>
                  </a:r>
                  <a:r>
                    <a:rPr lang="de-CH" sz="1100" b="1" dirty="0" err="1">
                      <a:solidFill>
                        <a:srgbClr val="A8322D"/>
                      </a:solidFill>
                    </a:rPr>
                    <a:t>responder</a:t>
                  </a:r>
                  <a:endParaRPr lang="de-CH" sz="1100" b="1" dirty="0">
                    <a:solidFill>
                      <a:srgbClr val="A8322D"/>
                    </a:solidFill>
                  </a:endParaRPr>
                </a:p>
                <a:p>
                  <a:pPr algn="ctr"/>
                  <a:r>
                    <a:rPr lang="de-CH" sz="1100" b="1" dirty="0">
                      <a:solidFill>
                        <a:srgbClr val="A8322D"/>
                      </a:solidFill>
                    </a:rPr>
                    <a:t>2539 (70.6%)</a:t>
                  </a:r>
                </a:p>
              </p:txBody>
            </p:sp>
            <p:sp>
              <p:nvSpPr>
                <p:cNvPr id="157" name="Rectangle 156"/>
                <p:cNvSpPr/>
                <p:nvPr/>
              </p:nvSpPr>
              <p:spPr>
                <a:xfrm>
                  <a:off x="5654022" y="3697039"/>
                  <a:ext cx="76260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b="1" dirty="0">
                      <a:solidFill>
                        <a:srgbClr val="B49898"/>
                      </a:solidFill>
                    </a:rPr>
                    <a:t>INT</a:t>
                  </a:r>
                </a:p>
                <a:p>
                  <a:pPr algn="ctr"/>
                  <a:r>
                    <a:rPr lang="de-CH" sz="1000" b="1" dirty="0">
                      <a:solidFill>
                        <a:srgbClr val="B49898"/>
                      </a:solidFill>
                    </a:rPr>
                    <a:t> 535</a:t>
                  </a:r>
                  <a:endParaRPr lang="de-CH" sz="1200" b="1" dirty="0">
                    <a:solidFill>
                      <a:srgbClr val="B49898"/>
                    </a:solidFill>
                  </a:endParaRPr>
                </a:p>
              </p:txBody>
            </p:sp>
            <p:sp>
              <p:nvSpPr>
                <p:cNvPr id="158" name="Rectangle 157"/>
                <p:cNvSpPr/>
                <p:nvPr/>
              </p:nvSpPr>
              <p:spPr>
                <a:xfrm>
                  <a:off x="9133408" y="6344990"/>
                  <a:ext cx="76260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b="1" dirty="0">
                      <a:solidFill>
                        <a:schemeClr val="tx1">
                          <a:lumMod val="85000"/>
                          <a:lumOff val="15000"/>
                        </a:schemeClr>
                      </a:solidFill>
                    </a:rPr>
                    <a:t>NINT</a:t>
                  </a:r>
                </a:p>
                <a:p>
                  <a:pPr algn="ctr"/>
                  <a:r>
                    <a:rPr lang="de-CH" sz="1000" b="1" dirty="0">
                      <a:solidFill>
                        <a:schemeClr val="tx1">
                          <a:lumMod val="85000"/>
                          <a:lumOff val="15000"/>
                        </a:schemeClr>
                      </a:solidFill>
                    </a:rPr>
                    <a:t>3060</a:t>
                  </a:r>
                  <a:endParaRPr lang="de-CH" sz="1200" b="1" dirty="0">
                    <a:solidFill>
                      <a:schemeClr val="tx1">
                        <a:lumMod val="85000"/>
                        <a:lumOff val="15000"/>
                      </a:schemeClr>
                    </a:solidFill>
                  </a:endParaRPr>
                </a:p>
              </p:txBody>
            </p:sp>
            <p:sp>
              <p:nvSpPr>
                <p:cNvPr id="164" name="Rectangle 163"/>
                <p:cNvSpPr/>
                <p:nvPr/>
              </p:nvSpPr>
              <p:spPr>
                <a:xfrm>
                  <a:off x="7865830" y="3695760"/>
                  <a:ext cx="446050" cy="252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b="1" dirty="0">
                      <a:solidFill>
                        <a:srgbClr val="A8322D"/>
                      </a:solidFill>
                    </a:rPr>
                    <a:t>2218</a:t>
                  </a:r>
                </a:p>
              </p:txBody>
            </p:sp>
            <p:sp>
              <p:nvSpPr>
                <p:cNvPr id="165" name="Rectangle 164"/>
                <p:cNvSpPr/>
                <p:nvPr/>
              </p:nvSpPr>
              <p:spPr>
                <a:xfrm>
                  <a:off x="7331193" y="3693061"/>
                  <a:ext cx="446050" cy="252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000" b="1" dirty="0">
                      <a:solidFill>
                        <a:srgbClr val="A8322D"/>
                      </a:solidFill>
                    </a:rPr>
                    <a:t>321</a:t>
                  </a:r>
                </a:p>
              </p:txBody>
            </p:sp>
          </p:grpSp>
          <p:cxnSp>
            <p:nvCxnSpPr>
              <p:cNvPr id="160" name="Straight Arrow Connector 159"/>
              <p:cNvCxnSpPr>
                <a:stCxn id="87" idx="2"/>
                <a:endCxn id="165" idx="0"/>
              </p:cNvCxnSpPr>
              <p:nvPr/>
            </p:nvCxnSpPr>
            <p:spPr>
              <a:xfrm flipH="1">
                <a:off x="8960844" y="1750213"/>
                <a:ext cx="336425" cy="210699"/>
              </a:xfrm>
              <a:prstGeom prst="straightConnector1">
                <a:avLst/>
              </a:prstGeom>
              <a:ln w="12700" cap="sq">
                <a:solidFill>
                  <a:srgbClr val="A8322D"/>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a:stCxn id="87" idx="2"/>
                <a:endCxn id="164" idx="0"/>
              </p:cNvCxnSpPr>
              <p:nvPr/>
            </p:nvCxnSpPr>
            <p:spPr>
              <a:xfrm>
                <a:off x="9297269" y="1750213"/>
                <a:ext cx="265915" cy="213707"/>
              </a:xfrm>
              <a:prstGeom prst="straightConnector1">
                <a:avLst/>
              </a:prstGeom>
              <a:ln w="12700" cap="sq">
                <a:solidFill>
                  <a:srgbClr val="A8322D"/>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7228850" y="992866"/>
              <a:ext cx="4331215" cy="5145320"/>
              <a:chOff x="7228850" y="992866"/>
              <a:chExt cx="4331215" cy="5145320"/>
            </a:xfrm>
          </p:grpSpPr>
          <p:sp>
            <p:nvSpPr>
              <p:cNvPr id="13" name="TextBox 12"/>
              <p:cNvSpPr txBox="1"/>
              <p:nvPr/>
            </p:nvSpPr>
            <p:spPr>
              <a:xfrm>
                <a:off x="7228850" y="5838891"/>
                <a:ext cx="822058" cy="299295"/>
              </a:xfrm>
              <a:prstGeom prst="rect">
                <a:avLst/>
              </a:prstGeom>
              <a:solidFill>
                <a:sysClr val="window" lastClr="FFFFFF"/>
              </a:solidFill>
              <a:ln w="3175">
                <a:solidFill>
                  <a:schemeClr val="bg2">
                    <a:lumMod val="50000"/>
                    <a:alpha val="50000"/>
                  </a:schemeClr>
                </a:solidFill>
              </a:ln>
            </p:spPr>
            <p:txBody>
              <a:bodyPr wrap="square" lIns="72000" tIns="72000" rIns="72000" bIns="72000" rtlCol="0">
                <a:spAutoFit/>
              </a:bodyPr>
              <a:lstStyle/>
              <a:p>
                <a:pPr algn="ctr"/>
                <a:r>
                  <a:rPr lang="de-CH" sz="1000" dirty="0">
                    <a:solidFill>
                      <a:schemeClr val="bg2">
                        <a:lumMod val="50000"/>
                        <a:alpha val="50000"/>
                      </a:schemeClr>
                    </a:solidFill>
                  </a:rPr>
                  <a:t># </a:t>
                </a:r>
                <a:r>
                  <a:rPr lang="de-CH" sz="1000" dirty="0" err="1">
                    <a:solidFill>
                      <a:schemeClr val="bg2">
                        <a:lumMod val="50000"/>
                        <a:alpha val="50000"/>
                      </a:schemeClr>
                    </a:solidFill>
                  </a:rPr>
                  <a:t>of</a:t>
                </a:r>
                <a:r>
                  <a:rPr lang="de-CH" sz="1000" dirty="0">
                    <a:solidFill>
                      <a:schemeClr val="bg2">
                        <a:lumMod val="50000"/>
                        <a:alpha val="50000"/>
                      </a:schemeClr>
                    </a:solidFill>
                  </a:rPr>
                  <a:t> </a:t>
                </a:r>
                <a:r>
                  <a:rPr lang="de-CH" sz="1000" dirty="0" err="1">
                    <a:solidFill>
                      <a:schemeClr val="bg2">
                        <a:lumMod val="50000"/>
                        <a:alpha val="50000"/>
                      </a:schemeClr>
                    </a:solidFill>
                  </a:rPr>
                  <a:t>cases</a:t>
                </a:r>
                <a:endParaRPr lang="de-CH" sz="1000" dirty="0">
                  <a:solidFill>
                    <a:schemeClr val="bg2">
                      <a:lumMod val="50000"/>
                      <a:alpha val="50000"/>
                    </a:schemeClr>
                  </a:solidFill>
                </a:endParaRPr>
              </a:p>
            </p:txBody>
          </p:sp>
          <p:cxnSp>
            <p:nvCxnSpPr>
              <p:cNvPr id="15" name="Straight Arrow Connector 14"/>
              <p:cNvCxnSpPr>
                <a:stCxn id="13" idx="0"/>
              </p:cNvCxnSpPr>
              <p:nvPr/>
            </p:nvCxnSpPr>
            <p:spPr>
              <a:xfrm flipV="1">
                <a:off x="7639879" y="5153359"/>
                <a:ext cx="37916" cy="685532"/>
              </a:xfrm>
              <a:prstGeom prst="straightConnector1">
                <a:avLst/>
              </a:prstGeom>
              <a:ln w="12700" cap="sq">
                <a:solidFill>
                  <a:schemeClr val="bg2">
                    <a:lumMod val="50000"/>
                    <a:alpha val="50000"/>
                  </a:schemeClr>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0498613" y="992866"/>
                <a:ext cx="1061452" cy="391628"/>
              </a:xfrm>
              <a:prstGeom prst="rect">
                <a:avLst/>
              </a:prstGeom>
              <a:solidFill>
                <a:sysClr val="window" lastClr="FFFFFF"/>
              </a:solidFill>
              <a:ln w="3175">
                <a:solidFill>
                  <a:schemeClr val="bg2">
                    <a:lumMod val="50000"/>
                    <a:alpha val="50000"/>
                  </a:schemeClr>
                </a:solidFill>
              </a:ln>
            </p:spPr>
            <p:txBody>
              <a:bodyPr wrap="square" lIns="72000" tIns="72000" rIns="72000" bIns="72000" rtlCol="0">
                <a:spAutoFit/>
              </a:bodyPr>
              <a:lstStyle/>
              <a:p>
                <a:pPr algn="ctr"/>
                <a:r>
                  <a:rPr lang="de-CH" sz="800" dirty="0">
                    <a:solidFill>
                      <a:schemeClr val="bg2">
                        <a:lumMod val="50000"/>
                        <a:alpha val="50000"/>
                      </a:schemeClr>
                    </a:solidFill>
                  </a:rPr>
                  <a:t># </a:t>
                </a:r>
                <a:r>
                  <a:rPr lang="de-CH" sz="800" dirty="0" err="1">
                    <a:solidFill>
                      <a:schemeClr val="bg2">
                        <a:lumMod val="50000"/>
                        <a:alpha val="50000"/>
                      </a:schemeClr>
                    </a:solidFill>
                  </a:rPr>
                  <a:t>of</a:t>
                </a:r>
                <a:r>
                  <a:rPr lang="de-CH" sz="800" dirty="0">
                    <a:solidFill>
                      <a:schemeClr val="bg2">
                        <a:lumMod val="50000"/>
                        <a:alpha val="50000"/>
                      </a:schemeClr>
                    </a:solidFill>
                  </a:rPr>
                  <a:t> </a:t>
                </a:r>
                <a:r>
                  <a:rPr lang="de-CH" sz="800" dirty="0" err="1">
                    <a:solidFill>
                      <a:schemeClr val="bg2">
                        <a:lumMod val="50000"/>
                        <a:alpha val="50000"/>
                      </a:schemeClr>
                    </a:solidFill>
                  </a:rPr>
                  <a:t>firms</a:t>
                </a:r>
                <a:r>
                  <a:rPr lang="de-CH" sz="800" dirty="0">
                    <a:solidFill>
                      <a:schemeClr val="bg2">
                        <a:lumMod val="50000"/>
                        <a:alpha val="50000"/>
                      </a:schemeClr>
                    </a:solidFill>
                  </a:rPr>
                  <a:t> in NINT </a:t>
                </a:r>
                <a:r>
                  <a:rPr lang="de-CH" sz="800" dirty="0" err="1">
                    <a:solidFill>
                      <a:schemeClr val="bg2">
                        <a:lumMod val="50000"/>
                        <a:alpha val="50000"/>
                      </a:schemeClr>
                    </a:solidFill>
                  </a:rPr>
                  <a:t>that</a:t>
                </a:r>
                <a:r>
                  <a:rPr lang="de-CH" sz="800" dirty="0">
                    <a:solidFill>
                      <a:schemeClr val="bg2">
                        <a:lumMod val="50000"/>
                        <a:alpha val="50000"/>
                      </a:schemeClr>
                    </a:solidFill>
                  </a:rPr>
                  <a:t> </a:t>
                </a:r>
                <a:r>
                  <a:rPr lang="de-CH" sz="800" dirty="0" err="1">
                    <a:solidFill>
                      <a:schemeClr val="bg2">
                        <a:lumMod val="50000"/>
                        <a:alpha val="50000"/>
                      </a:schemeClr>
                    </a:solidFill>
                  </a:rPr>
                  <a:t>respond</a:t>
                </a:r>
                <a:r>
                  <a:rPr lang="de-CH" sz="800" dirty="0">
                    <a:solidFill>
                      <a:schemeClr val="bg2">
                        <a:lumMod val="50000"/>
                        <a:alpha val="50000"/>
                      </a:schemeClr>
                    </a:solidFill>
                  </a:rPr>
                  <a:t> </a:t>
                </a:r>
                <a:r>
                  <a:rPr lang="de-CH" sz="800" dirty="0" err="1">
                    <a:solidFill>
                      <a:schemeClr val="bg2">
                        <a:lumMod val="50000"/>
                        <a:alpha val="50000"/>
                      </a:schemeClr>
                    </a:solidFill>
                  </a:rPr>
                  <a:t>to</a:t>
                </a:r>
                <a:r>
                  <a:rPr lang="de-CH" sz="800" dirty="0">
                    <a:solidFill>
                      <a:schemeClr val="bg2">
                        <a:lumMod val="50000"/>
                        <a:alpha val="50000"/>
                      </a:schemeClr>
                    </a:solidFill>
                  </a:rPr>
                  <a:t> ISU</a:t>
                </a:r>
              </a:p>
            </p:txBody>
          </p:sp>
        </p:grpSp>
        <p:grpSp>
          <p:nvGrpSpPr>
            <p:cNvPr id="34" name="Group 33"/>
            <p:cNvGrpSpPr/>
            <p:nvPr/>
          </p:nvGrpSpPr>
          <p:grpSpPr>
            <a:xfrm>
              <a:off x="8122368" y="5153359"/>
              <a:ext cx="1045579" cy="1138715"/>
              <a:chOff x="7228850" y="5153359"/>
              <a:chExt cx="822067" cy="1138715"/>
            </a:xfrm>
          </p:grpSpPr>
          <p:sp>
            <p:nvSpPr>
              <p:cNvPr id="35" name="TextBox 34"/>
              <p:cNvSpPr txBox="1"/>
              <p:nvPr/>
            </p:nvSpPr>
            <p:spPr>
              <a:xfrm>
                <a:off x="7228850" y="5838891"/>
                <a:ext cx="822067" cy="453183"/>
              </a:xfrm>
              <a:prstGeom prst="rect">
                <a:avLst/>
              </a:prstGeom>
              <a:solidFill>
                <a:sysClr val="window" lastClr="FFFFFF"/>
              </a:solidFill>
              <a:ln w="3175">
                <a:solidFill>
                  <a:schemeClr val="bg2">
                    <a:lumMod val="50000"/>
                    <a:alpha val="50000"/>
                  </a:schemeClr>
                </a:solidFill>
                <a:prstDash val="solid"/>
              </a:ln>
            </p:spPr>
            <p:txBody>
              <a:bodyPr wrap="square" lIns="72000" tIns="72000" rIns="72000" bIns="72000" rtlCol="0">
                <a:spAutoFit/>
              </a:bodyPr>
              <a:lstStyle/>
              <a:p>
                <a:pPr algn="ctr"/>
                <a:r>
                  <a:rPr lang="de-CH" sz="1000" dirty="0" err="1">
                    <a:solidFill>
                      <a:schemeClr val="bg2">
                        <a:lumMod val="50000"/>
                        <a:alpha val="50000"/>
                      </a:schemeClr>
                    </a:solidFill>
                  </a:rPr>
                  <a:t>response</a:t>
                </a:r>
                <a:r>
                  <a:rPr lang="de-CH" sz="1000" dirty="0">
                    <a:solidFill>
                      <a:schemeClr val="bg2">
                        <a:lumMod val="50000"/>
                        <a:alpha val="50000"/>
                      </a:schemeClr>
                    </a:solidFill>
                  </a:rPr>
                  <a:t> rate (</a:t>
                </a:r>
                <a:r>
                  <a:rPr lang="de-CH" sz="1000" dirty="0" err="1">
                    <a:solidFill>
                      <a:schemeClr val="bg2">
                        <a:lumMod val="50000"/>
                        <a:alpha val="50000"/>
                      </a:schemeClr>
                    </a:solidFill>
                  </a:rPr>
                  <a:t>of</a:t>
                </a:r>
                <a:r>
                  <a:rPr lang="de-CH" sz="1000" dirty="0">
                    <a:solidFill>
                      <a:schemeClr val="bg2">
                        <a:lumMod val="50000"/>
                        <a:alpha val="50000"/>
                      </a:schemeClr>
                    </a:solidFill>
                  </a:rPr>
                  <a:t> INT + NINT)</a:t>
                </a:r>
              </a:p>
            </p:txBody>
          </p:sp>
          <p:cxnSp>
            <p:nvCxnSpPr>
              <p:cNvPr id="36" name="Straight Arrow Connector 35"/>
              <p:cNvCxnSpPr>
                <a:stCxn id="35" idx="0"/>
              </p:cNvCxnSpPr>
              <p:nvPr/>
            </p:nvCxnSpPr>
            <p:spPr>
              <a:xfrm flipH="1" flipV="1">
                <a:off x="7228858" y="5153359"/>
                <a:ext cx="411029" cy="685532"/>
              </a:xfrm>
              <a:prstGeom prst="straightConnector1">
                <a:avLst/>
              </a:prstGeom>
              <a:ln w="3175" cap="sq">
                <a:solidFill>
                  <a:schemeClr val="bg2">
                    <a:lumMod val="50000"/>
                    <a:alpha val="50000"/>
                  </a:schemeClr>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9878420" y="5221543"/>
              <a:ext cx="1746485" cy="902053"/>
              <a:chOff x="5989788" y="5111382"/>
              <a:chExt cx="1746485" cy="902053"/>
            </a:xfrm>
          </p:grpSpPr>
          <p:sp>
            <p:nvSpPr>
              <p:cNvPr id="42" name="TextBox 41"/>
              <p:cNvSpPr txBox="1"/>
              <p:nvPr/>
            </p:nvSpPr>
            <p:spPr>
              <a:xfrm>
                <a:off x="5989788" y="5452530"/>
                <a:ext cx="1746485" cy="560905"/>
              </a:xfrm>
              <a:prstGeom prst="rect">
                <a:avLst/>
              </a:prstGeom>
              <a:solidFill>
                <a:sysClr val="window" lastClr="FFFFFF"/>
              </a:solidFill>
              <a:ln w="3175">
                <a:solidFill>
                  <a:schemeClr val="bg2">
                    <a:lumMod val="50000"/>
                    <a:alpha val="50000"/>
                  </a:schemeClr>
                </a:solidFill>
              </a:ln>
            </p:spPr>
            <p:txBody>
              <a:bodyPr wrap="square" lIns="72000" tIns="72000" rIns="72000" bIns="72000" rtlCol="0">
                <a:spAutoFit/>
              </a:bodyPr>
              <a:lstStyle/>
              <a:p>
                <a:pPr algn="ctr"/>
                <a:r>
                  <a:rPr lang="de-CH" sz="900" dirty="0">
                    <a:solidFill>
                      <a:schemeClr val="bg2">
                        <a:lumMod val="50000"/>
                        <a:alpha val="50000"/>
                      </a:schemeClr>
                    </a:solidFill>
                  </a:rPr>
                  <a:t>sample </a:t>
                </a:r>
                <a:r>
                  <a:rPr lang="de-CH" sz="900" dirty="0" err="1">
                    <a:solidFill>
                      <a:schemeClr val="bg2">
                        <a:lumMod val="50000"/>
                        <a:alpha val="50000"/>
                      </a:schemeClr>
                    </a:solidFill>
                  </a:rPr>
                  <a:t>size</a:t>
                </a:r>
                <a:r>
                  <a:rPr lang="de-CH" sz="900" dirty="0">
                    <a:solidFill>
                      <a:schemeClr val="bg2">
                        <a:lumMod val="50000"/>
                        <a:alpha val="50000"/>
                      </a:schemeClr>
                    </a:solidFill>
                  </a:rPr>
                  <a:t> </a:t>
                </a:r>
                <a:r>
                  <a:rPr lang="de-CH" sz="900" dirty="0" err="1">
                    <a:solidFill>
                      <a:schemeClr val="bg2">
                        <a:lumMod val="50000"/>
                        <a:alpha val="50000"/>
                      </a:schemeClr>
                    </a:solidFill>
                  </a:rPr>
                  <a:t>of</a:t>
                </a:r>
                <a:r>
                  <a:rPr lang="de-CH" sz="900" dirty="0">
                    <a:solidFill>
                      <a:schemeClr val="bg2">
                        <a:lumMod val="50000"/>
                        <a:alpha val="50000"/>
                      </a:schemeClr>
                    </a:solidFill>
                  </a:rPr>
                  <a:t> NINT (</a:t>
                </a:r>
                <a:r>
                  <a:rPr lang="de-CH" sz="900" dirty="0" err="1">
                    <a:solidFill>
                      <a:schemeClr val="bg2">
                        <a:lumMod val="50000"/>
                        <a:alpha val="50000"/>
                      </a:schemeClr>
                    </a:solidFill>
                  </a:rPr>
                  <a:t>including</a:t>
                </a:r>
                <a:r>
                  <a:rPr lang="de-CH" sz="900" dirty="0">
                    <a:solidFill>
                      <a:schemeClr val="bg2">
                        <a:lumMod val="50000"/>
                        <a:alpha val="50000"/>
                      </a:schemeClr>
                    </a:solidFill>
                  </a:rPr>
                  <a:t> </a:t>
                </a:r>
                <a:r>
                  <a:rPr lang="de-CH" sz="900" dirty="0" err="1">
                    <a:solidFill>
                      <a:schemeClr val="bg2">
                        <a:lumMod val="50000"/>
                        <a:alpha val="50000"/>
                      </a:schemeClr>
                    </a:solidFill>
                  </a:rPr>
                  <a:t>respondents</a:t>
                </a:r>
                <a:r>
                  <a:rPr lang="de-CH" sz="900" dirty="0">
                    <a:solidFill>
                      <a:schemeClr val="bg2">
                        <a:lumMod val="50000"/>
                        <a:alpha val="50000"/>
                      </a:schemeClr>
                    </a:solidFill>
                  </a:rPr>
                  <a:t> </a:t>
                </a:r>
                <a:r>
                  <a:rPr lang="de-CH" sz="900" dirty="0" err="1">
                    <a:solidFill>
                      <a:schemeClr val="bg2">
                        <a:lumMod val="50000"/>
                        <a:alpha val="50000"/>
                      </a:schemeClr>
                    </a:solidFill>
                  </a:rPr>
                  <a:t>and</a:t>
                </a:r>
                <a:r>
                  <a:rPr lang="de-CH" sz="900" dirty="0">
                    <a:solidFill>
                      <a:schemeClr val="bg2">
                        <a:lumMod val="50000"/>
                        <a:alpha val="50000"/>
                      </a:schemeClr>
                    </a:solidFill>
                  </a:rPr>
                  <a:t> non-</a:t>
                </a:r>
                <a:r>
                  <a:rPr lang="de-CH" sz="900" dirty="0" err="1">
                    <a:solidFill>
                      <a:schemeClr val="bg2">
                        <a:lumMod val="50000"/>
                        <a:alpha val="50000"/>
                      </a:schemeClr>
                    </a:solidFill>
                  </a:rPr>
                  <a:t>respondents</a:t>
                </a:r>
                <a:endParaRPr lang="de-CH" sz="900" dirty="0">
                  <a:solidFill>
                    <a:schemeClr val="bg2">
                      <a:lumMod val="50000"/>
                      <a:alpha val="50000"/>
                    </a:schemeClr>
                  </a:solidFill>
                </a:endParaRPr>
              </a:p>
            </p:txBody>
          </p:sp>
          <p:cxnSp>
            <p:nvCxnSpPr>
              <p:cNvPr id="43" name="Straight Arrow Connector 42"/>
              <p:cNvCxnSpPr>
                <a:stCxn id="42" idx="0"/>
              </p:cNvCxnSpPr>
              <p:nvPr/>
            </p:nvCxnSpPr>
            <p:spPr>
              <a:xfrm flipV="1">
                <a:off x="6863031" y="5111382"/>
                <a:ext cx="627557" cy="341148"/>
              </a:xfrm>
              <a:prstGeom prst="straightConnector1">
                <a:avLst/>
              </a:prstGeom>
              <a:ln w="12700" cap="sq">
                <a:solidFill>
                  <a:schemeClr val="bg2">
                    <a:lumMod val="50000"/>
                    <a:alpha val="50000"/>
                  </a:schemeClr>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p:cNvCxnSpPr>
              <a:stCxn id="47" idx="2"/>
            </p:cNvCxnSpPr>
            <p:nvPr/>
          </p:nvCxnSpPr>
          <p:spPr>
            <a:xfrm rot="5400000">
              <a:off x="9776542" y="1069591"/>
              <a:ext cx="937895" cy="1567700"/>
            </a:xfrm>
            <a:prstGeom prst="curvedConnector2">
              <a:avLst/>
            </a:prstGeom>
            <a:ln w="12700" cap="sq">
              <a:solidFill>
                <a:srgbClr val="B4B4B4">
                  <a:alpha val="50000"/>
                </a:srgbClr>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864847" y="1152505"/>
              <a:ext cx="1061452" cy="514738"/>
            </a:xfrm>
            <a:prstGeom prst="rect">
              <a:avLst/>
            </a:prstGeom>
            <a:solidFill>
              <a:sysClr val="window" lastClr="FFFFFF"/>
            </a:solidFill>
            <a:ln w="3175">
              <a:solidFill>
                <a:schemeClr val="bg2">
                  <a:lumMod val="50000"/>
                  <a:alpha val="50000"/>
                </a:schemeClr>
              </a:solidFill>
            </a:ln>
          </p:spPr>
          <p:txBody>
            <a:bodyPr wrap="square" lIns="72000" tIns="72000" rIns="72000" bIns="72000" rtlCol="0">
              <a:spAutoFit/>
            </a:bodyPr>
            <a:lstStyle/>
            <a:p>
              <a:pPr algn="ctr"/>
              <a:r>
                <a:rPr lang="de-CH" sz="800" dirty="0">
                  <a:solidFill>
                    <a:schemeClr val="bg2">
                      <a:lumMod val="50000"/>
                      <a:alpha val="50000"/>
                    </a:schemeClr>
                  </a:solidFill>
                </a:rPr>
                <a:t># </a:t>
              </a:r>
              <a:r>
                <a:rPr lang="de-CH" sz="800" dirty="0" err="1">
                  <a:solidFill>
                    <a:schemeClr val="bg2">
                      <a:lumMod val="50000"/>
                      <a:alpha val="50000"/>
                    </a:schemeClr>
                  </a:solidFill>
                </a:rPr>
                <a:t>of</a:t>
              </a:r>
              <a:r>
                <a:rPr lang="de-CH" sz="800" dirty="0">
                  <a:solidFill>
                    <a:schemeClr val="bg2">
                      <a:lumMod val="50000"/>
                      <a:alpha val="50000"/>
                    </a:schemeClr>
                  </a:solidFill>
                </a:rPr>
                <a:t> </a:t>
              </a:r>
              <a:r>
                <a:rPr lang="de-CH" sz="800" dirty="0" err="1">
                  <a:solidFill>
                    <a:schemeClr val="bg2">
                      <a:lumMod val="50000"/>
                      <a:alpha val="50000"/>
                    </a:schemeClr>
                  </a:solidFill>
                </a:rPr>
                <a:t>firms</a:t>
              </a:r>
              <a:r>
                <a:rPr lang="de-CH" sz="800" dirty="0">
                  <a:solidFill>
                    <a:schemeClr val="bg2">
                      <a:lumMod val="50000"/>
                      <a:alpha val="50000"/>
                    </a:schemeClr>
                  </a:solidFill>
                </a:rPr>
                <a:t> in INT </a:t>
              </a:r>
              <a:r>
                <a:rPr lang="de-CH" sz="800" dirty="0" err="1">
                  <a:solidFill>
                    <a:schemeClr val="bg2">
                      <a:lumMod val="50000"/>
                      <a:alpha val="50000"/>
                    </a:schemeClr>
                  </a:solidFill>
                </a:rPr>
                <a:t>that</a:t>
              </a:r>
              <a:r>
                <a:rPr lang="de-CH" sz="800" dirty="0">
                  <a:solidFill>
                    <a:schemeClr val="bg2">
                      <a:lumMod val="50000"/>
                      <a:alpha val="50000"/>
                    </a:schemeClr>
                  </a:solidFill>
                </a:rPr>
                <a:t> </a:t>
              </a:r>
              <a:r>
                <a:rPr lang="de-CH" sz="800" dirty="0" err="1">
                  <a:solidFill>
                    <a:schemeClr val="bg2">
                      <a:lumMod val="50000"/>
                      <a:alpha val="50000"/>
                    </a:schemeClr>
                  </a:solidFill>
                </a:rPr>
                <a:t>respond</a:t>
              </a:r>
              <a:r>
                <a:rPr lang="de-CH" sz="800" dirty="0">
                  <a:solidFill>
                    <a:schemeClr val="bg2">
                      <a:lumMod val="50000"/>
                      <a:alpha val="50000"/>
                    </a:schemeClr>
                  </a:solidFill>
                </a:rPr>
                <a:t> </a:t>
              </a:r>
              <a:r>
                <a:rPr lang="de-CH" sz="800" dirty="0" err="1">
                  <a:solidFill>
                    <a:schemeClr val="bg2">
                      <a:lumMod val="50000"/>
                      <a:alpha val="50000"/>
                    </a:schemeClr>
                  </a:solidFill>
                </a:rPr>
                <a:t>to</a:t>
              </a:r>
              <a:r>
                <a:rPr lang="de-CH" sz="800" dirty="0">
                  <a:solidFill>
                    <a:schemeClr val="bg2">
                      <a:lumMod val="50000"/>
                      <a:alpha val="50000"/>
                    </a:schemeClr>
                  </a:solidFill>
                </a:rPr>
                <a:t> </a:t>
              </a:r>
              <a:r>
                <a:rPr lang="de-CH" sz="800" dirty="0" err="1">
                  <a:solidFill>
                    <a:schemeClr val="bg2">
                      <a:lumMod val="50000"/>
                      <a:alpha val="50000"/>
                    </a:schemeClr>
                  </a:solidFill>
                </a:rPr>
                <a:t>both</a:t>
              </a:r>
              <a:r>
                <a:rPr lang="de-CH" sz="800" dirty="0">
                  <a:solidFill>
                    <a:schemeClr val="bg2">
                      <a:lumMod val="50000"/>
                      <a:alpha val="50000"/>
                    </a:schemeClr>
                  </a:solidFill>
                </a:rPr>
                <a:t> ISU </a:t>
              </a:r>
              <a:r>
                <a:rPr lang="de-CH" sz="800" dirty="0" err="1">
                  <a:solidFill>
                    <a:schemeClr val="bg2">
                      <a:lumMod val="50000"/>
                      <a:alpha val="50000"/>
                    </a:schemeClr>
                  </a:solidFill>
                </a:rPr>
                <a:t>and</a:t>
              </a:r>
              <a:r>
                <a:rPr lang="de-CH" sz="800" dirty="0">
                  <a:solidFill>
                    <a:schemeClr val="bg2">
                      <a:lumMod val="50000"/>
                      <a:alpha val="50000"/>
                    </a:schemeClr>
                  </a:solidFill>
                </a:rPr>
                <a:t> PAN</a:t>
              </a:r>
            </a:p>
          </p:txBody>
        </p:sp>
        <p:cxnSp>
          <p:nvCxnSpPr>
            <p:cNvPr id="27" name="Curved Connector 26"/>
            <p:cNvCxnSpPr>
              <a:stCxn id="50" idx="2"/>
              <a:endCxn id="60" idx="0"/>
            </p:cNvCxnSpPr>
            <p:nvPr/>
          </p:nvCxnSpPr>
          <p:spPr>
            <a:xfrm rot="16200000" flipH="1">
              <a:off x="6626253" y="1436562"/>
              <a:ext cx="1119499" cy="1580859"/>
            </a:xfrm>
            <a:prstGeom prst="curvedConnector3">
              <a:avLst>
                <a:gd name="adj1" fmla="val 50000"/>
              </a:avLst>
            </a:prstGeom>
            <a:ln w="12700" cap="sq">
              <a:solidFill>
                <a:schemeClr val="bg2">
                  <a:lumMod val="50000"/>
                  <a:alpha val="50000"/>
                </a:schemeClr>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277125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52</a:t>
            </a:fld>
            <a:endParaRPr lang="de-CH"/>
          </a:p>
        </p:txBody>
      </p:sp>
      <p:sp>
        <p:nvSpPr>
          <p:cNvPr id="6" name="Text Placeholder 5"/>
          <p:cNvSpPr>
            <a:spLocks noGrp="1"/>
          </p:cNvSpPr>
          <p:nvPr>
            <p:ph type="body" sz="quarter" idx="13"/>
          </p:nvPr>
        </p:nvSpPr>
        <p:spPr>
          <a:xfrm>
            <a:off x="330200" y="620713"/>
            <a:ext cx="11531600" cy="864071"/>
          </a:xfrm>
        </p:spPr>
        <p:txBody>
          <a:bodyPr/>
          <a:lstStyle/>
          <a:p>
            <a:r>
              <a:rPr lang="en-US" dirty="0"/>
              <a:t>Response rates</a:t>
            </a:r>
          </a:p>
          <a:p>
            <a:r>
              <a:rPr lang="en-US" sz="1800" dirty="0"/>
              <a:t>by subcategory, in % points</a:t>
            </a:r>
          </a:p>
        </p:txBody>
      </p:sp>
      <p:graphicFrame>
        <p:nvGraphicFramePr>
          <p:cNvPr id="24" name="Table 8">
            <a:extLst>
              <a:ext uri="{FF2B5EF4-FFF2-40B4-BE49-F238E27FC236}">
                <a16:creationId xmlns:a16="http://schemas.microsoft.com/office/drawing/2014/main" id="{4B1F28B0-9AC0-4410-AC19-EBDEB916D785}"/>
              </a:ext>
            </a:extLst>
          </p:cNvPr>
          <p:cNvGraphicFramePr>
            <a:graphicFrameLocks noGrp="1"/>
          </p:cNvGraphicFramePr>
          <p:nvPr>
            <p:extLst>
              <p:ext uri="{D42A27DB-BD31-4B8C-83A1-F6EECF244321}">
                <p14:modId xmlns:p14="http://schemas.microsoft.com/office/powerpoint/2010/main" val="4090747253"/>
              </p:ext>
            </p:extLst>
          </p:nvPr>
        </p:nvGraphicFramePr>
        <p:xfrm>
          <a:off x="1773139" y="2132856"/>
          <a:ext cx="4958889" cy="3102340"/>
        </p:xfrm>
        <a:graphic>
          <a:graphicData uri="http://schemas.openxmlformats.org/drawingml/2006/table">
            <a:tbl>
              <a:tblPr firstRow="1" bandRow="1">
                <a:tableStyleId>{5C22544A-7EE6-4342-B048-85BDC9FD1C3A}</a:tableStyleId>
              </a:tblPr>
              <a:tblGrid>
                <a:gridCol w="1999653">
                  <a:extLst>
                    <a:ext uri="{9D8B030D-6E8A-4147-A177-3AD203B41FA5}">
                      <a16:colId xmlns:a16="http://schemas.microsoft.com/office/drawing/2014/main" val="4120025862"/>
                    </a:ext>
                  </a:extLst>
                </a:gridCol>
                <a:gridCol w="948763">
                  <a:extLst>
                    <a:ext uri="{9D8B030D-6E8A-4147-A177-3AD203B41FA5}">
                      <a16:colId xmlns:a16="http://schemas.microsoft.com/office/drawing/2014/main" val="1937456251"/>
                    </a:ext>
                  </a:extLst>
                </a:gridCol>
                <a:gridCol w="948763">
                  <a:extLst>
                    <a:ext uri="{9D8B030D-6E8A-4147-A177-3AD203B41FA5}">
                      <a16:colId xmlns:a16="http://schemas.microsoft.com/office/drawing/2014/main" val="3938753573"/>
                    </a:ext>
                  </a:extLst>
                </a:gridCol>
                <a:gridCol w="1061710">
                  <a:extLst>
                    <a:ext uri="{9D8B030D-6E8A-4147-A177-3AD203B41FA5}">
                      <a16:colId xmlns:a16="http://schemas.microsoft.com/office/drawing/2014/main" val="3464223826"/>
                    </a:ext>
                  </a:extLst>
                </a:gridCol>
              </a:tblGrid>
              <a:tr h="315541">
                <a:tc>
                  <a:txBody>
                    <a:bodyPr/>
                    <a:lstStyle/>
                    <a:p>
                      <a:endParaRPr lang="en-US" sz="1400" noProof="0" dirty="0">
                        <a:solidFill>
                          <a:schemeClr val="bg1"/>
                        </a:solidFill>
                      </a:endParaRPr>
                    </a:p>
                  </a:txBody>
                  <a:tcPr marL="105180" marR="105180" marT="52590" marB="52590">
                    <a:solidFill>
                      <a:schemeClr val="bg1"/>
                    </a:solidFill>
                  </a:tcPr>
                </a:tc>
                <a:tc rowSpan="2">
                  <a:txBody>
                    <a:bodyPr/>
                    <a:lstStyle/>
                    <a:p>
                      <a:pPr algn="ctr"/>
                      <a:r>
                        <a:rPr lang="en-US" sz="1600" noProof="0" dirty="0"/>
                        <a:t>2019</a:t>
                      </a:r>
                    </a:p>
                  </a:txBody>
                  <a:tcPr marL="105180" marR="105180" marT="52590" marB="52590" anchor="ctr">
                    <a:solidFill>
                      <a:srgbClr val="B3D7E0"/>
                    </a:solidFill>
                  </a:tcPr>
                </a:tc>
                <a:tc rowSpan="2">
                  <a:txBody>
                    <a:bodyPr/>
                    <a:lstStyle/>
                    <a:p>
                      <a:pPr algn="ctr"/>
                      <a:r>
                        <a:rPr lang="en-US" sz="1600" noProof="0" dirty="0"/>
                        <a:t>2021</a:t>
                      </a:r>
                    </a:p>
                  </a:txBody>
                  <a:tcPr marL="105180" marR="105180" marT="52590" marB="52590" anchor="ctr">
                    <a:solidFill>
                      <a:srgbClr val="66B0C2"/>
                    </a:solidFill>
                  </a:tcPr>
                </a:tc>
                <a:tc rowSpan="2">
                  <a:txBody>
                    <a:bodyPr/>
                    <a:lstStyle/>
                    <a:p>
                      <a:pPr algn="ctr"/>
                      <a:r>
                        <a:rPr lang="en-US" sz="1600" noProof="0" dirty="0"/>
                        <a:t>Overall</a:t>
                      </a:r>
                    </a:p>
                  </a:txBody>
                  <a:tcPr marL="105180" marR="105180" marT="52590" marB="52590" anchor="ctr">
                    <a:solidFill>
                      <a:srgbClr val="007A96"/>
                    </a:solidFill>
                  </a:tcPr>
                </a:tc>
                <a:extLst>
                  <a:ext uri="{0D108BD9-81ED-4DB2-BD59-A6C34878D82A}">
                    <a16:rowId xmlns:a16="http://schemas.microsoft.com/office/drawing/2014/main" val="2394209164"/>
                  </a:ext>
                </a:extLst>
              </a:tr>
              <a:tr h="182517">
                <a:tc>
                  <a:txBody>
                    <a:bodyPr/>
                    <a:lstStyle/>
                    <a:p>
                      <a:endParaRPr lang="en-US" sz="1400" noProof="0" dirty="0">
                        <a:solidFill>
                          <a:schemeClr val="bg1"/>
                        </a:solidFill>
                      </a:endParaRPr>
                    </a:p>
                  </a:txBody>
                  <a:tcPr marL="105180" marR="105180" marT="52590" marB="52590">
                    <a:solidFill>
                      <a:schemeClr val="bg1"/>
                    </a:solidFill>
                  </a:tcPr>
                </a:tc>
                <a:tc vMerge="1">
                  <a:txBody>
                    <a:bodyPr/>
                    <a:lstStyle/>
                    <a:p>
                      <a:pPr algn="ctr"/>
                      <a:endParaRPr lang="en-US" sz="1400" noProof="0" dirty="0"/>
                    </a:p>
                  </a:txBody>
                  <a:tcPr/>
                </a:tc>
                <a:tc vMerge="1">
                  <a:txBody>
                    <a:bodyPr/>
                    <a:lstStyle/>
                    <a:p>
                      <a:pPr algn="ctr"/>
                      <a:endParaRPr lang="en-US" sz="1400" noProof="0" dirty="0"/>
                    </a:p>
                  </a:txBody>
                  <a:tcPr>
                    <a:solidFill>
                      <a:srgbClr val="B3D7E0"/>
                    </a:solidFill>
                  </a:tcPr>
                </a:tc>
                <a:tc vMerge="1">
                  <a:txBody>
                    <a:bodyPr/>
                    <a:lstStyle/>
                    <a:p>
                      <a:pPr algn="ctr"/>
                      <a:endParaRPr lang="en-US" sz="1400" noProof="0" dirty="0"/>
                    </a:p>
                  </a:txBody>
                  <a:tcPr>
                    <a:solidFill>
                      <a:srgbClr val="007A96"/>
                    </a:solidFill>
                  </a:tcPr>
                </a:tc>
                <a:extLst>
                  <a:ext uri="{0D108BD9-81ED-4DB2-BD59-A6C34878D82A}">
                    <a16:rowId xmlns:a16="http://schemas.microsoft.com/office/drawing/2014/main" val="3695508313"/>
                  </a:ext>
                </a:extLst>
              </a:tr>
              <a:tr h="391114">
                <a:tc>
                  <a:txBody>
                    <a:bodyPr/>
                    <a:lstStyle/>
                    <a:p>
                      <a:r>
                        <a:rPr lang="en-US" sz="1400" b="1" noProof="0" dirty="0">
                          <a:solidFill>
                            <a:srgbClr val="A8A8A8"/>
                          </a:solidFill>
                        </a:rPr>
                        <a:t>Applied for</a:t>
                      </a:r>
                    </a:p>
                  </a:txBody>
                  <a:tcPr marL="105180" marR="105180" marT="41410" marB="82819"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noProof="0" dirty="0">
                        <a:solidFill>
                          <a:schemeClr val="dk1"/>
                        </a:solidFill>
                        <a:effectLst/>
                        <a:latin typeface="+mn-lt"/>
                        <a:ea typeface="+mn-ea"/>
                        <a:cs typeface="+mn-cs"/>
                      </a:endParaRPr>
                    </a:p>
                  </a:txBody>
                  <a:tcPr marL="105180" marR="105180" marT="124229" marB="82819">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noProof="0" dirty="0">
                        <a:solidFill>
                          <a:schemeClr val="dk1"/>
                        </a:solidFill>
                        <a:effectLst/>
                        <a:latin typeface="+mn-lt"/>
                        <a:ea typeface="+mn-ea"/>
                        <a:cs typeface="+mn-cs"/>
                      </a:endParaRPr>
                    </a:p>
                  </a:txBody>
                  <a:tcPr marL="105180" marR="105180" marT="124229" marB="82819">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noProof="0" dirty="0">
                        <a:solidFill>
                          <a:schemeClr val="bg1"/>
                        </a:solidFill>
                        <a:effectLst/>
                        <a:latin typeface="+mn-lt"/>
                        <a:ea typeface="+mn-ea"/>
                        <a:cs typeface="+mn-cs"/>
                      </a:endParaRPr>
                    </a:p>
                  </a:txBody>
                  <a:tcPr marL="105180" marR="105180" marT="124229" marB="82819">
                    <a:solidFill>
                      <a:schemeClr val="bg1"/>
                    </a:solidFill>
                  </a:tcPr>
                </a:tc>
                <a:extLst>
                  <a:ext uri="{0D108BD9-81ED-4DB2-BD59-A6C34878D82A}">
                    <a16:rowId xmlns:a16="http://schemas.microsoft.com/office/drawing/2014/main" val="4237294511"/>
                  </a:ext>
                </a:extLst>
              </a:tr>
              <a:tr h="265186">
                <a:tc>
                  <a:txBody>
                    <a:bodyPr/>
                    <a:lstStyle/>
                    <a:p>
                      <a:r>
                        <a:rPr lang="en-US" sz="1200" noProof="0" dirty="0">
                          <a:solidFill>
                            <a:srgbClr val="B4B4B4"/>
                          </a:solidFill>
                        </a:rPr>
                        <a:t>Innovation project</a:t>
                      </a:r>
                    </a:p>
                  </a:txBody>
                  <a:tcPr marL="248458" marR="105180" marT="20705" marB="2070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noProof="0" dirty="0">
                          <a:solidFill>
                            <a:schemeClr val="dk1"/>
                          </a:solidFill>
                          <a:effectLst/>
                          <a:latin typeface="+mn-lt"/>
                          <a:ea typeface="+mn-ea"/>
                          <a:cs typeface="+mn-cs"/>
                        </a:rPr>
                        <a:t>23.9</a:t>
                      </a:r>
                    </a:p>
                  </a:txBody>
                  <a:tcPr marL="105180" marR="105180" marT="20705" marB="20705">
                    <a:solidFill>
                      <a:srgbClr val="B3D7E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noProof="0" dirty="0">
                          <a:solidFill>
                            <a:schemeClr val="dk1"/>
                          </a:solidFill>
                          <a:effectLst/>
                          <a:latin typeface="+mn-lt"/>
                          <a:ea typeface="+mn-ea"/>
                          <a:cs typeface="+mn-cs"/>
                        </a:rPr>
                        <a:t>30.0</a:t>
                      </a:r>
                    </a:p>
                  </a:txBody>
                  <a:tcPr marL="105180" marR="105180" marT="20705" marB="20705">
                    <a:solidFill>
                      <a:srgbClr val="66B0C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chemeClr val="bg1"/>
                          </a:solidFill>
                          <a:effectLst/>
                          <a:latin typeface="+mn-lt"/>
                          <a:ea typeface="+mn-ea"/>
                          <a:cs typeface="+mn-cs"/>
                        </a:rPr>
                        <a:t>27.5</a:t>
                      </a:r>
                    </a:p>
                  </a:txBody>
                  <a:tcPr marL="105180" marR="105180" marT="20705" marB="20705">
                    <a:solidFill>
                      <a:srgbClr val="007A96"/>
                    </a:solidFill>
                  </a:tcPr>
                </a:tc>
                <a:extLst>
                  <a:ext uri="{0D108BD9-81ED-4DB2-BD59-A6C34878D82A}">
                    <a16:rowId xmlns:a16="http://schemas.microsoft.com/office/drawing/2014/main" val="3251210764"/>
                  </a:ext>
                </a:extLst>
              </a:tr>
              <a:tr h="265186">
                <a:tc>
                  <a:txBody>
                    <a:bodyPr/>
                    <a:lstStyle/>
                    <a:p>
                      <a:r>
                        <a:rPr lang="en-US" sz="1200" noProof="0" dirty="0">
                          <a:solidFill>
                            <a:srgbClr val="A8A8A8"/>
                          </a:solidFill>
                        </a:rPr>
                        <a:t>Innovation cheque</a:t>
                      </a:r>
                    </a:p>
                  </a:txBody>
                  <a:tcPr marL="248458" marR="105180" marT="20705" marB="2070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noProof="0" dirty="0">
                          <a:solidFill>
                            <a:schemeClr val="dk1"/>
                          </a:solidFill>
                          <a:effectLst/>
                          <a:latin typeface="+mn-lt"/>
                          <a:ea typeface="+mn-ea"/>
                          <a:cs typeface="+mn-cs"/>
                        </a:rPr>
                        <a:t>22.5</a:t>
                      </a:r>
                    </a:p>
                  </a:txBody>
                  <a:tcPr marL="105180" marR="105180" marT="20705" marB="20705">
                    <a:solidFill>
                      <a:srgbClr val="B3D7E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noProof="0" dirty="0">
                          <a:solidFill>
                            <a:schemeClr val="dk1"/>
                          </a:solidFill>
                          <a:effectLst/>
                          <a:latin typeface="+mn-lt"/>
                          <a:ea typeface="+mn-ea"/>
                          <a:cs typeface="+mn-cs"/>
                        </a:rPr>
                        <a:t>28.6</a:t>
                      </a:r>
                    </a:p>
                  </a:txBody>
                  <a:tcPr marL="105180" marR="105180" marT="20705" marB="20705">
                    <a:solidFill>
                      <a:srgbClr val="66B0C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chemeClr val="bg1"/>
                          </a:solidFill>
                          <a:effectLst/>
                          <a:latin typeface="+mn-lt"/>
                          <a:ea typeface="+mn-ea"/>
                          <a:cs typeface="+mn-cs"/>
                        </a:rPr>
                        <a:t>26.5</a:t>
                      </a:r>
                    </a:p>
                  </a:txBody>
                  <a:tcPr marL="105180" marR="105180" marT="20705" marB="20705">
                    <a:solidFill>
                      <a:srgbClr val="007A96"/>
                    </a:solidFill>
                  </a:tcPr>
                </a:tc>
                <a:extLst>
                  <a:ext uri="{0D108BD9-81ED-4DB2-BD59-A6C34878D82A}">
                    <a16:rowId xmlns:a16="http://schemas.microsoft.com/office/drawing/2014/main" val="1435883762"/>
                  </a:ext>
                </a:extLst>
              </a:tr>
              <a:tr h="82539">
                <a:tc>
                  <a:txBody>
                    <a:bodyPr/>
                    <a:lstStyle/>
                    <a:p>
                      <a:endParaRPr lang="en-US" sz="200" noProof="0" dirty="0"/>
                    </a:p>
                  </a:txBody>
                  <a:tcPr marL="248458" marR="105180" marT="20705" marB="2070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 b="0" i="0" kern="1200" noProof="0" dirty="0">
                        <a:solidFill>
                          <a:schemeClr val="dk1"/>
                        </a:solidFill>
                        <a:effectLst/>
                        <a:latin typeface="+mn-lt"/>
                        <a:ea typeface="+mn-ea"/>
                        <a:cs typeface="+mn-cs"/>
                      </a:endParaRPr>
                    </a:p>
                  </a:txBody>
                  <a:tcPr marL="105180" marR="105180" marT="20705" marB="20705">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 b="0" i="0" kern="1200" noProof="0" dirty="0">
                        <a:solidFill>
                          <a:schemeClr val="dk1"/>
                        </a:solidFill>
                        <a:effectLst/>
                        <a:latin typeface="+mn-lt"/>
                        <a:ea typeface="+mn-ea"/>
                        <a:cs typeface="+mn-cs"/>
                      </a:endParaRPr>
                    </a:p>
                  </a:txBody>
                  <a:tcPr marL="105180" marR="105180" marT="20705" marB="20705">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 b="1" i="0" kern="1200" noProof="0" dirty="0">
                        <a:solidFill>
                          <a:schemeClr val="bg1"/>
                        </a:solidFill>
                        <a:effectLst/>
                        <a:latin typeface="+mn-lt"/>
                        <a:ea typeface="+mn-ea"/>
                        <a:cs typeface="+mn-cs"/>
                      </a:endParaRPr>
                    </a:p>
                  </a:txBody>
                  <a:tcPr marL="105180" marR="105180" marT="20705" marB="20705">
                    <a:solidFill>
                      <a:schemeClr val="bg1"/>
                    </a:solidFill>
                  </a:tcPr>
                </a:tc>
                <a:extLst>
                  <a:ext uri="{0D108BD9-81ED-4DB2-BD59-A6C34878D82A}">
                    <a16:rowId xmlns:a16="http://schemas.microsoft.com/office/drawing/2014/main" val="1551372707"/>
                  </a:ext>
                </a:extLst>
              </a:tr>
              <a:tr h="391114">
                <a:tc>
                  <a:txBody>
                    <a:bodyPr/>
                    <a:lstStyle/>
                    <a:p>
                      <a:r>
                        <a:rPr lang="en-US" sz="1400" b="1" noProof="0" dirty="0">
                          <a:solidFill>
                            <a:srgbClr val="A8A8A8"/>
                          </a:solidFill>
                        </a:rPr>
                        <a:t>Application received</a:t>
                      </a:r>
                    </a:p>
                  </a:txBody>
                  <a:tcPr marL="105180" marR="105180" marT="82819" marB="82819"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i="0" kern="1200" noProof="0" dirty="0">
                        <a:solidFill>
                          <a:schemeClr val="dk1"/>
                        </a:solidFill>
                        <a:effectLst/>
                        <a:latin typeface="+mn-lt"/>
                        <a:ea typeface="+mn-ea"/>
                        <a:cs typeface="+mn-cs"/>
                      </a:endParaRPr>
                    </a:p>
                  </a:txBody>
                  <a:tcPr marL="105180" marR="105180" marT="124229" marB="8281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i="0" kern="1200" noProof="0" dirty="0">
                        <a:solidFill>
                          <a:schemeClr val="dk1"/>
                        </a:solidFill>
                        <a:effectLst/>
                        <a:latin typeface="+mn-lt"/>
                        <a:ea typeface="+mn-ea"/>
                        <a:cs typeface="+mn-cs"/>
                      </a:endParaRPr>
                    </a:p>
                  </a:txBody>
                  <a:tcPr marL="105180" marR="105180" marT="124229" marB="82819">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noProof="0" dirty="0">
                        <a:solidFill>
                          <a:schemeClr val="bg1"/>
                        </a:solidFill>
                        <a:effectLst/>
                        <a:latin typeface="+mn-lt"/>
                        <a:ea typeface="+mn-ea"/>
                        <a:cs typeface="+mn-cs"/>
                      </a:endParaRPr>
                    </a:p>
                  </a:txBody>
                  <a:tcPr marL="105180" marR="105180" marT="124229" marB="82819">
                    <a:solidFill>
                      <a:schemeClr val="bg1"/>
                    </a:solidFill>
                  </a:tcPr>
                </a:tc>
                <a:extLst>
                  <a:ext uri="{0D108BD9-81ED-4DB2-BD59-A6C34878D82A}">
                    <a16:rowId xmlns:a16="http://schemas.microsoft.com/office/drawing/2014/main" val="2722931061"/>
                  </a:ext>
                </a:extLst>
              </a:tr>
              <a:tr h="265186">
                <a:tc>
                  <a:txBody>
                    <a:bodyPr/>
                    <a:lstStyle/>
                    <a:p>
                      <a:r>
                        <a:rPr lang="en-US" sz="1200" noProof="0" dirty="0">
                          <a:solidFill>
                            <a:srgbClr val="B4B4B4"/>
                          </a:solidFill>
                        </a:rPr>
                        <a:t>Approval</a:t>
                      </a:r>
                    </a:p>
                  </a:txBody>
                  <a:tcPr marL="248458" marR="105180" marT="20705" marB="2070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noProof="0" dirty="0">
                          <a:solidFill>
                            <a:schemeClr val="dk1"/>
                          </a:solidFill>
                          <a:effectLst/>
                          <a:latin typeface="+mn-lt"/>
                          <a:ea typeface="+mn-ea"/>
                          <a:cs typeface="+mn-cs"/>
                        </a:rPr>
                        <a:t>25.5</a:t>
                      </a:r>
                    </a:p>
                  </a:txBody>
                  <a:tcPr marL="105180" marR="105180" marT="20705" marB="20705">
                    <a:solidFill>
                      <a:srgbClr val="B3D7E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noProof="0" dirty="0">
                          <a:solidFill>
                            <a:schemeClr val="dk1"/>
                          </a:solidFill>
                          <a:effectLst/>
                          <a:latin typeface="+mn-lt"/>
                          <a:ea typeface="+mn-ea"/>
                          <a:cs typeface="+mn-cs"/>
                        </a:rPr>
                        <a:t>34.4</a:t>
                      </a:r>
                    </a:p>
                  </a:txBody>
                  <a:tcPr marL="105180" marR="105180" marT="20705" marB="20705">
                    <a:solidFill>
                      <a:srgbClr val="66B0C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chemeClr val="bg1"/>
                          </a:solidFill>
                          <a:effectLst/>
                          <a:latin typeface="+mn-lt"/>
                          <a:ea typeface="+mn-ea"/>
                          <a:cs typeface="+mn-cs"/>
                        </a:rPr>
                        <a:t>31.0</a:t>
                      </a:r>
                    </a:p>
                  </a:txBody>
                  <a:tcPr marL="105180" marR="105180" marT="20705" marB="20705">
                    <a:solidFill>
                      <a:srgbClr val="007A96"/>
                    </a:solidFill>
                  </a:tcPr>
                </a:tc>
                <a:extLst>
                  <a:ext uri="{0D108BD9-81ED-4DB2-BD59-A6C34878D82A}">
                    <a16:rowId xmlns:a16="http://schemas.microsoft.com/office/drawing/2014/main" val="215545094"/>
                  </a:ext>
                </a:extLst>
              </a:tr>
              <a:tr h="265186">
                <a:tc>
                  <a:txBody>
                    <a:bodyPr/>
                    <a:lstStyle/>
                    <a:p>
                      <a:r>
                        <a:rPr lang="en-US" sz="1200" noProof="0" dirty="0">
                          <a:solidFill>
                            <a:srgbClr val="A8A8A8"/>
                          </a:solidFill>
                        </a:rPr>
                        <a:t>Rejection</a:t>
                      </a:r>
                    </a:p>
                  </a:txBody>
                  <a:tcPr marL="248458" marR="105180" marT="20705" marB="20705"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noProof="0" dirty="0">
                          <a:solidFill>
                            <a:schemeClr val="dk1"/>
                          </a:solidFill>
                          <a:effectLst/>
                          <a:latin typeface="+mn-lt"/>
                          <a:ea typeface="+mn-ea"/>
                          <a:cs typeface="+mn-cs"/>
                        </a:rPr>
                        <a:t>18.0</a:t>
                      </a:r>
                    </a:p>
                  </a:txBody>
                  <a:tcPr marL="105180" marR="105180" marT="20705" marB="20705">
                    <a:solidFill>
                      <a:srgbClr val="B3D7E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kern="1200" noProof="0" dirty="0">
                          <a:solidFill>
                            <a:schemeClr val="dk1"/>
                          </a:solidFill>
                          <a:effectLst/>
                          <a:latin typeface="+mn-lt"/>
                          <a:ea typeface="+mn-ea"/>
                          <a:cs typeface="+mn-cs"/>
                        </a:rPr>
                        <a:t>15.6</a:t>
                      </a:r>
                    </a:p>
                  </a:txBody>
                  <a:tcPr marL="105180" marR="105180" marT="20705" marB="20705">
                    <a:solidFill>
                      <a:srgbClr val="66B0C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chemeClr val="bg1"/>
                          </a:solidFill>
                          <a:effectLst/>
                          <a:latin typeface="+mn-lt"/>
                          <a:ea typeface="+mn-ea"/>
                          <a:cs typeface="+mn-cs"/>
                        </a:rPr>
                        <a:t>16.5</a:t>
                      </a:r>
                    </a:p>
                  </a:txBody>
                  <a:tcPr marL="105180" marR="105180" marT="20705" marB="20705">
                    <a:solidFill>
                      <a:srgbClr val="007A96"/>
                    </a:solidFill>
                  </a:tcPr>
                </a:tc>
                <a:extLst>
                  <a:ext uri="{0D108BD9-81ED-4DB2-BD59-A6C34878D82A}">
                    <a16:rowId xmlns:a16="http://schemas.microsoft.com/office/drawing/2014/main" val="774613838"/>
                  </a:ext>
                </a:extLst>
              </a:tr>
              <a:tr h="45870">
                <a:tc>
                  <a:txBody>
                    <a:bodyPr/>
                    <a:lstStyle/>
                    <a:p>
                      <a:endParaRPr lang="en-US" sz="100" noProof="0" dirty="0"/>
                    </a:p>
                  </a:txBody>
                  <a:tcPr marL="248458" marR="0"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0" i="0" kern="1200" noProof="0" dirty="0">
                        <a:solidFill>
                          <a:schemeClr val="dk1"/>
                        </a:solidFill>
                        <a:effectLst/>
                        <a:latin typeface="+mn-lt"/>
                        <a:ea typeface="+mn-ea"/>
                        <a:cs typeface="+mn-cs"/>
                      </a:endParaRPr>
                    </a:p>
                  </a:txBody>
                  <a:tcPr marL="105180" marR="0" marT="0" marB="0">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0" i="0" kern="1200" noProof="0" dirty="0">
                        <a:solidFill>
                          <a:schemeClr val="dk1"/>
                        </a:solidFill>
                        <a:effectLst/>
                        <a:latin typeface="+mn-lt"/>
                        <a:ea typeface="+mn-ea"/>
                        <a:cs typeface="+mn-cs"/>
                      </a:endParaRPr>
                    </a:p>
                  </a:txBody>
                  <a:tcPr marL="105180" marR="0" marT="0" marB="0">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0" i="0" kern="1200" noProof="0" dirty="0">
                        <a:solidFill>
                          <a:schemeClr val="bg1"/>
                        </a:solidFill>
                        <a:effectLst/>
                        <a:latin typeface="+mn-lt"/>
                        <a:ea typeface="+mn-ea"/>
                        <a:cs typeface="+mn-cs"/>
                      </a:endParaRPr>
                    </a:p>
                  </a:txBody>
                  <a:tcPr marL="105180" marR="0" marT="0" marB="0">
                    <a:solidFill>
                      <a:schemeClr val="bg1"/>
                    </a:solidFill>
                  </a:tcPr>
                </a:tc>
                <a:extLst>
                  <a:ext uri="{0D108BD9-81ED-4DB2-BD59-A6C34878D82A}">
                    <a16:rowId xmlns:a16="http://schemas.microsoft.com/office/drawing/2014/main" val="2972234721"/>
                  </a:ext>
                </a:extLst>
              </a:tr>
              <a:tr h="493879">
                <a:tc>
                  <a:txBody>
                    <a:bodyPr/>
                    <a:lstStyle/>
                    <a:p>
                      <a:r>
                        <a:rPr lang="en-US" sz="1600" b="1" noProof="0" dirty="0">
                          <a:solidFill>
                            <a:schemeClr val="bg1"/>
                          </a:solidFill>
                        </a:rPr>
                        <a:t>Overall</a:t>
                      </a:r>
                    </a:p>
                  </a:txBody>
                  <a:tcPr marL="103524" marR="105180" marT="124229" marB="124229" anchor="ctr">
                    <a:solidFill>
                      <a:srgbClr val="007A9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chemeClr val="bg1"/>
                          </a:solidFill>
                          <a:effectLst/>
                          <a:latin typeface="+mn-lt"/>
                          <a:ea typeface="+mn-ea"/>
                          <a:cs typeface="+mn-cs"/>
                        </a:rPr>
                        <a:t>23.4</a:t>
                      </a:r>
                    </a:p>
                  </a:txBody>
                  <a:tcPr marL="105180" marR="105180" marT="124229" marB="124229">
                    <a:solidFill>
                      <a:srgbClr val="007A9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chemeClr val="bg1"/>
                          </a:solidFill>
                          <a:effectLst/>
                          <a:latin typeface="+mn-lt"/>
                          <a:ea typeface="+mn-ea"/>
                          <a:cs typeface="+mn-cs"/>
                        </a:rPr>
                        <a:t>29.4</a:t>
                      </a:r>
                    </a:p>
                  </a:txBody>
                  <a:tcPr marL="105180" marR="105180" marT="124229" marB="124229">
                    <a:solidFill>
                      <a:srgbClr val="007A9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noProof="0" dirty="0">
                          <a:solidFill>
                            <a:schemeClr val="bg1"/>
                          </a:solidFill>
                          <a:effectLst/>
                          <a:latin typeface="+mn-lt"/>
                          <a:ea typeface="+mn-ea"/>
                          <a:cs typeface="+mn-cs"/>
                        </a:rPr>
                        <a:t>27.1</a:t>
                      </a:r>
                    </a:p>
                  </a:txBody>
                  <a:tcPr marL="105180" marR="105180" marT="124229" marB="124229">
                    <a:solidFill>
                      <a:srgbClr val="007A96"/>
                    </a:solidFill>
                  </a:tcPr>
                </a:tc>
                <a:extLst>
                  <a:ext uri="{0D108BD9-81ED-4DB2-BD59-A6C34878D82A}">
                    <a16:rowId xmlns:a16="http://schemas.microsoft.com/office/drawing/2014/main" val="12877266"/>
                  </a:ext>
                </a:extLst>
              </a:tr>
            </a:tbl>
          </a:graphicData>
        </a:graphic>
      </p:graphicFrame>
      <p:sp>
        <p:nvSpPr>
          <p:cNvPr id="10" name="TextBox 9">
            <a:extLst>
              <a:ext uri="{FF2B5EF4-FFF2-40B4-BE49-F238E27FC236}">
                <a16:creationId xmlns:a16="http://schemas.microsoft.com/office/drawing/2014/main" id="{7575665D-8174-42C5-8F8E-F754B6DA4A1D}"/>
              </a:ext>
            </a:extLst>
          </p:cNvPr>
          <p:cNvSpPr txBox="1"/>
          <p:nvPr/>
        </p:nvSpPr>
        <p:spPr>
          <a:xfrm>
            <a:off x="7101731" y="1897256"/>
            <a:ext cx="4221628" cy="3573540"/>
          </a:xfrm>
          <a:prstGeom prst="rect">
            <a:avLst/>
          </a:prstGeom>
          <a:solidFill>
            <a:sysClr val="window" lastClr="FFFFFF"/>
          </a:solidFill>
        </p:spPr>
        <p:txBody>
          <a:bodyPr wrap="square" lIns="144000" tIns="180000" rIns="144000" bIns="90000" rtlCol="0">
            <a:spAutoFit/>
          </a:bodyPr>
          <a:lstStyle/>
          <a:p>
            <a:pPr marL="285750" indent="-285750">
              <a:spcAft>
                <a:spcPts val="600"/>
              </a:spcAft>
              <a:buFont typeface="Arial" panose="020B0604020202020204" pitchFamily="34" charset="0"/>
              <a:buChar char="•"/>
            </a:pPr>
            <a:r>
              <a:rPr lang="en-US" sz="1400" dirty="0"/>
              <a:t>The response rate is balanced between firms that applied for projects or cheques</a:t>
            </a:r>
          </a:p>
          <a:p>
            <a:pPr marL="285750" indent="-285750">
              <a:spcAft>
                <a:spcPts val="300"/>
              </a:spcAft>
              <a:buFont typeface="Arial" panose="020B0604020202020204" pitchFamily="34" charset="0"/>
              <a:buChar char="•"/>
            </a:pPr>
            <a:r>
              <a:rPr lang="en-US" sz="1400" dirty="0"/>
              <a:t>Firms that received the funding are far more responsive than firms that did not receive funding</a:t>
            </a:r>
          </a:p>
          <a:p>
            <a:pPr marL="742950" lvl="1" indent="-285750">
              <a:spcAft>
                <a:spcPts val="600"/>
              </a:spcAft>
              <a:buFont typeface="Arial" panose="020B0604020202020204" pitchFamily="34" charset="0"/>
              <a:buChar char="•"/>
            </a:pPr>
            <a:r>
              <a:rPr lang="en-US" sz="1200" dirty="0"/>
              <a:t>This lack of response from rejected applicants might introduce response bias, but we cannot assess the size of the bias due to a lack of non-response analysis</a:t>
            </a:r>
          </a:p>
          <a:p>
            <a:pPr marL="285750" indent="-285750">
              <a:buFont typeface="Arial" panose="020B0604020202020204" pitchFamily="34" charset="0"/>
              <a:buChar char="•"/>
            </a:pPr>
            <a:r>
              <a:rPr lang="en-US" sz="1400" dirty="0"/>
              <a:t>A breakdown for different firm sizes, ages and industry affiliations is not possible since the former two rely on firm’s reported values in the surveys (which are trivially not available for non-participants) while information on the latter was not provided by </a:t>
            </a:r>
            <a:r>
              <a:rPr lang="en-US" sz="1400" dirty="0" err="1"/>
              <a:t>Innosuisse</a:t>
            </a:r>
            <a:r>
              <a:rPr lang="en-US" sz="1400" dirty="0"/>
              <a:t>.</a:t>
            </a:r>
          </a:p>
        </p:txBody>
      </p:sp>
    </p:spTree>
    <p:extLst>
      <p:ext uri="{BB962C8B-B14F-4D97-AF65-F5344CB8AC3E}">
        <p14:creationId xmlns:p14="http://schemas.microsoft.com/office/powerpoint/2010/main" val="234245104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53</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Development of innovation activities</a:t>
            </a:r>
          </a:p>
        </p:txBody>
      </p:sp>
    </p:spTree>
    <p:extLst>
      <p:ext uri="{BB962C8B-B14F-4D97-AF65-F5344CB8AC3E}">
        <p14:creationId xmlns:p14="http://schemas.microsoft.com/office/powerpoint/2010/main" val="68190436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54</a:t>
            </a:fld>
            <a:endParaRPr lang="de-CH"/>
          </a:p>
        </p:txBody>
      </p:sp>
      <p:sp>
        <p:nvSpPr>
          <p:cNvPr id="6" name="Text Placeholder 5"/>
          <p:cNvSpPr>
            <a:spLocks noGrp="1"/>
          </p:cNvSpPr>
          <p:nvPr>
            <p:ph type="body" sz="quarter" idx="13"/>
          </p:nvPr>
        </p:nvSpPr>
        <p:spPr>
          <a:xfrm>
            <a:off x="330200" y="620713"/>
            <a:ext cx="11531600" cy="993752"/>
          </a:xfrm>
        </p:spPr>
        <p:txBody>
          <a:bodyPr/>
          <a:lstStyle/>
          <a:p>
            <a:pPr>
              <a:spcBef>
                <a:spcPts val="600"/>
              </a:spcBef>
            </a:pPr>
            <a:r>
              <a:rPr lang="en-US" sz="2800" dirty="0"/>
              <a:t>Development of innovation activities</a:t>
            </a:r>
          </a:p>
          <a:p>
            <a:r>
              <a:rPr lang="en-US" sz="1400" b="0" dirty="0"/>
              <a:t>Questions: How did the innovation activities in your company develop in the last 3 years?</a:t>
            </a:r>
          </a:p>
          <a:p>
            <a:r>
              <a:rPr lang="en-US" sz="1400" b="0" dirty="0"/>
              <a:t>	How will the innovation activities in your company develop in the next 3 years?</a:t>
            </a:r>
          </a:p>
        </p:txBody>
      </p:sp>
      <p:graphicFrame>
        <p:nvGraphicFramePr>
          <p:cNvPr id="2" name="Table 6">
            <a:extLst>
              <a:ext uri="{FF2B5EF4-FFF2-40B4-BE49-F238E27FC236}">
                <a16:creationId xmlns:a16="http://schemas.microsoft.com/office/drawing/2014/main" id="{F61F1158-2F51-4885-9959-F239C7E68F05}"/>
              </a:ext>
            </a:extLst>
          </p:cNvPr>
          <p:cNvGraphicFramePr>
            <a:graphicFrameLocks noGrp="1"/>
          </p:cNvGraphicFramePr>
          <p:nvPr>
            <p:extLst>
              <p:ext uri="{D42A27DB-BD31-4B8C-83A1-F6EECF244321}">
                <p14:modId xmlns:p14="http://schemas.microsoft.com/office/powerpoint/2010/main" val="3671478390"/>
              </p:ext>
            </p:extLst>
          </p:nvPr>
        </p:nvGraphicFramePr>
        <p:xfrm>
          <a:off x="1341091" y="1916832"/>
          <a:ext cx="8388000" cy="3957045"/>
        </p:xfrm>
        <a:graphic>
          <a:graphicData uri="http://schemas.openxmlformats.org/drawingml/2006/table">
            <a:tbl>
              <a:tblPr firstRow="1" bandRow="1">
                <a:tableStyleId>{5C22544A-7EE6-4342-B048-85BDC9FD1C3A}</a:tableStyleId>
              </a:tblPr>
              <a:tblGrid>
                <a:gridCol w="2088000">
                  <a:extLst>
                    <a:ext uri="{9D8B030D-6E8A-4147-A177-3AD203B41FA5}">
                      <a16:colId xmlns:a16="http://schemas.microsoft.com/office/drawing/2014/main" val="1692757385"/>
                    </a:ext>
                  </a:extLst>
                </a:gridCol>
                <a:gridCol w="1836000">
                  <a:extLst>
                    <a:ext uri="{9D8B030D-6E8A-4147-A177-3AD203B41FA5}">
                      <a16:colId xmlns:a16="http://schemas.microsoft.com/office/drawing/2014/main" val="2089500735"/>
                    </a:ext>
                  </a:extLst>
                </a:gridCol>
                <a:gridCol w="1116000">
                  <a:extLst>
                    <a:ext uri="{9D8B030D-6E8A-4147-A177-3AD203B41FA5}">
                      <a16:colId xmlns:a16="http://schemas.microsoft.com/office/drawing/2014/main" val="2160228569"/>
                    </a:ext>
                  </a:extLst>
                </a:gridCol>
                <a:gridCol w="1116000">
                  <a:extLst>
                    <a:ext uri="{9D8B030D-6E8A-4147-A177-3AD203B41FA5}">
                      <a16:colId xmlns:a16="http://schemas.microsoft.com/office/drawing/2014/main" val="1823091625"/>
                    </a:ext>
                  </a:extLst>
                </a:gridCol>
                <a:gridCol w="1116000">
                  <a:extLst>
                    <a:ext uri="{9D8B030D-6E8A-4147-A177-3AD203B41FA5}">
                      <a16:colId xmlns:a16="http://schemas.microsoft.com/office/drawing/2014/main" val="2210552804"/>
                    </a:ext>
                  </a:extLst>
                </a:gridCol>
                <a:gridCol w="1116000">
                  <a:extLst>
                    <a:ext uri="{9D8B030D-6E8A-4147-A177-3AD203B41FA5}">
                      <a16:colId xmlns:a16="http://schemas.microsoft.com/office/drawing/2014/main" val="3170048290"/>
                    </a:ext>
                  </a:extLst>
                </a:gridCol>
              </a:tblGrid>
              <a:tr h="472660">
                <a:tc>
                  <a:txBody>
                    <a:bodyPr/>
                    <a:lstStyle/>
                    <a:p>
                      <a:endParaRPr lang="en-US" sz="2200" noProof="0" dirty="0"/>
                    </a:p>
                  </a:txBody>
                  <a:tcPr marL="126681" marR="126681" marT="63340" marB="63340">
                    <a:noFill/>
                  </a:tcPr>
                </a:tc>
                <a:tc>
                  <a:txBody>
                    <a:bodyPr/>
                    <a:lstStyle/>
                    <a:p>
                      <a:endParaRPr lang="en-US" sz="2200" noProof="0" dirty="0"/>
                    </a:p>
                  </a:txBody>
                  <a:tcPr marL="126681" marR="126681" marT="63340" marB="63340">
                    <a:noFill/>
                  </a:tcPr>
                </a:tc>
                <a:tc gridSpan="2">
                  <a:txBody>
                    <a:bodyPr/>
                    <a:lstStyle/>
                    <a:p>
                      <a:pPr algn="ctr"/>
                      <a:r>
                        <a:rPr lang="en-US" sz="2200" noProof="0" dirty="0"/>
                        <a:t>Past 3 years</a:t>
                      </a:r>
                    </a:p>
                  </a:txBody>
                  <a:tcPr marL="89850" marR="89850" marT="44925" marB="44925"/>
                </a:tc>
                <a:tc hMerge="1">
                  <a:txBody>
                    <a:bodyPr/>
                    <a:lstStyle/>
                    <a:p>
                      <a:endParaRPr lang="de-CH" dirty="0"/>
                    </a:p>
                  </a:txBody>
                  <a:tcPr/>
                </a:tc>
                <a:tc gridSpan="2">
                  <a:txBody>
                    <a:bodyPr/>
                    <a:lstStyle/>
                    <a:p>
                      <a:pPr algn="ctr"/>
                      <a:r>
                        <a:rPr lang="en-US" sz="2200" noProof="0" dirty="0"/>
                        <a:t>Next 3 years</a:t>
                      </a:r>
                    </a:p>
                  </a:txBody>
                  <a:tcPr marL="89850" marR="89850" marT="44925" marB="44925"/>
                </a:tc>
                <a:tc hMerge="1">
                  <a:txBody>
                    <a:bodyPr/>
                    <a:lstStyle/>
                    <a:p>
                      <a:endParaRPr lang="de-CH" dirty="0"/>
                    </a:p>
                  </a:txBody>
                  <a:tcPr/>
                </a:tc>
                <a:extLst>
                  <a:ext uri="{0D108BD9-81ED-4DB2-BD59-A6C34878D82A}">
                    <a16:rowId xmlns:a16="http://schemas.microsoft.com/office/drawing/2014/main" val="3688345545"/>
                  </a:ext>
                </a:extLst>
              </a:tr>
              <a:tr h="757550">
                <a:tc>
                  <a:txBody>
                    <a:bodyPr/>
                    <a:lstStyle/>
                    <a:p>
                      <a:endParaRPr lang="en-US" sz="1500" i="1" noProof="0" dirty="0"/>
                    </a:p>
                  </a:txBody>
                  <a:tcPr marL="126681" marR="126681" marT="63340" marB="63340">
                    <a:noFill/>
                  </a:tcPr>
                </a:tc>
                <a:tc>
                  <a:txBody>
                    <a:bodyPr/>
                    <a:lstStyle/>
                    <a:p>
                      <a:endParaRPr lang="en-US" sz="1500" i="1" noProof="0" dirty="0"/>
                    </a:p>
                  </a:txBody>
                  <a:tcPr marL="126681" marR="126681" marT="63340" marB="63340">
                    <a:noFill/>
                  </a:tcPr>
                </a:tc>
                <a:tc>
                  <a:txBody>
                    <a:bodyPr/>
                    <a:lstStyle/>
                    <a:p>
                      <a:pPr algn="ctr"/>
                      <a:r>
                        <a:rPr lang="en-US" sz="1900" noProof="0" dirty="0"/>
                        <a:t>2019</a:t>
                      </a:r>
                    </a:p>
                  </a:txBody>
                  <a:tcPr marL="126681" marR="126681" marT="63340" marB="63340" anchor="ctr"/>
                </a:tc>
                <a:tc>
                  <a:txBody>
                    <a:bodyPr/>
                    <a:lstStyle/>
                    <a:p>
                      <a:pPr algn="ctr"/>
                      <a:r>
                        <a:rPr lang="en-US" sz="1900" noProof="0" dirty="0"/>
                        <a:t>2021</a:t>
                      </a:r>
                    </a:p>
                  </a:txBody>
                  <a:tcPr marL="126681" marR="126681" marT="63340" marB="63340" anchor="ctr"/>
                </a:tc>
                <a:tc>
                  <a:txBody>
                    <a:bodyPr/>
                    <a:lstStyle/>
                    <a:p>
                      <a:pPr algn="ctr"/>
                      <a:r>
                        <a:rPr lang="en-US" sz="1900" noProof="0" dirty="0"/>
                        <a:t>2019</a:t>
                      </a:r>
                    </a:p>
                  </a:txBody>
                  <a:tcPr marL="126681" marR="126681" marT="63340" marB="63340" anchor="ctr"/>
                </a:tc>
                <a:tc>
                  <a:txBody>
                    <a:bodyPr/>
                    <a:lstStyle/>
                    <a:p>
                      <a:pPr algn="ctr"/>
                      <a:r>
                        <a:rPr lang="en-US" sz="1900" noProof="0" dirty="0"/>
                        <a:t>2021</a:t>
                      </a:r>
                    </a:p>
                  </a:txBody>
                  <a:tcPr marL="126681" marR="126681" marT="63340" marB="63340" anchor="ctr"/>
                </a:tc>
                <a:extLst>
                  <a:ext uri="{0D108BD9-81ED-4DB2-BD59-A6C34878D82A}">
                    <a16:rowId xmlns:a16="http://schemas.microsoft.com/office/drawing/2014/main" val="1008026060"/>
                  </a:ext>
                </a:extLst>
              </a:tr>
              <a:tr h="545367">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t>How did the innovation activities in your company develop?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t>(in %)</a:t>
                      </a:r>
                    </a:p>
                    <a:p>
                      <a:endParaRPr lang="en-US" sz="1600" noProof="0" dirty="0"/>
                    </a:p>
                  </a:txBody>
                  <a:tcPr marL="106846" marR="106846" marT="53422" marB="53422" anchor="ctr"/>
                </a:tc>
                <a:tc>
                  <a:txBody>
                    <a:bodyPr/>
                    <a:lstStyle/>
                    <a:p>
                      <a:r>
                        <a:rPr lang="en-US" sz="1600" noProof="0" dirty="0"/>
                        <a:t>Strong Reduction</a:t>
                      </a:r>
                    </a:p>
                  </a:txBody>
                  <a:tcPr marL="126681" marR="126681" marT="63340" marB="63340" anchor="ctr"/>
                </a:tc>
                <a:tc>
                  <a:txBody>
                    <a:bodyPr/>
                    <a:lstStyle/>
                    <a:p>
                      <a:pPr algn="ctr"/>
                      <a:r>
                        <a:rPr lang="en-US" sz="1600" noProof="0" dirty="0"/>
                        <a:t>0.8</a:t>
                      </a:r>
                    </a:p>
                  </a:txBody>
                  <a:tcPr marL="126681" marR="126681" marT="63340" marB="633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dirty="0"/>
                        <a:t>1.4</a:t>
                      </a:r>
                    </a:p>
                  </a:txBody>
                  <a:tcPr marL="126681" marR="126681" marT="63340" marB="63340" anchor="ctr"/>
                </a:tc>
                <a:tc>
                  <a:txBody>
                    <a:bodyPr/>
                    <a:lstStyle/>
                    <a:p>
                      <a:pPr algn="ctr"/>
                      <a:r>
                        <a:rPr lang="en-US" sz="1600" noProof="0" dirty="0"/>
                        <a:t>1.6</a:t>
                      </a:r>
                    </a:p>
                  </a:txBody>
                  <a:tcPr marL="126681" marR="126681" marT="63340" marB="63340" anchor="ctr"/>
                </a:tc>
                <a:tc>
                  <a:txBody>
                    <a:bodyPr/>
                    <a:lstStyle/>
                    <a:p>
                      <a:pPr algn="ctr"/>
                      <a:r>
                        <a:rPr lang="en-US" sz="1600" noProof="0" dirty="0"/>
                        <a:t>2.1</a:t>
                      </a:r>
                    </a:p>
                  </a:txBody>
                  <a:tcPr marL="126681" marR="126681" marT="63340" marB="63340" anchor="ctr"/>
                </a:tc>
                <a:extLst>
                  <a:ext uri="{0D108BD9-81ED-4DB2-BD59-A6C34878D82A}">
                    <a16:rowId xmlns:a16="http://schemas.microsoft.com/office/drawing/2014/main" val="124379440"/>
                  </a:ext>
                </a:extLst>
              </a:tr>
              <a:tr h="545367">
                <a:tc vMerge="1">
                  <a:txBody>
                    <a:bodyPr/>
                    <a:lstStyle/>
                    <a:p>
                      <a:endParaRPr lang="en-US" sz="1400" noProof="0" dirty="0"/>
                    </a:p>
                  </a:txBody>
                  <a:tcPr marL="108737" marR="108737" marT="54368" marB="54368" anchor="ctr"/>
                </a:tc>
                <a:tc>
                  <a:txBody>
                    <a:bodyPr/>
                    <a:lstStyle/>
                    <a:p>
                      <a:r>
                        <a:rPr lang="en-US" sz="1600" noProof="0" dirty="0"/>
                        <a:t>Reduction</a:t>
                      </a:r>
                    </a:p>
                  </a:txBody>
                  <a:tcPr marL="126681" marR="126681" marT="63340" marB="63340" anchor="ctr"/>
                </a:tc>
                <a:tc>
                  <a:txBody>
                    <a:bodyPr/>
                    <a:lstStyle/>
                    <a:p>
                      <a:pPr algn="ctr"/>
                      <a:r>
                        <a:rPr lang="en-US" sz="1600" noProof="0" dirty="0"/>
                        <a:t>4.7</a:t>
                      </a:r>
                    </a:p>
                  </a:txBody>
                  <a:tcPr marL="126681" marR="126681" marT="63340" marB="63340" anchor="ctr"/>
                </a:tc>
                <a:tc>
                  <a:txBody>
                    <a:bodyPr/>
                    <a:lstStyle/>
                    <a:p>
                      <a:pPr algn="ctr"/>
                      <a:r>
                        <a:rPr lang="en-US" sz="1600" noProof="0" dirty="0"/>
                        <a:t>6.4</a:t>
                      </a:r>
                    </a:p>
                  </a:txBody>
                  <a:tcPr marL="126681" marR="126681" marT="63340" marB="633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dirty="0"/>
                        <a:t>6.0</a:t>
                      </a:r>
                    </a:p>
                  </a:txBody>
                  <a:tcPr marL="126681" marR="126681" marT="63340" marB="633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dirty="0"/>
                        <a:t>6.5</a:t>
                      </a:r>
                    </a:p>
                  </a:txBody>
                  <a:tcPr marL="126681" marR="126681" marT="63340" marB="63340" anchor="ctr"/>
                </a:tc>
                <a:extLst>
                  <a:ext uri="{0D108BD9-81ED-4DB2-BD59-A6C34878D82A}">
                    <a16:rowId xmlns:a16="http://schemas.microsoft.com/office/drawing/2014/main" val="1190528580"/>
                  </a:ext>
                </a:extLst>
              </a:tr>
              <a:tr h="545367">
                <a:tc vMerge="1">
                  <a:txBody>
                    <a:bodyPr/>
                    <a:lstStyle/>
                    <a:p>
                      <a:endParaRPr lang="en-US" sz="1400" noProof="0" dirty="0"/>
                    </a:p>
                  </a:txBody>
                  <a:tcPr marL="108737" marR="108737" marT="54368" marB="54368" anchor="ctr"/>
                </a:tc>
                <a:tc>
                  <a:txBody>
                    <a:bodyPr/>
                    <a:lstStyle/>
                    <a:p>
                      <a:r>
                        <a:rPr lang="en-US" sz="1600" noProof="0" dirty="0"/>
                        <a:t>Unchanged</a:t>
                      </a:r>
                    </a:p>
                  </a:txBody>
                  <a:tcPr marL="126681" marR="126681" marT="63340" marB="63340" anchor="ctr"/>
                </a:tc>
                <a:tc>
                  <a:txBody>
                    <a:bodyPr/>
                    <a:lstStyle/>
                    <a:p>
                      <a:pPr algn="ctr"/>
                      <a:r>
                        <a:rPr lang="en-US" sz="1600" noProof="0" dirty="0"/>
                        <a:t>31.6</a:t>
                      </a:r>
                    </a:p>
                  </a:txBody>
                  <a:tcPr marL="126681" marR="126681" marT="63340" marB="63340" anchor="ctr"/>
                </a:tc>
                <a:tc>
                  <a:txBody>
                    <a:bodyPr/>
                    <a:lstStyle/>
                    <a:p>
                      <a:pPr algn="ctr"/>
                      <a:r>
                        <a:rPr lang="en-US" sz="1600" noProof="0" dirty="0"/>
                        <a:t>36.8</a:t>
                      </a:r>
                    </a:p>
                  </a:txBody>
                  <a:tcPr marL="126681" marR="126681" marT="63340" marB="633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dirty="0"/>
                        <a:t>23.3</a:t>
                      </a:r>
                    </a:p>
                  </a:txBody>
                  <a:tcPr marL="126681" marR="126681" marT="63340" marB="633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dirty="0"/>
                        <a:t>30.7</a:t>
                      </a:r>
                    </a:p>
                  </a:txBody>
                  <a:tcPr marL="126681" marR="126681" marT="63340" marB="63340" anchor="ctr"/>
                </a:tc>
                <a:extLst>
                  <a:ext uri="{0D108BD9-81ED-4DB2-BD59-A6C34878D82A}">
                    <a16:rowId xmlns:a16="http://schemas.microsoft.com/office/drawing/2014/main" val="2884996076"/>
                  </a:ext>
                </a:extLst>
              </a:tr>
              <a:tr h="545367">
                <a:tc vMerge="1">
                  <a:txBody>
                    <a:bodyPr/>
                    <a:lstStyle/>
                    <a:p>
                      <a:endParaRPr lang="en-US" sz="1400" noProof="0" dirty="0"/>
                    </a:p>
                  </a:txBody>
                  <a:tcPr marL="108737" marR="108737" marT="54368" marB="54368" anchor="ctr"/>
                </a:tc>
                <a:tc>
                  <a:txBody>
                    <a:bodyPr/>
                    <a:lstStyle/>
                    <a:p>
                      <a:r>
                        <a:rPr lang="en-US" sz="1600" noProof="0" dirty="0"/>
                        <a:t>Increase</a:t>
                      </a:r>
                    </a:p>
                  </a:txBody>
                  <a:tcPr marL="126681" marR="126681" marT="63340" marB="63340" anchor="ctr"/>
                </a:tc>
                <a:tc>
                  <a:txBody>
                    <a:bodyPr/>
                    <a:lstStyle/>
                    <a:p>
                      <a:pPr algn="ctr"/>
                      <a:r>
                        <a:rPr lang="en-US" sz="1600" noProof="0" dirty="0"/>
                        <a:t>43.4</a:t>
                      </a:r>
                    </a:p>
                  </a:txBody>
                  <a:tcPr marL="126681" marR="126681" marT="63340" marB="63340" anchor="ctr"/>
                </a:tc>
                <a:tc>
                  <a:txBody>
                    <a:bodyPr/>
                    <a:lstStyle/>
                    <a:p>
                      <a:pPr algn="ctr"/>
                      <a:r>
                        <a:rPr lang="en-US" sz="1600" noProof="0" dirty="0"/>
                        <a:t>43.0</a:t>
                      </a:r>
                    </a:p>
                  </a:txBody>
                  <a:tcPr marL="126681" marR="126681" marT="63340" marB="633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dirty="0"/>
                        <a:t>42.3</a:t>
                      </a:r>
                    </a:p>
                  </a:txBody>
                  <a:tcPr marL="126681" marR="126681" marT="63340" marB="633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dirty="0"/>
                        <a:t>41.6</a:t>
                      </a:r>
                    </a:p>
                  </a:txBody>
                  <a:tcPr marL="126681" marR="126681" marT="63340" marB="63340" anchor="ctr"/>
                </a:tc>
                <a:extLst>
                  <a:ext uri="{0D108BD9-81ED-4DB2-BD59-A6C34878D82A}">
                    <a16:rowId xmlns:a16="http://schemas.microsoft.com/office/drawing/2014/main" val="3257054970"/>
                  </a:ext>
                </a:extLst>
              </a:tr>
              <a:tr h="545367">
                <a:tc vMerge="1">
                  <a:txBody>
                    <a:bodyPr/>
                    <a:lstStyle/>
                    <a:p>
                      <a:endParaRPr lang="en-US" sz="1400" noProof="0" dirty="0"/>
                    </a:p>
                  </a:txBody>
                  <a:tcPr marL="108737" marR="108737" marT="54368" marB="54368" anchor="ctr"/>
                </a:tc>
                <a:tc>
                  <a:txBody>
                    <a:bodyPr/>
                    <a:lstStyle/>
                    <a:p>
                      <a:r>
                        <a:rPr lang="en-US" sz="1600" noProof="0" dirty="0"/>
                        <a:t>Strong Increase</a:t>
                      </a:r>
                    </a:p>
                  </a:txBody>
                  <a:tcPr marL="126681" marR="126681" marT="63340" marB="63340" anchor="ctr"/>
                </a:tc>
                <a:tc>
                  <a:txBody>
                    <a:bodyPr/>
                    <a:lstStyle/>
                    <a:p>
                      <a:pPr algn="ctr"/>
                      <a:r>
                        <a:rPr lang="en-US" sz="1600" noProof="0" dirty="0"/>
                        <a:t>19.5</a:t>
                      </a:r>
                    </a:p>
                  </a:txBody>
                  <a:tcPr marL="126681" marR="126681" marT="63340" marB="63340" anchor="ctr"/>
                </a:tc>
                <a:tc>
                  <a:txBody>
                    <a:bodyPr/>
                    <a:lstStyle/>
                    <a:p>
                      <a:pPr algn="ctr"/>
                      <a:r>
                        <a:rPr lang="en-US" sz="1600" noProof="0" dirty="0"/>
                        <a:t>12.5</a:t>
                      </a:r>
                    </a:p>
                  </a:txBody>
                  <a:tcPr marL="126681" marR="126681" marT="63340" marB="633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dirty="0"/>
                        <a:t>26.8</a:t>
                      </a:r>
                    </a:p>
                  </a:txBody>
                  <a:tcPr marL="126681" marR="126681" marT="63340" marB="633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dirty="0"/>
                        <a:t>19.1</a:t>
                      </a:r>
                    </a:p>
                  </a:txBody>
                  <a:tcPr marL="126681" marR="126681" marT="63340" marB="63340" anchor="ctr"/>
                </a:tc>
                <a:extLst>
                  <a:ext uri="{0D108BD9-81ED-4DB2-BD59-A6C34878D82A}">
                    <a16:rowId xmlns:a16="http://schemas.microsoft.com/office/drawing/2014/main" val="973174665"/>
                  </a:ext>
                </a:extLst>
              </a:tr>
            </a:tbl>
          </a:graphicData>
        </a:graphic>
      </p:graphicFrame>
    </p:spTree>
    <p:extLst>
      <p:ext uri="{BB962C8B-B14F-4D97-AF65-F5344CB8AC3E}">
        <p14:creationId xmlns:p14="http://schemas.microsoft.com/office/powerpoint/2010/main" val="74666149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55</a:t>
            </a:fld>
            <a:endParaRPr lang="de-CH"/>
          </a:p>
        </p:txBody>
      </p:sp>
      <p:sp>
        <p:nvSpPr>
          <p:cNvPr id="6" name="Text Placeholder 5"/>
          <p:cNvSpPr>
            <a:spLocks noGrp="1"/>
          </p:cNvSpPr>
          <p:nvPr>
            <p:ph type="body" sz="quarter" idx="13"/>
          </p:nvPr>
        </p:nvSpPr>
        <p:spPr>
          <a:xfrm>
            <a:off x="330200" y="620713"/>
            <a:ext cx="11531600" cy="993752"/>
          </a:xfrm>
        </p:spPr>
        <p:txBody>
          <a:bodyPr/>
          <a:lstStyle/>
          <a:p>
            <a:pPr>
              <a:spcBef>
                <a:spcPts val="600"/>
              </a:spcBef>
            </a:pPr>
            <a:r>
              <a:rPr lang="en-US" sz="2800" dirty="0"/>
              <a:t>Development of innovation activities</a:t>
            </a:r>
          </a:p>
          <a:p>
            <a:r>
              <a:rPr lang="en-US" sz="1400" b="0" dirty="0"/>
              <a:t>Questions: How did the innovation activities in your company develop in the last 3 years?</a:t>
            </a:r>
          </a:p>
          <a:p>
            <a:r>
              <a:rPr lang="en-US" sz="1400" b="0" dirty="0"/>
              <a:t>	How will the innovation activities in your company develop in the next 3 years?</a:t>
            </a:r>
          </a:p>
        </p:txBody>
      </p:sp>
      <p:sp>
        <p:nvSpPr>
          <p:cNvPr id="12" name="Rectangle 11"/>
          <p:cNvSpPr/>
          <p:nvPr/>
        </p:nvSpPr>
        <p:spPr>
          <a:xfrm>
            <a:off x="5229523" y="5251629"/>
            <a:ext cx="6100617" cy="461665"/>
          </a:xfrm>
          <a:prstGeom prst="rect">
            <a:avLst/>
          </a:prstGeom>
        </p:spPr>
        <p:txBody>
          <a:bodyPr wrap="square">
            <a:spAutoFit/>
          </a:bodyPr>
          <a:lstStyle/>
          <a:p>
            <a:pPr marL="228600" indent="-228600">
              <a:buFont typeface="Arial" panose="020B0604020202020204" pitchFamily="34" charset="0"/>
              <a:buChar char="•"/>
            </a:pPr>
            <a:endParaRPr lang="en-US" sz="1200" dirty="0"/>
          </a:p>
          <a:p>
            <a:pPr marL="742950" lvl="1" indent="-285750">
              <a:buFont typeface="+mj-lt"/>
              <a:buAutoNum type="romanLcPeriod"/>
            </a:pPr>
            <a:endParaRPr lang="en-US" sz="1200" dirty="0"/>
          </a:p>
        </p:txBody>
      </p:sp>
      <p:sp>
        <p:nvSpPr>
          <p:cNvPr id="43" name="Rectangle 42"/>
          <p:cNvSpPr/>
          <p:nvPr/>
        </p:nvSpPr>
        <p:spPr>
          <a:xfrm>
            <a:off x="7029723" y="2450219"/>
            <a:ext cx="4409491" cy="2800767"/>
          </a:xfrm>
          <a:prstGeom prst="rect">
            <a:avLst/>
          </a:prstGeom>
        </p:spPr>
        <p:txBody>
          <a:bodyPr wrap="square">
            <a:spAutoFit/>
          </a:bodyPr>
          <a:lstStyle/>
          <a:p>
            <a:pPr marL="228600" indent="-228600">
              <a:buFont typeface="Arial" panose="020B0604020202020204" pitchFamily="34" charset="0"/>
              <a:buChar char="•"/>
            </a:pPr>
            <a:r>
              <a:rPr lang="en-US" sz="1100" dirty="0"/>
              <a:t>This graph shows the </a:t>
            </a:r>
            <a:r>
              <a:rPr lang="en-US" sz="1100" b="1" dirty="0"/>
              <a:t>sign</a:t>
            </a:r>
            <a:r>
              <a:rPr lang="en-US" sz="1100" dirty="0"/>
              <a:t> and </a:t>
            </a:r>
            <a:r>
              <a:rPr lang="en-US" sz="1100" b="1" dirty="0"/>
              <a:t>statistical significance </a:t>
            </a:r>
            <a:r>
              <a:rPr lang="en-US" sz="1100" dirty="0"/>
              <a:t>of the difference between the replies to the two above questions between 2021 and 2019.</a:t>
            </a:r>
          </a:p>
          <a:p>
            <a:pPr marL="228600" indent="-228600">
              <a:buFont typeface="Arial" panose="020B0604020202020204" pitchFamily="34" charset="0"/>
              <a:buChar char="•"/>
            </a:pPr>
            <a:r>
              <a:rPr lang="en-US" sz="1100" dirty="0"/>
              <a:t>Since these replies are measured on an ordinal scale, it is best to apply an ordinal regression model, in our case a proportional odds logistic regression</a:t>
            </a:r>
          </a:p>
          <a:p>
            <a:pPr marL="228600" indent="-228600">
              <a:buFont typeface="Arial" panose="020B0604020202020204" pitchFamily="34" charset="0"/>
              <a:buChar char="•"/>
            </a:pPr>
            <a:r>
              <a:rPr lang="en-US" sz="1100" dirty="0"/>
              <a:t>The validity of the proportionality assumption is checked for each regression </a:t>
            </a:r>
          </a:p>
          <a:p>
            <a:pPr marL="228600" indent="-228600">
              <a:buFont typeface="Arial" panose="020B0604020202020204" pitchFamily="34" charset="0"/>
              <a:buChar char="•"/>
            </a:pPr>
            <a:r>
              <a:rPr lang="en-US" sz="1100" dirty="0"/>
              <a:t>The graph indicates if the two groups differ in their response to every category of the ordinal variable (here every level between strong reduction and strong increase) and if these differences are statistically significant</a:t>
            </a:r>
          </a:p>
          <a:p>
            <a:pPr marL="228600" indent="-228600">
              <a:buFont typeface="Arial" panose="020B0604020202020204" pitchFamily="34" charset="0"/>
              <a:buChar char="•"/>
            </a:pPr>
            <a:r>
              <a:rPr lang="en-US" sz="1100" dirty="0"/>
              <a:t>In this case, we see that the responses to the past and expected future development of a firm’s innovation activities were </a:t>
            </a:r>
            <a:r>
              <a:rPr lang="en-US" sz="1100" b="1" dirty="0"/>
              <a:t>slightly lower in 2021 </a:t>
            </a:r>
            <a:r>
              <a:rPr lang="en-US" sz="1100" dirty="0"/>
              <a:t>and that these </a:t>
            </a:r>
            <a:r>
              <a:rPr lang="en-US" sz="1100" b="1" dirty="0"/>
              <a:t>results are statistically significant </a:t>
            </a:r>
            <a:r>
              <a:rPr lang="en-US" sz="1100" dirty="0"/>
              <a:t>on a 5% level.</a:t>
            </a:r>
          </a:p>
        </p:txBody>
      </p:sp>
      <p:grpSp>
        <p:nvGrpSpPr>
          <p:cNvPr id="10" name="Group 9">
            <a:extLst>
              <a:ext uri="{FF2B5EF4-FFF2-40B4-BE49-F238E27FC236}">
                <a16:creationId xmlns:a16="http://schemas.microsoft.com/office/drawing/2014/main" id="{C13A3BD7-B733-4C56-AF53-30501D3C6D52}"/>
              </a:ext>
            </a:extLst>
          </p:cNvPr>
          <p:cNvGrpSpPr/>
          <p:nvPr/>
        </p:nvGrpSpPr>
        <p:grpSpPr>
          <a:xfrm>
            <a:off x="334303" y="2708920"/>
            <a:ext cx="6273058" cy="2088232"/>
            <a:chOff x="334303" y="2708920"/>
            <a:chExt cx="6273058" cy="2088232"/>
          </a:xfrm>
        </p:grpSpPr>
        <p:grpSp>
          <p:nvGrpSpPr>
            <p:cNvPr id="9" name="Group 8">
              <a:extLst>
                <a:ext uri="{FF2B5EF4-FFF2-40B4-BE49-F238E27FC236}">
                  <a16:creationId xmlns:a16="http://schemas.microsoft.com/office/drawing/2014/main" id="{5CCC48B0-7EF6-4B7A-94EC-66F06960B175}"/>
                </a:ext>
              </a:extLst>
            </p:cNvPr>
            <p:cNvGrpSpPr/>
            <p:nvPr/>
          </p:nvGrpSpPr>
          <p:grpSpPr>
            <a:xfrm>
              <a:off x="334303" y="2708920"/>
              <a:ext cx="6264696" cy="2088232"/>
              <a:chOff x="334303" y="2708920"/>
              <a:chExt cx="6264696" cy="2088232"/>
            </a:xfrm>
          </p:grpSpPr>
          <p:pic>
            <p:nvPicPr>
              <p:cNvPr id="7" name="Picture 6">
                <a:extLst>
                  <a:ext uri="{FF2B5EF4-FFF2-40B4-BE49-F238E27FC236}">
                    <a16:creationId xmlns:a16="http://schemas.microsoft.com/office/drawing/2014/main" id="{7A202C9B-D819-4AA4-B67C-AA43FAF81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303" y="2708920"/>
                <a:ext cx="6264696" cy="2088232"/>
              </a:xfrm>
              <a:prstGeom prst="rect">
                <a:avLst/>
              </a:prstGeom>
            </p:spPr>
          </p:pic>
          <p:pic>
            <p:nvPicPr>
              <p:cNvPr id="31" name="Picture 30" descr="A picture containing diagram&#10;&#10;Description automatically generated">
                <a:extLst>
                  <a:ext uri="{FF2B5EF4-FFF2-40B4-BE49-F238E27FC236}">
                    <a16:creationId xmlns:a16="http://schemas.microsoft.com/office/drawing/2014/main" id="{74C1E9F7-BC59-4C28-AA2E-1E6F78B159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369" t="42096" b="50220"/>
              <a:stretch/>
            </p:blipFill>
            <p:spPr>
              <a:xfrm>
                <a:off x="5654482" y="3490561"/>
                <a:ext cx="878273" cy="360041"/>
              </a:xfrm>
              <a:prstGeom prst="rect">
                <a:avLst/>
              </a:prstGeom>
            </p:spPr>
          </p:pic>
        </p:grpSp>
        <p:grpSp>
          <p:nvGrpSpPr>
            <p:cNvPr id="32" name="Group 31">
              <a:extLst>
                <a:ext uri="{FF2B5EF4-FFF2-40B4-BE49-F238E27FC236}">
                  <a16:creationId xmlns:a16="http://schemas.microsoft.com/office/drawing/2014/main" id="{2BA5206A-1A31-4FE4-9F04-D28EC181EFAE}"/>
                </a:ext>
              </a:extLst>
            </p:cNvPr>
            <p:cNvGrpSpPr/>
            <p:nvPr/>
          </p:nvGrpSpPr>
          <p:grpSpPr>
            <a:xfrm>
              <a:off x="5552279" y="3467040"/>
              <a:ext cx="1055082" cy="407081"/>
              <a:chOff x="6813699" y="3539397"/>
              <a:chExt cx="1055082" cy="407081"/>
            </a:xfrm>
          </p:grpSpPr>
          <p:pic>
            <p:nvPicPr>
              <p:cNvPr id="33" name="Picture 32" descr="Timeline&#10;&#10;Description automatically generated">
                <a:extLst>
                  <a:ext uri="{FF2B5EF4-FFF2-40B4-BE49-F238E27FC236}">
                    <a16:creationId xmlns:a16="http://schemas.microsoft.com/office/drawing/2014/main" id="{4A42AE55-1C0A-448C-A128-ADA0DB192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217" t="40944" b="54072"/>
              <a:stretch/>
            </p:blipFill>
            <p:spPr>
              <a:xfrm>
                <a:off x="6813699" y="3669032"/>
                <a:ext cx="1055082" cy="277446"/>
              </a:xfrm>
              <a:prstGeom prst="rect">
                <a:avLst/>
              </a:prstGeom>
            </p:spPr>
          </p:pic>
          <p:pic>
            <p:nvPicPr>
              <p:cNvPr id="34" name="Picture 33" descr="Timeline&#10;&#10;Description automatically generated">
                <a:extLst>
                  <a:ext uri="{FF2B5EF4-FFF2-40B4-BE49-F238E27FC236}">
                    <a16:creationId xmlns:a16="http://schemas.microsoft.com/office/drawing/2014/main" id="{0C89BC2D-5F28-48C2-9E53-46BD3E2E91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217" t="45232" b="49947"/>
              <a:stretch/>
            </p:blipFill>
            <p:spPr>
              <a:xfrm>
                <a:off x="6813699" y="3539397"/>
                <a:ext cx="1055082" cy="268358"/>
              </a:xfrm>
              <a:prstGeom prst="rect">
                <a:avLst/>
              </a:prstGeom>
            </p:spPr>
          </p:pic>
        </p:grpSp>
      </p:grpSp>
    </p:spTree>
    <p:extLst>
      <p:ext uri="{BB962C8B-B14F-4D97-AF65-F5344CB8AC3E}">
        <p14:creationId xmlns:p14="http://schemas.microsoft.com/office/powerpoint/2010/main" val="185473093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56</a:t>
            </a:fld>
            <a:endParaRPr lang="de-CH"/>
          </a:p>
        </p:txBody>
      </p:sp>
      <p:sp>
        <p:nvSpPr>
          <p:cNvPr id="6" name="Text Placeholder 5"/>
          <p:cNvSpPr>
            <a:spLocks noGrp="1"/>
          </p:cNvSpPr>
          <p:nvPr>
            <p:ph type="body" sz="quarter" idx="13"/>
          </p:nvPr>
        </p:nvSpPr>
        <p:spPr>
          <a:xfrm>
            <a:off x="330200" y="620713"/>
            <a:ext cx="11531600" cy="1057015"/>
          </a:xfrm>
        </p:spPr>
        <p:txBody>
          <a:bodyPr/>
          <a:lstStyle/>
          <a:p>
            <a:pPr>
              <a:spcBef>
                <a:spcPts val="600"/>
              </a:spcBef>
            </a:pPr>
            <a:r>
              <a:rPr lang="en-US" sz="3200" dirty="0"/>
              <a:t>Development of innovation activities</a:t>
            </a:r>
          </a:p>
          <a:p>
            <a:r>
              <a:rPr lang="en-US" sz="1600" b="0" dirty="0"/>
              <a:t>Questions: How did the innovation activities in your company develop in the last 3 years?</a:t>
            </a:r>
          </a:p>
          <a:p>
            <a:r>
              <a:rPr lang="en-US" sz="1600" b="0" dirty="0"/>
              <a:t>	  How will the innovation activities in your company develop in the next 3 years?</a:t>
            </a:r>
          </a:p>
        </p:txBody>
      </p:sp>
      <p:sp>
        <p:nvSpPr>
          <p:cNvPr id="11" name="Rectangle 10"/>
          <p:cNvSpPr/>
          <p:nvPr/>
        </p:nvSpPr>
        <p:spPr>
          <a:xfrm>
            <a:off x="6885707" y="2534230"/>
            <a:ext cx="4536504" cy="3216265"/>
          </a:xfrm>
          <a:prstGeom prst="rect">
            <a:avLst/>
          </a:prstGeom>
        </p:spPr>
        <p:txBody>
          <a:bodyPr wrap="square">
            <a:spAutoFit/>
          </a:bodyPr>
          <a:lstStyle/>
          <a:p>
            <a:r>
              <a:rPr lang="en-US" sz="1200" b="1" dirty="0"/>
              <a:t>Key findings:</a:t>
            </a:r>
            <a:endParaRPr lang="en-US" sz="1200" dirty="0"/>
          </a:p>
          <a:p>
            <a:pPr marL="228600" indent="-228600">
              <a:spcAft>
                <a:spcPts val="300"/>
              </a:spcAft>
              <a:buFont typeface="+mj-lt"/>
              <a:buAutoNum type="arabicParenR"/>
            </a:pPr>
            <a:r>
              <a:rPr lang="en-US" sz="1200" dirty="0"/>
              <a:t>The only differences between the responses of groups to their realized past and expected future development of innovation activities that are statistically significant at a 5% level are:</a:t>
            </a:r>
          </a:p>
          <a:p>
            <a:pPr marL="742950" lvl="1" indent="-285750">
              <a:buFont typeface="+mj-lt"/>
              <a:buAutoNum type="romanLcPeriod"/>
            </a:pPr>
            <a:r>
              <a:rPr lang="en-US" sz="1100" dirty="0"/>
              <a:t>Approved funding proposals have better past developments</a:t>
            </a:r>
          </a:p>
          <a:p>
            <a:pPr marL="742950" lvl="1" indent="-285750">
              <a:buFont typeface="+mj-lt"/>
              <a:buAutoNum type="romanLcPeriod"/>
            </a:pPr>
            <a:r>
              <a:rPr lang="en-US" sz="1100" dirty="0"/>
              <a:t>Internationally funded have better past developments</a:t>
            </a:r>
          </a:p>
          <a:p>
            <a:pPr marL="742950" lvl="1" indent="-285750">
              <a:buFont typeface="+mj-lt"/>
              <a:buAutoNum type="romanLcPeriod"/>
            </a:pPr>
            <a:r>
              <a:rPr lang="en-US" sz="1100" dirty="0"/>
              <a:t>Startups have better past and expected future developments</a:t>
            </a:r>
          </a:p>
          <a:p>
            <a:pPr marL="742950" lvl="1" indent="-285750">
              <a:spcAft>
                <a:spcPts val="600"/>
              </a:spcAft>
              <a:buFont typeface="+mj-lt"/>
              <a:buAutoNum type="romanLcPeriod"/>
            </a:pPr>
            <a:r>
              <a:rPr lang="en-US" sz="1100" dirty="0"/>
              <a:t>All of these are highlighted in the main slides</a:t>
            </a:r>
          </a:p>
          <a:p>
            <a:pPr marL="228600" indent="-228600">
              <a:spcAft>
                <a:spcPts val="300"/>
              </a:spcAft>
              <a:buFont typeface="+mj-lt"/>
              <a:buAutoNum type="arabicParenR"/>
            </a:pPr>
            <a:r>
              <a:rPr lang="en-US" sz="1200" dirty="0"/>
              <a:t>Once again, </a:t>
            </a:r>
          </a:p>
          <a:p>
            <a:pPr marL="742950" lvl="1" indent="-285750">
              <a:buFont typeface="+mj-lt"/>
              <a:buAutoNum type="romanLcPeriod"/>
            </a:pPr>
            <a:r>
              <a:rPr lang="en-US" sz="1100" dirty="0"/>
              <a:t>these differences only stem from 2021 survey data</a:t>
            </a:r>
          </a:p>
          <a:p>
            <a:pPr marL="742950" lvl="1" indent="-285750">
              <a:buFont typeface="+mj-lt"/>
              <a:buAutoNum type="romanLcPeriod"/>
            </a:pPr>
            <a:r>
              <a:rPr lang="en-US" sz="1100" dirty="0"/>
              <a:t>The dots and lines correspond to the point estimate and confidence intervals from a proportional odds logistic regression where the validity of the proportionality assumption was checked </a:t>
            </a:r>
          </a:p>
        </p:txBody>
      </p:sp>
      <p:grpSp>
        <p:nvGrpSpPr>
          <p:cNvPr id="2" name="Group 1">
            <a:extLst>
              <a:ext uri="{FF2B5EF4-FFF2-40B4-BE49-F238E27FC236}">
                <a16:creationId xmlns:a16="http://schemas.microsoft.com/office/drawing/2014/main" id="{CFFD634D-8DCF-414A-AABE-03FF3348CC4C}"/>
              </a:ext>
            </a:extLst>
          </p:cNvPr>
          <p:cNvGrpSpPr/>
          <p:nvPr/>
        </p:nvGrpSpPr>
        <p:grpSpPr>
          <a:xfrm>
            <a:off x="313012" y="1803501"/>
            <a:ext cx="5949831" cy="4941582"/>
            <a:chOff x="313012" y="1803501"/>
            <a:chExt cx="5949831" cy="4941582"/>
          </a:xfrm>
        </p:grpSpPr>
        <p:grpSp>
          <p:nvGrpSpPr>
            <p:cNvPr id="13" name="Group 12">
              <a:extLst>
                <a:ext uri="{FF2B5EF4-FFF2-40B4-BE49-F238E27FC236}">
                  <a16:creationId xmlns:a16="http://schemas.microsoft.com/office/drawing/2014/main" id="{CBD4E983-5A4C-4FB0-9C21-0561EA180F06}"/>
                </a:ext>
              </a:extLst>
            </p:cNvPr>
            <p:cNvGrpSpPr/>
            <p:nvPr/>
          </p:nvGrpSpPr>
          <p:grpSpPr>
            <a:xfrm>
              <a:off x="404987" y="1803501"/>
              <a:ext cx="5857856" cy="4941582"/>
              <a:chOff x="404987" y="1803501"/>
              <a:chExt cx="5857856" cy="4941582"/>
            </a:xfrm>
          </p:grpSpPr>
          <p:grpSp>
            <p:nvGrpSpPr>
              <p:cNvPr id="12" name="Group 11">
                <a:extLst>
                  <a:ext uri="{FF2B5EF4-FFF2-40B4-BE49-F238E27FC236}">
                    <a16:creationId xmlns:a16="http://schemas.microsoft.com/office/drawing/2014/main" id="{467EFBC4-0CB7-438F-BC9E-522EEB79B902}"/>
                  </a:ext>
                </a:extLst>
              </p:cNvPr>
              <p:cNvGrpSpPr/>
              <p:nvPr/>
            </p:nvGrpSpPr>
            <p:grpSpPr>
              <a:xfrm>
                <a:off x="404987" y="1803501"/>
                <a:ext cx="5857856" cy="4941582"/>
                <a:chOff x="843593" y="1995376"/>
                <a:chExt cx="5003767" cy="4221088"/>
              </a:xfrm>
            </p:grpSpPr>
            <p:pic>
              <p:nvPicPr>
                <p:cNvPr id="9" name="Picture 8" descr="Chart, box and whisker chart&#10;&#10;Description automatically generated">
                  <a:extLst>
                    <a:ext uri="{FF2B5EF4-FFF2-40B4-BE49-F238E27FC236}">
                      <a16:creationId xmlns:a16="http://schemas.microsoft.com/office/drawing/2014/main" id="{B1602425-AFAC-4CB6-8363-D004A02972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92"/>
                <a:stretch/>
              </p:blipFill>
              <p:spPr>
                <a:xfrm>
                  <a:off x="843593" y="1995376"/>
                  <a:ext cx="4564631" cy="4221088"/>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65BC96F-5908-4189-8FBA-F90B34EBC1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369" t="42096" b="50220"/>
                <a:stretch/>
              </p:blipFill>
              <p:spPr>
                <a:xfrm>
                  <a:off x="4969087" y="3813206"/>
                  <a:ext cx="878273" cy="360041"/>
                </a:xfrm>
                <a:prstGeom prst="rect">
                  <a:avLst/>
                </a:prstGeom>
              </p:spPr>
            </p:pic>
          </p:grpSp>
          <p:grpSp>
            <p:nvGrpSpPr>
              <p:cNvPr id="23" name="Group 22">
                <a:extLst>
                  <a:ext uri="{FF2B5EF4-FFF2-40B4-BE49-F238E27FC236}">
                    <a16:creationId xmlns:a16="http://schemas.microsoft.com/office/drawing/2014/main" id="{EDBFD6EE-6C89-4B6F-9515-1A77B2936A1C}"/>
                  </a:ext>
                </a:extLst>
              </p:cNvPr>
              <p:cNvGrpSpPr/>
              <p:nvPr/>
            </p:nvGrpSpPr>
            <p:grpSpPr>
              <a:xfrm>
                <a:off x="5207761" y="3938821"/>
                <a:ext cx="1055082" cy="407081"/>
                <a:chOff x="6813699" y="3539397"/>
                <a:chExt cx="1055082" cy="407081"/>
              </a:xfrm>
            </p:grpSpPr>
            <p:pic>
              <p:nvPicPr>
                <p:cNvPr id="26" name="Picture 25" descr="Timeline&#10;&#10;Description automatically generated">
                  <a:extLst>
                    <a:ext uri="{FF2B5EF4-FFF2-40B4-BE49-F238E27FC236}">
                      <a16:creationId xmlns:a16="http://schemas.microsoft.com/office/drawing/2014/main" id="{2EA58B79-BF56-43D4-84B3-A3CAB722A5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217" t="40944" b="54072"/>
                <a:stretch/>
              </p:blipFill>
              <p:spPr>
                <a:xfrm>
                  <a:off x="6813699" y="3669032"/>
                  <a:ext cx="1055082" cy="277446"/>
                </a:xfrm>
                <a:prstGeom prst="rect">
                  <a:avLst/>
                </a:prstGeom>
              </p:spPr>
            </p:pic>
            <p:pic>
              <p:nvPicPr>
                <p:cNvPr id="27" name="Picture 26" descr="Timeline&#10;&#10;Description automatically generated">
                  <a:extLst>
                    <a:ext uri="{FF2B5EF4-FFF2-40B4-BE49-F238E27FC236}">
                      <a16:creationId xmlns:a16="http://schemas.microsoft.com/office/drawing/2014/main" id="{DB633E8C-8A23-4E5F-B668-3BA7EF4076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217" t="45232" b="49947"/>
                <a:stretch/>
              </p:blipFill>
              <p:spPr>
                <a:xfrm>
                  <a:off x="6813699" y="3539397"/>
                  <a:ext cx="1055082" cy="268358"/>
                </a:xfrm>
                <a:prstGeom prst="rect">
                  <a:avLst/>
                </a:prstGeom>
              </p:spPr>
            </p:pic>
          </p:grpSp>
        </p:grpSp>
        <p:pic>
          <p:nvPicPr>
            <p:cNvPr id="14" name="Picture 13" descr="A picture containing table&#10;&#10;Description automatically generated">
              <a:extLst>
                <a:ext uri="{FF2B5EF4-FFF2-40B4-BE49-F238E27FC236}">
                  <a16:creationId xmlns:a16="http://schemas.microsoft.com/office/drawing/2014/main" id="{7E3F3485-FD95-4B8A-83D8-1757A31067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04" t="63650" r="68327" b="31100"/>
            <a:stretch/>
          </p:blipFill>
          <p:spPr>
            <a:xfrm>
              <a:off x="313012" y="5095553"/>
              <a:ext cx="2036192" cy="236474"/>
            </a:xfrm>
            <a:prstGeom prst="rect">
              <a:avLst/>
            </a:prstGeom>
          </p:spPr>
        </p:pic>
      </p:grpSp>
    </p:spTree>
    <p:extLst>
      <p:ext uri="{BB962C8B-B14F-4D97-AF65-F5344CB8AC3E}">
        <p14:creationId xmlns:p14="http://schemas.microsoft.com/office/powerpoint/2010/main" val="21256592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57</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Risk of innovation activities</a:t>
            </a:r>
          </a:p>
        </p:txBody>
      </p:sp>
    </p:spTree>
    <p:extLst>
      <p:ext uri="{BB962C8B-B14F-4D97-AF65-F5344CB8AC3E}">
        <p14:creationId xmlns:p14="http://schemas.microsoft.com/office/powerpoint/2010/main" val="151329004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58</a:t>
            </a:fld>
            <a:endParaRPr lang="de-CH"/>
          </a:p>
        </p:txBody>
      </p:sp>
      <p:sp>
        <p:nvSpPr>
          <p:cNvPr id="6" name="Text Placeholder 5"/>
          <p:cNvSpPr>
            <a:spLocks noGrp="1"/>
          </p:cNvSpPr>
          <p:nvPr>
            <p:ph type="body" sz="quarter" idx="13"/>
          </p:nvPr>
        </p:nvSpPr>
        <p:spPr>
          <a:xfrm>
            <a:off x="330200" y="620712"/>
            <a:ext cx="11531600" cy="1080095"/>
          </a:xfrm>
        </p:spPr>
        <p:txBody>
          <a:bodyPr/>
          <a:lstStyle/>
          <a:p>
            <a:r>
              <a:rPr lang="en-US" dirty="0"/>
              <a:t>Risk of innovation activities</a:t>
            </a:r>
          </a:p>
          <a:p>
            <a:r>
              <a:rPr lang="en-US" sz="1600" b="0" dirty="0"/>
              <a:t>Questions: How high are the R&amp;D and innovation risks of your company related to </a:t>
            </a:r>
            <a:r>
              <a:rPr lang="en-US" sz="1600" dirty="0"/>
              <a:t>feasibility?</a:t>
            </a:r>
          </a:p>
          <a:p>
            <a:r>
              <a:rPr lang="en-US" sz="1600" b="0" dirty="0"/>
              <a:t>	  How high are the R&amp;D and innovation risks of your company related to </a:t>
            </a:r>
            <a:r>
              <a:rPr lang="en-US" sz="1600" dirty="0"/>
              <a:t>market implementation?</a:t>
            </a:r>
          </a:p>
        </p:txBody>
      </p:sp>
      <p:sp>
        <p:nvSpPr>
          <p:cNvPr id="11" name="Rectangle 10"/>
          <p:cNvSpPr/>
          <p:nvPr/>
        </p:nvSpPr>
        <p:spPr>
          <a:xfrm>
            <a:off x="6093619" y="5035987"/>
            <a:ext cx="6092825" cy="246221"/>
          </a:xfrm>
          <a:prstGeom prst="rect">
            <a:avLst/>
          </a:prstGeom>
          <a:solidFill>
            <a:sysClr val="window" lastClr="FFFFFF"/>
          </a:solidFill>
        </p:spPr>
        <p:txBody>
          <a:bodyPr lIns="91440" tIns="45720" rIns="91440" bIns="45720" anchor="t">
            <a:spAutoFit/>
          </a:bodyPr>
          <a:lstStyle/>
          <a:p>
            <a:pPr marL="228600" indent="-228600">
              <a:buFont typeface="+mj-lt"/>
              <a:buAutoNum type="arabicParenR" startAt="4"/>
            </a:pPr>
            <a:endParaRPr lang="en-US" sz="1000" dirty="0">
              <a:ea typeface="+mn-lt"/>
              <a:cs typeface="+mn-lt"/>
            </a:endParaRPr>
          </a:p>
        </p:txBody>
      </p:sp>
      <p:sp>
        <p:nvSpPr>
          <p:cNvPr id="9" name="Rectangle 8"/>
          <p:cNvSpPr/>
          <p:nvPr/>
        </p:nvSpPr>
        <p:spPr>
          <a:xfrm>
            <a:off x="6890331" y="2485119"/>
            <a:ext cx="4499399" cy="3039294"/>
          </a:xfrm>
          <a:prstGeom prst="rect">
            <a:avLst/>
          </a:prstGeom>
          <a:solidFill>
            <a:sysClr val="window" lastClr="FFFFFF"/>
          </a:solidFill>
        </p:spPr>
        <p:txBody>
          <a:bodyPr wrap="square" lIns="91440" tIns="45720" rIns="91440" bIns="45720" anchor="t">
            <a:spAutoFit/>
          </a:bodyPr>
          <a:lstStyle/>
          <a:p>
            <a:pPr>
              <a:spcAft>
                <a:spcPts val="600"/>
              </a:spcAft>
            </a:pPr>
            <a:r>
              <a:rPr lang="en-US" sz="1200" b="1" dirty="0"/>
              <a:t>Key findings:</a:t>
            </a:r>
          </a:p>
          <a:p>
            <a:pPr marL="228600" indent="-228600">
              <a:spcAft>
                <a:spcPts val="300"/>
              </a:spcAft>
              <a:buFont typeface="+mj-lt"/>
              <a:buAutoNum type="arabicParenR"/>
            </a:pPr>
            <a:r>
              <a:rPr lang="en-US" sz="1200" dirty="0"/>
              <a:t>The only statistically significant differences at a 5% level concerning innovation risks are</a:t>
            </a:r>
          </a:p>
          <a:p>
            <a:pPr marL="685800" lvl="1" indent="-228600">
              <a:buFont typeface="Arial" panose="020B0604020202020204" pitchFamily="34" charset="0"/>
              <a:buChar char="•"/>
            </a:pPr>
            <a:r>
              <a:rPr lang="en-US" sz="1050" dirty="0"/>
              <a:t>Companies that apply for international funding but get rejected have higher feasibility risks than companies that apply for national funding and get rejected</a:t>
            </a:r>
          </a:p>
          <a:p>
            <a:pPr marL="685800" lvl="1" indent="-228600">
              <a:buFont typeface="Arial" panose="020B0604020202020204" pitchFamily="34" charset="0"/>
              <a:buChar char="•"/>
            </a:pPr>
            <a:r>
              <a:rPr lang="en-US" sz="1050" dirty="0"/>
              <a:t>Startups have higher feasibility and market implementation risks than established companies</a:t>
            </a:r>
          </a:p>
          <a:p>
            <a:pPr marL="685800" lvl="1" indent="-228600">
              <a:spcAft>
                <a:spcPts val="600"/>
              </a:spcAft>
              <a:buFont typeface="Arial" panose="020B0604020202020204" pitchFamily="34" charset="0"/>
              <a:buChar char="•"/>
            </a:pPr>
            <a:r>
              <a:rPr lang="en-US" sz="1050" dirty="0"/>
              <a:t>SMEs have higher market implementation risks than large companies</a:t>
            </a:r>
          </a:p>
          <a:p>
            <a:pPr marL="228600" indent="-228600">
              <a:spcAft>
                <a:spcPts val="300"/>
              </a:spcAft>
              <a:buFont typeface="+mj-lt"/>
              <a:buAutoNum type="arabicParenR"/>
            </a:pPr>
            <a:r>
              <a:rPr lang="en-US" sz="1200" dirty="0"/>
              <a:t>Once again, </a:t>
            </a:r>
          </a:p>
          <a:p>
            <a:pPr marL="742950" lvl="1" indent="-285750">
              <a:buFont typeface="+mj-lt"/>
              <a:buAutoNum type="romanLcPeriod"/>
            </a:pPr>
            <a:r>
              <a:rPr lang="en-US" sz="1100" dirty="0"/>
              <a:t>these differences only stem from 2021 survey data</a:t>
            </a:r>
          </a:p>
          <a:p>
            <a:pPr marL="742950" lvl="1" indent="-285750">
              <a:buFont typeface="+mj-lt"/>
              <a:buAutoNum type="romanLcPeriod"/>
            </a:pPr>
            <a:r>
              <a:rPr lang="en-US" sz="1100" dirty="0"/>
              <a:t>The dots and lines correspond to the point estimate and confidence intervals from a proportional odds logistic regression where the validity of the proportionality assumption was checked </a:t>
            </a:r>
          </a:p>
        </p:txBody>
      </p:sp>
      <p:grpSp>
        <p:nvGrpSpPr>
          <p:cNvPr id="13" name="Group 12">
            <a:extLst>
              <a:ext uri="{FF2B5EF4-FFF2-40B4-BE49-F238E27FC236}">
                <a16:creationId xmlns:a16="http://schemas.microsoft.com/office/drawing/2014/main" id="{159A195C-3BDC-4DFC-A92D-95C46D9B3B22}"/>
              </a:ext>
            </a:extLst>
          </p:cNvPr>
          <p:cNvGrpSpPr/>
          <p:nvPr/>
        </p:nvGrpSpPr>
        <p:grpSpPr>
          <a:xfrm>
            <a:off x="476995" y="1979912"/>
            <a:ext cx="6396956" cy="4558702"/>
            <a:chOff x="476995" y="1979912"/>
            <a:chExt cx="6396956" cy="4558702"/>
          </a:xfrm>
        </p:grpSpPr>
        <p:grpSp>
          <p:nvGrpSpPr>
            <p:cNvPr id="12" name="Group 11">
              <a:extLst>
                <a:ext uri="{FF2B5EF4-FFF2-40B4-BE49-F238E27FC236}">
                  <a16:creationId xmlns:a16="http://schemas.microsoft.com/office/drawing/2014/main" id="{6F684F96-0836-4D26-87EE-AC1950F83875}"/>
                </a:ext>
              </a:extLst>
            </p:cNvPr>
            <p:cNvGrpSpPr/>
            <p:nvPr/>
          </p:nvGrpSpPr>
          <p:grpSpPr>
            <a:xfrm>
              <a:off x="658727" y="1979912"/>
              <a:ext cx="6215224" cy="4558702"/>
              <a:chOff x="658727" y="1975509"/>
              <a:chExt cx="6215224" cy="4558702"/>
            </a:xfrm>
          </p:grpSpPr>
          <p:grpSp>
            <p:nvGrpSpPr>
              <p:cNvPr id="10" name="Group 9">
                <a:extLst>
                  <a:ext uri="{FF2B5EF4-FFF2-40B4-BE49-F238E27FC236}">
                    <a16:creationId xmlns:a16="http://schemas.microsoft.com/office/drawing/2014/main" id="{60CDD638-4B6C-4BC3-B31B-CD8972ABD882}"/>
                  </a:ext>
                </a:extLst>
              </p:cNvPr>
              <p:cNvGrpSpPr/>
              <p:nvPr/>
            </p:nvGrpSpPr>
            <p:grpSpPr>
              <a:xfrm>
                <a:off x="658727" y="1975509"/>
                <a:ext cx="6215224" cy="4558702"/>
                <a:chOff x="658727" y="1975509"/>
                <a:chExt cx="6215224" cy="4558702"/>
              </a:xfrm>
            </p:grpSpPr>
            <p:pic>
              <p:nvPicPr>
                <p:cNvPr id="8" name="Picture 7" descr="Chart&#10;&#10;Description automatically generated">
                  <a:extLst>
                    <a:ext uri="{FF2B5EF4-FFF2-40B4-BE49-F238E27FC236}">
                      <a16:creationId xmlns:a16="http://schemas.microsoft.com/office/drawing/2014/main" id="{C48AB069-37E5-4756-B798-5134FDCA4B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300" b="14300"/>
                <a:stretch/>
              </p:blipFill>
              <p:spPr>
                <a:xfrm>
                  <a:off x="658727" y="1975509"/>
                  <a:ext cx="5244677" cy="4558702"/>
                </a:xfrm>
                <a:prstGeom prst="rect">
                  <a:avLst/>
                </a:prstGeom>
              </p:spPr>
            </p:pic>
            <p:pic>
              <p:nvPicPr>
                <p:cNvPr id="14" name="Picture 13" descr="Table&#10;&#10;Description automatically generated">
                  <a:extLst>
                    <a:ext uri="{FF2B5EF4-FFF2-40B4-BE49-F238E27FC236}">
                      <a16:creationId xmlns:a16="http://schemas.microsoft.com/office/drawing/2014/main" id="{799F35FA-F28F-4E46-B24C-5AC93F222F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949" t="54950" b="36020"/>
                <a:stretch/>
              </p:blipFill>
              <p:spPr>
                <a:xfrm>
                  <a:off x="5400198" y="3912230"/>
                  <a:ext cx="1473753" cy="459776"/>
                </a:xfrm>
                <a:prstGeom prst="rect">
                  <a:avLst/>
                </a:prstGeom>
              </p:spPr>
            </p:pic>
          </p:grpSp>
          <p:grpSp>
            <p:nvGrpSpPr>
              <p:cNvPr id="16" name="Group 15">
                <a:extLst>
                  <a:ext uri="{FF2B5EF4-FFF2-40B4-BE49-F238E27FC236}">
                    <a16:creationId xmlns:a16="http://schemas.microsoft.com/office/drawing/2014/main" id="{8377C834-01EE-49AC-B1C5-831D5E278886}"/>
                  </a:ext>
                </a:extLst>
              </p:cNvPr>
              <p:cNvGrpSpPr/>
              <p:nvPr/>
            </p:nvGrpSpPr>
            <p:grpSpPr>
              <a:xfrm>
                <a:off x="5508754" y="3933056"/>
                <a:ext cx="1359768" cy="360040"/>
                <a:chOff x="5661571" y="4941168"/>
                <a:chExt cx="1359768" cy="360040"/>
              </a:xfrm>
            </p:grpSpPr>
            <p:pic>
              <p:nvPicPr>
                <p:cNvPr id="17" name="Picture 16" descr="Table&#10;&#10;Description automatically generated">
                  <a:extLst>
                    <a:ext uri="{FF2B5EF4-FFF2-40B4-BE49-F238E27FC236}">
                      <a16:creationId xmlns:a16="http://schemas.microsoft.com/office/drawing/2014/main" id="{EB59C4D9-E084-48B2-899F-A3BED86EF6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978" t="55343" r="599" b="41228"/>
                <a:stretch/>
              </p:blipFill>
              <p:spPr>
                <a:xfrm>
                  <a:off x="5661571" y="5126605"/>
                  <a:ext cx="1359767" cy="174603"/>
                </a:xfrm>
                <a:prstGeom prst="rect">
                  <a:avLst/>
                </a:prstGeom>
              </p:spPr>
            </p:pic>
            <p:pic>
              <p:nvPicPr>
                <p:cNvPr id="18" name="Picture 17" descr="Table&#10;&#10;Description automatically generated">
                  <a:extLst>
                    <a:ext uri="{FF2B5EF4-FFF2-40B4-BE49-F238E27FC236}">
                      <a16:creationId xmlns:a16="http://schemas.microsoft.com/office/drawing/2014/main" id="{9A832B07-28D2-4A45-BA9B-2133CA6C10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978" t="59420" r="599" b="37752"/>
                <a:stretch/>
              </p:blipFill>
              <p:spPr>
                <a:xfrm>
                  <a:off x="5661572" y="4941168"/>
                  <a:ext cx="1359767" cy="144016"/>
                </a:xfrm>
                <a:prstGeom prst="rect">
                  <a:avLst/>
                </a:prstGeom>
              </p:spPr>
            </p:pic>
          </p:grpSp>
        </p:grpSp>
        <p:grpSp>
          <p:nvGrpSpPr>
            <p:cNvPr id="2" name="Group 1">
              <a:extLst>
                <a:ext uri="{FF2B5EF4-FFF2-40B4-BE49-F238E27FC236}">
                  <a16:creationId xmlns:a16="http://schemas.microsoft.com/office/drawing/2014/main" id="{7AD1790C-6227-4644-AEB1-A465A2F81503}"/>
                </a:ext>
              </a:extLst>
            </p:cNvPr>
            <p:cNvGrpSpPr/>
            <p:nvPr/>
          </p:nvGrpSpPr>
          <p:grpSpPr>
            <a:xfrm>
              <a:off x="532800" y="4824000"/>
              <a:ext cx="2075431" cy="236474"/>
              <a:chOff x="476995" y="4822542"/>
              <a:chExt cx="2075431" cy="236474"/>
            </a:xfrm>
          </p:grpSpPr>
          <p:pic>
            <p:nvPicPr>
              <p:cNvPr id="15" name="Picture 14" descr="A picture containing table&#10;&#10;Description automatically generated">
                <a:extLst>
                  <a:ext uri="{FF2B5EF4-FFF2-40B4-BE49-F238E27FC236}">
                    <a16:creationId xmlns:a16="http://schemas.microsoft.com/office/drawing/2014/main" id="{1E11C967-0B10-465D-929D-324D6F15225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04" t="63650" r="68327" b="31100"/>
              <a:stretch/>
            </p:blipFill>
            <p:spPr>
              <a:xfrm>
                <a:off x="476995" y="4822542"/>
                <a:ext cx="2036192" cy="236474"/>
              </a:xfrm>
              <a:prstGeom prst="rect">
                <a:avLst/>
              </a:prstGeom>
            </p:spPr>
          </p:pic>
          <p:pic>
            <p:nvPicPr>
              <p:cNvPr id="28" name="Picture 27" descr="Chart&#10;&#10;Description automatically generated">
                <a:extLst>
                  <a:ext uri="{FF2B5EF4-FFF2-40B4-BE49-F238E27FC236}">
                    <a16:creationId xmlns:a16="http://schemas.microsoft.com/office/drawing/2014/main" id="{9E0EB507-0961-4D02-B040-27018573771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917" t="42573" r="63211" b="54523"/>
              <a:stretch/>
            </p:blipFill>
            <p:spPr>
              <a:xfrm>
                <a:off x="2506707" y="4866379"/>
                <a:ext cx="45719" cy="185437"/>
              </a:xfrm>
              <a:prstGeom prst="rect">
                <a:avLst/>
              </a:prstGeom>
            </p:spPr>
          </p:pic>
        </p:grpSp>
        <p:grpSp>
          <p:nvGrpSpPr>
            <p:cNvPr id="7" name="Group 6">
              <a:extLst>
                <a:ext uri="{FF2B5EF4-FFF2-40B4-BE49-F238E27FC236}">
                  <a16:creationId xmlns:a16="http://schemas.microsoft.com/office/drawing/2014/main" id="{E0783364-F375-43F4-B94F-A6E8CD644FB7}"/>
                </a:ext>
              </a:extLst>
            </p:cNvPr>
            <p:cNvGrpSpPr/>
            <p:nvPr/>
          </p:nvGrpSpPr>
          <p:grpSpPr>
            <a:xfrm>
              <a:off x="476995" y="5373216"/>
              <a:ext cx="2081911" cy="236474"/>
              <a:chOff x="476995" y="5373216"/>
              <a:chExt cx="2081911" cy="236474"/>
            </a:xfrm>
          </p:grpSpPr>
          <p:pic>
            <p:nvPicPr>
              <p:cNvPr id="19" name="Picture 18" descr="A picture containing table&#10;&#10;Description automatically generated">
                <a:extLst>
                  <a:ext uri="{FF2B5EF4-FFF2-40B4-BE49-F238E27FC236}">
                    <a16:creationId xmlns:a16="http://schemas.microsoft.com/office/drawing/2014/main" id="{A2FB87AE-9E69-4C48-89D7-E222A825141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04" t="63650" r="68327" b="31100"/>
              <a:stretch/>
            </p:blipFill>
            <p:spPr>
              <a:xfrm>
                <a:off x="476995" y="5373216"/>
                <a:ext cx="2036192" cy="236474"/>
              </a:xfrm>
              <a:prstGeom prst="rect">
                <a:avLst/>
              </a:prstGeom>
            </p:spPr>
          </p:pic>
          <p:pic>
            <p:nvPicPr>
              <p:cNvPr id="29" name="Picture 28" descr="Chart&#10;&#10;Description automatically generated">
                <a:extLst>
                  <a:ext uri="{FF2B5EF4-FFF2-40B4-BE49-F238E27FC236}">
                    <a16:creationId xmlns:a16="http://schemas.microsoft.com/office/drawing/2014/main" id="{8A73F653-AEC0-4F51-9694-F657FA25C75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917" t="42573" r="63211" b="54523"/>
              <a:stretch/>
            </p:blipFill>
            <p:spPr>
              <a:xfrm>
                <a:off x="2513187" y="5421450"/>
                <a:ext cx="45719" cy="185437"/>
              </a:xfrm>
              <a:prstGeom prst="rect">
                <a:avLst/>
              </a:prstGeom>
            </p:spPr>
          </p:pic>
        </p:grpSp>
      </p:grpSp>
    </p:spTree>
    <p:extLst>
      <p:ext uri="{BB962C8B-B14F-4D97-AF65-F5344CB8AC3E}">
        <p14:creationId xmlns:p14="http://schemas.microsoft.com/office/powerpoint/2010/main" val="177546365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59</a:t>
            </a:fld>
            <a:endParaRPr lang="de-CH"/>
          </a:p>
        </p:txBody>
      </p:sp>
      <p:sp>
        <p:nvSpPr>
          <p:cNvPr id="6" name="Text Placeholder 5"/>
          <p:cNvSpPr>
            <a:spLocks noGrp="1"/>
          </p:cNvSpPr>
          <p:nvPr>
            <p:ph type="body" sz="quarter" idx="13"/>
          </p:nvPr>
        </p:nvSpPr>
        <p:spPr>
          <a:xfrm>
            <a:off x="330200" y="620712"/>
            <a:ext cx="11531600" cy="864072"/>
          </a:xfrm>
        </p:spPr>
        <p:txBody>
          <a:bodyPr/>
          <a:lstStyle/>
          <a:p>
            <a:r>
              <a:rPr lang="en-US" dirty="0"/>
              <a:t>Risk of innovation activities</a:t>
            </a:r>
          </a:p>
          <a:p>
            <a:r>
              <a:rPr lang="en-US" sz="1600" b="0" dirty="0"/>
              <a:t>Questions: How high are the R&amp;D and innovation risks of your company related to </a:t>
            </a:r>
            <a:r>
              <a:rPr lang="en-US" sz="1600" dirty="0"/>
              <a:t>feasibility?</a:t>
            </a:r>
          </a:p>
        </p:txBody>
      </p:sp>
      <p:grpSp>
        <p:nvGrpSpPr>
          <p:cNvPr id="23" name="Group 22">
            <a:extLst>
              <a:ext uri="{FF2B5EF4-FFF2-40B4-BE49-F238E27FC236}">
                <a16:creationId xmlns:a16="http://schemas.microsoft.com/office/drawing/2014/main" id="{C1901892-512F-42F8-82B6-AD0EF9AA6627}"/>
              </a:ext>
            </a:extLst>
          </p:cNvPr>
          <p:cNvGrpSpPr/>
          <p:nvPr/>
        </p:nvGrpSpPr>
        <p:grpSpPr>
          <a:xfrm>
            <a:off x="6168551" y="1528334"/>
            <a:ext cx="4699117" cy="3237835"/>
            <a:chOff x="5292733" y="1823752"/>
            <a:chExt cx="4709370" cy="3118916"/>
          </a:xfrm>
        </p:grpSpPr>
        <p:sp>
          <p:nvSpPr>
            <p:cNvPr id="17" name="TextBox 16">
              <a:extLst>
                <a:ext uri="{FF2B5EF4-FFF2-40B4-BE49-F238E27FC236}">
                  <a16:creationId xmlns:a16="http://schemas.microsoft.com/office/drawing/2014/main" id="{2A624E42-94A0-4780-A6F5-FE95B26108AF}"/>
                </a:ext>
              </a:extLst>
            </p:cNvPr>
            <p:cNvSpPr txBox="1"/>
            <p:nvPr/>
          </p:nvSpPr>
          <p:spPr>
            <a:xfrm>
              <a:off x="5805587" y="1823752"/>
              <a:ext cx="2530208" cy="597135"/>
            </a:xfrm>
            <a:prstGeom prst="rect">
              <a:avLst/>
            </a:prstGeom>
            <a:solidFill>
              <a:sysClr val="window" lastClr="FFFFFF"/>
            </a:solidFill>
          </p:spPr>
          <p:txBody>
            <a:bodyPr wrap="none" lIns="144000" tIns="288000" rIns="144000" bIns="90000" rtlCol="0">
              <a:spAutoFit/>
            </a:bodyPr>
            <a:lstStyle/>
            <a:p>
              <a:r>
                <a:rPr lang="de-CH" sz="1400" dirty="0" err="1">
                  <a:solidFill>
                    <a:srgbClr val="A8A8A8"/>
                  </a:solidFill>
                </a:rPr>
                <a:t>Disruptiveness</a:t>
              </a:r>
              <a:r>
                <a:rPr lang="de-CH" sz="1400" dirty="0">
                  <a:solidFill>
                    <a:srgbClr val="A8A8A8"/>
                  </a:solidFill>
                </a:rPr>
                <a:t> </a:t>
              </a:r>
              <a:r>
                <a:rPr lang="de-CH" sz="1400" dirty="0" err="1">
                  <a:solidFill>
                    <a:srgbClr val="A8A8A8"/>
                  </a:solidFill>
                </a:rPr>
                <a:t>of</a:t>
              </a:r>
              <a:r>
                <a:rPr lang="de-CH" sz="1400" dirty="0">
                  <a:solidFill>
                    <a:srgbClr val="A8A8A8"/>
                  </a:solidFill>
                </a:rPr>
                <a:t> </a:t>
              </a:r>
              <a:r>
                <a:rPr lang="de-CH" sz="1400" dirty="0" err="1">
                  <a:solidFill>
                    <a:srgbClr val="A8A8A8"/>
                  </a:solidFill>
                </a:rPr>
                <a:t>innovation</a:t>
              </a:r>
              <a:endParaRPr lang="de-CH" sz="1400" dirty="0">
                <a:solidFill>
                  <a:srgbClr val="A8A8A8"/>
                </a:solidFill>
              </a:endParaRPr>
            </a:p>
          </p:txBody>
        </p:sp>
        <p:pic>
          <p:nvPicPr>
            <p:cNvPr id="19" name="Picture 18" descr="Chart, bar chart&#10;&#10;Description automatically generated">
              <a:extLst>
                <a:ext uri="{FF2B5EF4-FFF2-40B4-BE49-F238E27FC236}">
                  <a16:creationId xmlns:a16="http://schemas.microsoft.com/office/drawing/2014/main" id="{563BED5D-8425-463C-8337-7A3CDF5D33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874" b="11912"/>
            <a:stretch/>
          </p:blipFill>
          <p:spPr>
            <a:xfrm>
              <a:off x="5292733" y="2332338"/>
              <a:ext cx="4709370" cy="2610330"/>
            </a:xfrm>
            <a:prstGeom prst="rect">
              <a:avLst/>
            </a:prstGeom>
          </p:spPr>
        </p:pic>
      </p:grpSp>
      <p:grpSp>
        <p:nvGrpSpPr>
          <p:cNvPr id="22" name="Group 21">
            <a:extLst>
              <a:ext uri="{FF2B5EF4-FFF2-40B4-BE49-F238E27FC236}">
                <a16:creationId xmlns:a16="http://schemas.microsoft.com/office/drawing/2014/main" id="{E5F78D7C-2DBB-4D24-9A34-B184FF981F20}"/>
              </a:ext>
            </a:extLst>
          </p:cNvPr>
          <p:cNvGrpSpPr/>
          <p:nvPr/>
        </p:nvGrpSpPr>
        <p:grpSpPr>
          <a:xfrm>
            <a:off x="825521" y="1484784"/>
            <a:ext cx="5072705" cy="3281385"/>
            <a:chOff x="504306" y="1823753"/>
            <a:chExt cx="4629957" cy="2910223"/>
          </a:xfrm>
        </p:grpSpPr>
        <p:sp>
          <p:nvSpPr>
            <p:cNvPr id="16" name="TextBox 15">
              <a:extLst>
                <a:ext uri="{FF2B5EF4-FFF2-40B4-BE49-F238E27FC236}">
                  <a16:creationId xmlns:a16="http://schemas.microsoft.com/office/drawing/2014/main" id="{0A45394B-E599-42D3-91CE-051C35BB31FF}"/>
                </a:ext>
              </a:extLst>
            </p:cNvPr>
            <p:cNvSpPr txBox="1"/>
            <p:nvPr/>
          </p:nvSpPr>
          <p:spPr>
            <a:xfrm>
              <a:off x="1197075" y="1823753"/>
              <a:ext cx="1953127" cy="597135"/>
            </a:xfrm>
            <a:prstGeom prst="rect">
              <a:avLst/>
            </a:prstGeom>
            <a:solidFill>
              <a:sysClr val="window" lastClr="FFFFFF"/>
            </a:solidFill>
          </p:spPr>
          <p:txBody>
            <a:bodyPr wrap="none" lIns="144000" tIns="288000" rIns="144000" bIns="90000" rtlCol="0">
              <a:spAutoFit/>
            </a:bodyPr>
            <a:lstStyle/>
            <a:p>
              <a:r>
                <a:rPr lang="de-CH" sz="1400" dirty="0" err="1">
                  <a:solidFill>
                    <a:srgbClr val="929292"/>
                  </a:solidFill>
                </a:rPr>
                <a:t>Novelty</a:t>
              </a:r>
              <a:r>
                <a:rPr lang="de-CH" sz="1400" dirty="0">
                  <a:solidFill>
                    <a:srgbClr val="929292"/>
                  </a:solidFill>
                </a:rPr>
                <a:t> </a:t>
              </a:r>
              <a:r>
                <a:rPr lang="de-CH" sz="1400" dirty="0" err="1">
                  <a:solidFill>
                    <a:srgbClr val="929292"/>
                  </a:solidFill>
                </a:rPr>
                <a:t>of</a:t>
              </a:r>
              <a:r>
                <a:rPr lang="de-CH" sz="1400" dirty="0">
                  <a:solidFill>
                    <a:srgbClr val="929292"/>
                  </a:solidFill>
                </a:rPr>
                <a:t> </a:t>
              </a:r>
              <a:r>
                <a:rPr lang="de-CH" sz="1400" dirty="0" err="1">
                  <a:solidFill>
                    <a:srgbClr val="929292"/>
                  </a:solidFill>
                </a:rPr>
                <a:t>innovation</a:t>
              </a:r>
              <a:endParaRPr lang="de-CH" sz="1400" dirty="0">
                <a:solidFill>
                  <a:srgbClr val="929292"/>
                </a:solidFill>
              </a:endParaRPr>
            </a:p>
          </p:txBody>
        </p:sp>
        <p:pic>
          <p:nvPicPr>
            <p:cNvPr id="21" name="Picture 20" descr="Chart, bar chart&#10;&#10;Description automatically generated">
              <a:extLst>
                <a:ext uri="{FF2B5EF4-FFF2-40B4-BE49-F238E27FC236}">
                  <a16:creationId xmlns:a16="http://schemas.microsoft.com/office/drawing/2014/main" id="{9F0647F3-7ED3-4EEC-A48E-33A5C00BCF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300" b="14300"/>
            <a:stretch/>
          </p:blipFill>
          <p:spPr>
            <a:xfrm>
              <a:off x="504306" y="2329798"/>
              <a:ext cx="4629957" cy="2404178"/>
            </a:xfrm>
            <a:prstGeom prst="rect">
              <a:avLst/>
            </a:prstGeom>
          </p:spPr>
        </p:pic>
      </p:grpSp>
      <p:sp>
        <p:nvSpPr>
          <p:cNvPr id="24" name="TextBox 23">
            <a:extLst>
              <a:ext uri="{FF2B5EF4-FFF2-40B4-BE49-F238E27FC236}">
                <a16:creationId xmlns:a16="http://schemas.microsoft.com/office/drawing/2014/main" id="{A254121E-F316-4A0F-AFBD-800B1AD0D5AA}"/>
              </a:ext>
            </a:extLst>
          </p:cNvPr>
          <p:cNvSpPr txBox="1"/>
          <p:nvPr/>
        </p:nvSpPr>
        <p:spPr>
          <a:xfrm>
            <a:off x="1629123" y="5013176"/>
            <a:ext cx="5184576" cy="658690"/>
          </a:xfrm>
          <a:prstGeom prst="rect">
            <a:avLst/>
          </a:prstGeom>
          <a:solidFill>
            <a:sysClr val="window" lastClr="FFFFFF"/>
          </a:solidFill>
        </p:spPr>
        <p:txBody>
          <a:bodyPr wrap="square" lIns="144000" tIns="288000" rIns="144000" bIns="90000" rtlCol="0">
            <a:spAutoFit/>
          </a:bodyPr>
          <a:lstStyle/>
          <a:p>
            <a:pPr marL="285750" indent="-285750">
              <a:buFont typeface="Arial" panose="020B0604020202020204" pitchFamily="34" charset="0"/>
              <a:buChar char="•"/>
            </a:pPr>
            <a:endParaRPr lang="de-CH" dirty="0"/>
          </a:p>
        </p:txBody>
      </p:sp>
      <p:sp>
        <p:nvSpPr>
          <p:cNvPr id="25" name="Rectangle 24">
            <a:extLst>
              <a:ext uri="{FF2B5EF4-FFF2-40B4-BE49-F238E27FC236}">
                <a16:creationId xmlns:a16="http://schemas.microsoft.com/office/drawing/2014/main" id="{E3BC2BD7-A5B1-4148-AA26-06BE8CFF399D}"/>
              </a:ext>
            </a:extLst>
          </p:cNvPr>
          <p:cNvSpPr/>
          <p:nvPr/>
        </p:nvSpPr>
        <p:spPr>
          <a:xfrm>
            <a:off x="4010949" y="5242465"/>
            <a:ext cx="4315204" cy="830997"/>
          </a:xfrm>
          <a:prstGeom prst="rect">
            <a:avLst/>
          </a:prstGeom>
          <a:solidFill>
            <a:sysClr val="window" lastClr="FFFFFF"/>
          </a:solidFill>
        </p:spPr>
        <p:txBody>
          <a:bodyPr wrap="square" lIns="91440" tIns="45720" rIns="91440" bIns="45720" anchor="t">
            <a:spAutoFit/>
          </a:bodyPr>
          <a:lstStyle/>
          <a:p>
            <a:pPr marL="285750" indent="-285750">
              <a:spcAft>
                <a:spcPts val="300"/>
              </a:spcAft>
              <a:buFont typeface="Wingdings" panose="05000000000000000000" pitchFamily="2" charset="2"/>
              <a:buChar char="§"/>
            </a:pPr>
            <a:r>
              <a:rPr lang="en-US" sz="1600" dirty="0">
                <a:ea typeface="+mn-lt"/>
                <a:cs typeface="+mn-lt"/>
              </a:rPr>
              <a:t>High and very high feasibility risks are more common among firms with radical and disruptive innovations</a:t>
            </a:r>
          </a:p>
        </p:txBody>
      </p:sp>
    </p:spTree>
    <p:extLst>
      <p:ext uri="{BB962C8B-B14F-4D97-AF65-F5344CB8AC3E}">
        <p14:creationId xmlns:p14="http://schemas.microsoft.com/office/powerpoint/2010/main" val="322920960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670" y="1224136"/>
            <a:ext cx="11942937" cy="5301208"/>
          </a:xfrm>
        </p:spPr>
        <p:txBody>
          <a:bodyPr vert="horz" lIns="140400" tIns="0" rIns="144000" bIns="0" rtlCol="0" anchor="t">
            <a:noAutofit/>
          </a:bodyPr>
          <a:lstStyle/>
          <a:p>
            <a:pPr marL="720000">
              <a:spcBef>
                <a:spcPts val="0"/>
              </a:spcBef>
              <a:spcAft>
                <a:spcPts val="300"/>
              </a:spcAft>
              <a:buFont typeface="+mj-lt"/>
              <a:buAutoNum type="arabicParenBoth"/>
            </a:pPr>
            <a:r>
              <a:rPr lang="en-US" dirty="0"/>
              <a:t> Innovation activities keep increasing</a:t>
            </a:r>
            <a:endParaRPr lang="en-US" dirty="0">
              <a:solidFill>
                <a:srgbClr val="FF0000"/>
              </a:solidFill>
            </a:endParaRPr>
          </a:p>
          <a:p>
            <a:pPr marL="972000" lvl="1"/>
            <a:r>
              <a:rPr lang="en-US" sz="1600" dirty="0"/>
              <a:t>Slightly slower growth in period 2018 to 2020 (55.5%) compared to 2016 to 2018 (62.9%)</a:t>
            </a:r>
          </a:p>
          <a:p>
            <a:pPr marL="972000" lvl="1"/>
            <a:r>
              <a:rPr lang="en-US" sz="1600" dirty="0"/>
              <a:t>Expected increase in future innovation activities despite COVID-19 pandemic:</a:t>
            </a:r>
            <a:br>
              <a:rPr lang="en-US" sz="1600" dirty="0"/>
            </a:br>
            <a:r>
              <a:rPr lang="en-US" sz="1600" dirty="0"/>
              <a:t>Higher positive expectations for next three years (60.7%), but expectations are lower than three years ago (69.1%)</a:t>
            </a:r>
          </a:p>
          <a:p>
            <a:pPr marL="972000" lvl="1">
              <a:spcAft>
                <a:spcPts val="300"/>
              </a:spcAft>
            </a:pPr>
            <a:r>
              <a:rPr lang="en-US" sz="1600" b="1" dirty="0"/>
              <a:t>Startups</a:t>
            </a:r>
            <a:r>
              <a:rPr lang="en-US" sz="1600" dirty="0"/>
              <a:t> have the strongest increase</a:t>
            </a:r>
          </a:p>
          <a:p>
            <a:pPr marL="720000">
              <a:spcAft>
                <a:spcPts val="300"/>
              </a:spcAft>
              <a:buFont typeface="+mj-lt"/>
              <a:buAutoNum type="arabicParenBoth"/>
            </a:pPr>
            <a:r>
              <a:rPr lang="en-US" dirty="0"/>
              <a:t> Innovation risks are more pronounced for market implementation than feasibility</a:t>
            </a:r>
          </a:p>
          <a:p>
            <a:pPr marL="972000" lvl="1"/>
            <a:r>
              <a:rPr lang="en-US" sz="1600" dirty="0"/>
              <a:t>42% have high or very high market implementation risks</a:t>
            </a:r>
          </a:p>
          <a:p>
            <a:pPr marL="972000" lvl="1"/>
            <a:r>
              <a:rPr lang="en-US" sz="1600" dirty="0"/>
              <a:t>32% have high or very high feasibility risks</a:t>
            </a:r>
          </a:p>
          <a:p>
            <a:pPr marL="972000" lvl="1"/>
            <a:r>
              <a:rPr lang="en-US" sz="1600" b="1" dirty="0"/>
              <a:t>Startups</a:t>
            </a:r>
            <a:r>
              <a:rPr lang="en-US" sz="1600" dirty="0"/>
              <a:t> and </a:t>
            </a:r>
            <a:r>
              <a:rPr lang="en-US" sz="1600" b="1" dirty="0"/>
              <a:t>SMEs</a:t>
            </a:r>
            <a:r>
              <a:rPr lang="en-US" sz="1600" dirty="0"/>
              <a:t> have higher market implementation risks</a:t>
            </a:r>
          </a:p>
          <a:p>
            <a:pPr marL="972000" lvl="1"/>
            <a:r>
              <a:rPr lang="en-US" sz="1600" b="1" dirty="0"/>
              <a:t>Rejected applicants seeking international funding </a:t>
            </a:r>
            <a:r>
              <a:rPr lang="en-US" sz="1600" dirty="0"/>
              <a:t>struggle significantly </a:t>
            </a:r>
            <a:r>
              <a:rPr lang="en-US" sz="1600" b="1" dirty="0"/>
              <a:t>more</a:t>
            </a:r>
            <a:r>
              <a:rPr lang="en-US" sz="1600" dirty="0"/>
              <a:t> with </a:t>
            </a:r>
            <a:r>
              <a:rPr lang="en-US" sz="1600" b="1" dirty="0"/>
              <a:t>both innovation risks</a:t>
            </a:r>
          </a:p>
          <a:p>
            <a:pPr marL="972000" lvl="1">
              <a:spcAft>
                <a:spcPts val="600"/>
              </a:spcAft>
            </a:pPr>
            <a:r>
              <a:rPr lang="en-US" sz="1600" dirty="0"/>
              <a:t>Innovation cheques and projects have identical innovation risks</a:t>
            </a:r>
          </a:p>
          <a:p>
            <a:pPr marL="720000">
              <a:spcAft>
                <a:spcPts val="300"/>
              </a:spcAft>
              <a:buFont typeface="+mj-lt"/>
              <a:buAutoNum type="arabicParenBoth"/>
            </a:pPr>
            <a:r>
              <a:rPr lang="en-US" dirty="0"/>
              <a:t> The innovation support from </a:t>
            </a:r>
            <a:r>
              <a:rPr lang="en-US" dirty="0" err="1"/>
              <a:t>Innosuisse</a:t>
            </a:r>
            <a:r>
              <a:rPr lang="en-US" dirty="0"/>
              <a:t> is highly useful</a:t>
            </a:r>
          </a:p>
          <a:p>
            <a:pPr marL="972000" lvl="1"/>
            <a:r>
              <a:rPr lang="en-US" sz="1600" b="1" dirty="0"/>
              <a:t>71%</a:t>
            </a:r>
            <a:r>
              <a:rPr lang="en-US" sz="1600" dirty="0"/>
              <a:t> indicate a </a:t>
            </a:r>
            <a:r>
              <a:rPr lang="en-US" sz="1600" b="1" dirty="0"/>
              <a:t>high</a:t>
            </a:r>
            <a:r>
              <a:rPr lang="en-US" sz="1600" dirty="0"/>
              <a:t> or </a:t>
            </a:r>
            <a:r>
              <a:rPr lang="en-US" sz="1600" b="1" dirty="0"/>
              <a:t>very high </a:t>
            </a:r>
            <a:r>
              <a:rPr lang="en-US" sz="1600" dirty="0"/>
              <a:t>utility in 2021; 78% indicate a high or very high utility in 2019</a:t>
            </a:r>
          </a:p>
          <a:p>
            <a:pPr marL="972000" lvl="1"/>
            <a:r>
              <a:rPr lang="en-US" sz="1600" b="1" dirty="0"/>
              <a:t>Rejected applicants </a:t>
            </a:r>
            <a:r>
              <a:rPr lang="en-US" sz="1600" dirty="0"/>
              <a:t>drive the slight </a:t>
            </a:r>
            <a:r>
              <a:rPr lang="en-US" sz="1600" b="1" dirty="0"/>
              <a:t>reduction</a:t>
            </a:r>
            <a:r>
              <a:rPr lang="en-US" sz="1600" dirty="0"/>
              <a:t> since 2019</a:t>
            </a:r>
          </a:p>
          <a:p>
            <a:pPr marL="972000" lvl="1"/>
            <a:r>
              <a:rPr lang="en-US" sz="1600" dirty="0"/>
              <a:t>Innovation cheques and projects are equally useful</a:t>
            </a:r>
          </a:p>
          <a:p>
            <a:pPr marL="972000" lvl="1"/>
            <a:r>
              <a:rPr lang="en-US" sz="1600" dirty="0"/>
              <a:t>Even rejected proposals see the innovation support as useful</a:t>
            </a:r>
          </a:p>
        </p:txBody>
      </p:sp>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6</a:t>
            </a:fld>
            <a:endParaRPr lang="de-CH"/>
          </a:p>
        </p:txBody>
      </p:sp>
      <p:sp>
        <p:nvSpPr>
          <p:cNvPr id="6" name="Text Placeholder 5">
            <a:extLst>
              <a:ext uri="{FF2B5EF4-FFF2-40B4-BE49-F238E27FC236}">
                <a16:creationId xmlns:a16="http://schemas.microsoft.com/office/drawing/2014/main" id="{E16928B9-3EE5-67DD-8AD4-F1E7232DC31D}"/>
              </a:ext>
            </a:extLst>
          </p:cNvPr>
          <p:cNvSpPr>
            <a:spLocks noGrp="1"/>
          </p:cNvSpPr>
          <p:nvPr>
            <p:ph type="body" sz="quarter" idx="13"/>
          </p:nvPr>
        </p:nvSpPr>
        <p:spPr>
          <a:xfrm>
            <a:off x="330200" y="620713"/>
            <a:ext cx="11531600" cy="576039"/>
          </a:xfrm>
        </p:spPr>
        <p:txBody>
          <a:bodyPr/>
          <a:lstStyle/>
          <a:p>
            <a:r>
              <a:rPr lang="de-CH" dirty="0"/>
              <a:t>Takeaways</a:t>
            </a:r>
            <a:endParaRPr lang="en-US" dirty="0">
              <a:solidFill>
                <a:srgbClr val="FF0000"/>
              </a:solidFill>
            </a:endParaRPr>
          </a:p>
        </p:txBody>
      </p:sp>
    </p:spTree>
    <p:extLst>
      <p:ext uri="{BB962C8B-B14F-4D97-AF65-F5344CB8AC3E}">
        <p14:creationId xmlns:p14="http://schemas.microsoft.com/office/powerpoint/2010/main" val="4092597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60</a:t>
            </a:fld>
            <a:endParaRPr lang="de-CH"/>
          </a:p>
        </p:txBody>
      </p:sp>
      <p:sp>
        <p:nvSpPr>
          <p:cNvPr id="6" name="Text Placeholder 5"/>
          <p:cNvSpPr>
            <a:spLocks noGrp="1"/>
          </p:cNvSpPr>
          <p:nvPr>
            <p:ph type="body" sz="quarter" idx="13"/>
          </p:nvPr>
        </p:nvSpPr>
        <p:spPr>
          <a:xfrm>
            <a:off x="330200" y="620712"/>
            <a:ext cx="11531600" cy="864072"/>
          </a:xfrm>
        </p:spPr>
        <p:txBody>
          <a:bodyPr/>
          <a:lstStyle/>
          <a:p>
            <a:r>
              <a:rPr lang="en-US" dirty="0"/>
              <a:t>Risk of innovation activities</a:t>
            </a:r>
          </a:p>
          <a:p>
            <a:r>
              <a:rPr lang="en-US" sz="1600" b="0" dirty="0"/>
              <a:t>Questions: How high are the R&amp;D and innovation risks of your company related to </a:t>
            </a:r>
            <a:r>
              <a:rPr lang="en-US" sz="1600" dirty="0"/>
              <a:t>market implementation?</a:t>
            </a:r>
          </a:p>
        </p:txBody>
      </p:sp>
      <p:sp>
        <p:nvSpPr>
          <p:cNvPr id="8" name="TextBox 7">
            <a:extLst>
              <a:ext uri="{FF2B5EF4-FFF2-40B4-BE49-F238E27FC236}">
                <a16:creationId xmlns:a16="http://schemas.microsoft.com/office/drawing/2014/main" id="{E27FCF90-0AA4-4FAC-93B3-2AF72BA60225}"/>
              </a:ext>
            </a:extLst>
          </p:cNvPr>
          <p:cNvSpPr txBox="1"/>
          <p:nvPr/>
        </p:nvSpPr>
        <p:spPr>
          <a:xfrm>
            <a:off x="6680288" y="1528334"/>
            <a:ext cx="2524699" cy="619903"/>
          </a:xfrm>
          <a:prstGeom prst="rect">
            <a:avLst/>
          </a:prstGeom>
          <a:solidFill>
            <a:sysClr val="window" lastClr="FFFFFF"/>
          </a:solidFill>
        </p:spPr>
        <p:txBody>
          <a:bodyPr wrap="none" lIns="144000" tIns="288000" rIns="144000" bIns="90000" rtlCol="0">
            <a:spAutoFit/>
          </a:bodyPr>
          <a:lstStyle/>
          <a:p>
            <a:r>
              <a:rPr lang="de-CH" sz="1400" dirty="0" err="1">
                <a:solidFill>
                  <a:srgbClr val="A8A8A8"/>
                </a:solidFill>
              </a:rPr>
              <a:t>Disruptiveness</a:t>
            </a:r>
            <a:r>
              <a:rPr lang="de-CH" sz="1400" dirty="0">
                <a:solidFill>
                  <a:srgbClr val="A8A8A8"/>
                </a:solidFill>
              </a:rPr>
              <a:t> </a:t>
            </a:r>
            <a:r>
              <a:rPr lang="de-CH" sz="1400" dirty="0" err="1">
                <a:solidFill>
                  <a:srgbClr val="A8A8A8"/>
                </a:solidFill>
              </a:rPr>
              <a:t>of</a:t>
            </a:r>
            <a:r>
              <a:rPr lang="de-CH" sz="1400" dirty="0">
                <a:solidFill>
                  <a:srgbClr val="A8A8A8"/>
                </a:solidFill>
              </a:rPr>
              <a:t> </a:t>
            </a:r>
            <a:r>
              <a:rPr lang="de-CH" sz="1400" dirty="0" err="1">
                <a:solidFill>
                  <a:srgbClr val="A8A8A8"/>
                </a:solidFill>
              </a:rPr>
              <a:t>innovation</a:t>
            </a:r>
            <a:endParaRPr lang="de-CH" sz="1400" dirty="0">
              <a:solidFill>
                <a:srgbClr val="A8A8A8"/>
              </a:solidFill>
            </a:endParaRPr>
          </a:p>
        </p:txBody>
      </p:sp>
      <p:sp>
        <p:nvSpPr>
          <p:cNvPr id="11" name="TextBox 10">
            <a:extLst>
              <a:ext uri="{FF2B5EF4-FFF2-40B4-BE49-F238E27FC236}">
                <a16:creationId xmlns:a16="http://schemas.microsoft.com/office/drawing/2014/main" id="{A3A9705D-4B99-41B9-BAF4-71059693B33C}"/>
              </a:ext>
            </a:extLst>
          </p:cNvPr>
          <p:cNvSpPr txBox="1"/>
          <p:nvPr/>
        </p:nvSpPr>
        <p:spPr>
          <a:xfrm>
            <a:off x="1584537" y="1484784"/>
            <a:ext cx="2139898" cy="673292"/>
          </a:xfrm>
          <a:prstGeom prst="rect">
            <a:avLst/>
          </a:prstGeom>
          <a:solidFill>
            <a:sysClr val="window" lastClr="FFFFFF"/>
          </a:solidFill>
        </p:spPr>
        <p:txBody>
          <a:bodyPr wrap="none" lIns="144000" tIns="288000" rIns="144000" bIns="90000" rtlCol="0">
            <a:spAutoFit/>
          </a:bodyPr>
          <a:lstStyle/>
          <a:p>
            <a:r>
              <a:rPr lang="de-CH" sz="1400" dirty="0" err="1">
                <a:solidFill>
                  <a:srgbClr val="929292"/>
                </a:solidFill>
              </a:rPr>
              <a:t>Novelty</a:t>
            </a:r>
            <a:r>
              <a:rPr lang="de-CH" sz="1400" dirty="0">
                <a:solidFill>
                  <a:srgbClr val="929292"/>
                </a:solidFill>
              </a:rPr>
              <a:t> </a:t>
            </a:r>
            <a:r>
              <a:rPr lang="de-CH" sz="1400" dirty="0" err="1">
                <a:solidFill>
                  <a:srgbClr val="929292"/>
                </a:solidFill>
              </a:rPr>
              <a:t>of</a:t>
            </a:r>
            <a:r>
              <a:rPr lang="de-CH" sz="1400" dirty="0">
                <a:solidFill>
                  <a:srgbClr val="929292"/>
                </a:solidFill>
              </a:rPr>
              <a:t> </a:t>
            </a:r>
            <a:r>
              <a:rPr lang="de-CH" sz="1400" dirty="0" err="1">
                <a:solidFill>
                  <a:srgbClr val="929292"/>
                </a:solidFill>
              </a:rPr>
              <a:t>innovation</a:t>
            </a:r>
            <a:endParaRPr lang="de-CH" sz="1400" dirty="0">
              <a:solidFill>
                <a:srgbClr val="929292"/>
              </a:solidFill>
            </a:endParaRPr>
          </a:p>
        </p:txBody>
      </p:sp>
      <p:sp>
        <p:nvSpPr>
          <p:cNvPr id="14" name="Rectangle 13">
            <a:extLst>
              <a:ext uri="{FF2B5EF4-FFF2-40B4-BE49-F238E27FC236}">
                <a16:creationId xmlns:a16="http://schemas.microsoft.com/office/drawing/2014/main" id="{FC9C9331-9CA7-43B9-9117-CCC95912973A}"/>
              </a:ext>
            </a:extLst>
          </p:cNvPr>
          <p:cNvSpPr/>
          <p:nvPr/>
        </p:nvSpPr>
        <p:spPr>
          <a:xfrm>
            <a:off x="3746033" y="5157503"/>
            <a:ext cx="5220450" cy="1608133"/>
          </a:xfrm>
          <a:prstGeom prst="rect">
            <a:avLst/>
          </a:prstGeom>
          <a:solidFill>
            <a:sysClr val="window" lastClr="FFFFFF"/>
          </a:solidFill>
        </p:spPr>
        <p:txBody>
          <a:bodyPr wrap="square" lIns="91440" tIns="45720" rIns="91440" bIns="45720" anchor="t">
            <a:spAutoFit/>
          </a:bodyPr>
          <a:lstStyle/>
          <a:p>
            <a:pPr marL="285750" indent="-285750">
              <a:spcAft>
                <a:spcPts val="300"/>
              </a:spcAft>
              <a:buFont typeface="Wingdings" panose="05000000000000000000" pitchFamily="2" charset="2"/>
              <a:buChar char="§"/>
            </a:pPr>
            <a:r>
              <a:rPr lang="en-US" sz="1600" dirty="0">
                <a:ea typeface="+mn-lt"/>
                <a:cs typeface="+mn-lt"/>
              </a:rPr>
              <a:t>Market implementation is the far bigger risk and equally pronounced among firms irrespective of the novelty of their innovations </a:t>
            </a:r>
          </a:p>
          <a:p>
            <a:pPr marL="285750" indent="-285750">
              <a:spcAft>
                <a:spcPts val="300"/>
              </a:spcAft>
              <a:buFont typeface="Wingdings" panose="05000000000000000000" pitchFamily="2" charset="2"/>
              <a:buChar char="§"/>
            </a:pPr>
            <a:r>
              <a:rPr lang="en-US" sz="1600" dirty="0">
                <a:ea typeface="+mn-lt"/>
                <a:cs typeface="+mn-lt"/>
              </a:rPr>
              <a:t>Very high market implementation risks are more pronounced among firms with higher disruptiveness of their innovations</a:t>
            </a:r>
          </a:p>
        </p:txBody>
      </p:sp>
      <p:pic>
        <p:nvPicPr>
          <p:cNvPr id="15" name="Picture 14" descr="Chart, bar chart&#10;&#10;Description automatically generated">
            <a:extLst>
              <a:ext uri="{FF2B5EF4-FFF2-40B4-BE49-F238E27FC236}">
                <a16:creationId xmlns:a16="http://schemas.microsoft.com/office/drawing/2014/main" id="{A01C56DF-2D86-4872-B143-431C9BFDD9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01" b="12201"/>
          <a:stretch/>
        </p:blipFill>
        <p:spPr>
          <a:xfrm>
            <a:off x="6150498" y="2073600"/>
            <a:ext cx="4930426" cy="2710800"/>
          </a:xfrm>
          <a:prstGeom prst="rect">
            <a:avLst/>
          </a:prstGeom>
        </p:spPr>
      </p:pic>
      <p:pic>
        <p:nvPicPr>
          <p:cNvPr id="17" name="Picture 16" descr="Chart, bar chart&#10;&#10;Description automatically generated">
            <a:extLst>
              <a:ext uri="{FF2B5EF4-FFF2-40B4-BE49-F238E27FC236}">
                <a16:creationId xmlns:a16="http://schemas.microsoft.com/office/drawing/2014/main" id="{3518E9AF-A928-481C-A4FF-80ACB6FAAA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46" t="14328" r="1846" b="14272"/>
          <a:stretch/>
        </p:blipFill>
        <p:spPr>
          <a:xfrm>
            <a:off x="693019" y="2073600"/>
            <a:ext cx="5220451" cy="2710800"/>
          </a:xfrm>
          <a:prstGeom prst="rect">
            <a:avLst/>
          </a:prstGeom>
        </p:spPr>
      </p:pic>
    </p:spTree>
    <p:extLst>
      <p:ext uri="{BB962C8B-B14F-4D97-AF65-F5344CB8AC3E}">
        <p14:creationId xmlns:p14="http://schemas.microsoft.com/office/powerpoint/2010/main" val="332783175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61</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Utility of innovation support</a:t>
            </a:r>
          </a:p>
        </p:txBody>
      </p:sp>
    </p:spTree>
    <p:extLst>
      <p:ext uri="{BB962C8B-B14F-4D97-AF65-F5344CB8AC3E}">
        <p14:creationId xmlns:p14="http://schemas.microsoft.com/office/powerpoint/2010/main" val="2794818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62</a:t>
            </a:fld>
            <a:endParaRPr lang="de-CH"/>
          </a:p>
        </p:txBody>
      </p:sp>
      <p:sp>
        <p:nvSpPr>
          <p:cNvPr id="6" name="Text Placeholder 5"/>
          <p:cNvSpPr>
            <a:spLocks noGrp="1"/>
          </p:cNvSpPr>
          <p:nvPr>
            <p:ph type="body" sz="quarter" idx="13"/>
          </p:nvPr>
        </p:nvSpPr>
        <p:spPr>
          <a:xfrm>
            <a:off x="330200" y="620713"/>
            <a:ext cx="11531600" cy="792063"/>
          </a:xfrm>
        </p:spPr>
        <p:txBody>
          <a:bodyPr/>
          <a:lstStyle/>
          <a:p>
            <a:r>
              <a:rPr lang="en-US" dirty="0"/>
              <a:t>Utility of innovation support</a:t>
            </a:r>
          </a:p>
          <a:p>
            <a:r>
              <a:rPr lang="en-US" sz="1600" b="0" dirty="0"/>
              <a:t>Question: How would you rate the overall utility of </a:t>
            </a:r>
            <a:r>
              <a:rPr lang="en-US" sz="1600" b="0" dirty="0" err="1"/>
              <a:t>Innosuisse's</a:t>
            </a:r>
            <a:r>
              <a:rPr lang="en-US" sz="1600" b="0" dirty="0"/>
              <a:t> innovation funding?</a:t>
            </a:r>
          </a:p>
        </p:txBody>
      </p:sp>
      <p:sp>
        <p:nvSpPr>
          <p:cNvPr id="22" name="Rectangle 21">
            <a:extLst>
              <a:ext uri="{FF2B5EF4-FFF2-40B4-BE49-F238E27FC236}">
                <a16:creationId xmlns:a16="http://schemas.microsoft.com/office/drawing/2014/main" id="{04F88673-2614-4D8E-8830-6D4BB5ACEFFD}"/>
              </a:ext>
            </a:extLst>
          </p:cNvPr>
          <p:cNvSpPr/>
          <p:nvPr/>
        </p:nvSpPr>
        <p:spPr>
          <a:xfrm>
            <a:off x="6074474" y="2341104"/>
            <a:ext cx="4499399" cy="3277820"/>
          </a:xfrm>
          <a:prstGeom prst="rect">
            <a:avLst/>
          </a:prstGeom>
          <a:solidFill>
            <a:sysClr val="window" lastClr="FFFFFF"/>
          </a:solidFill>
        </p:spPr>
        <p:txBody>
          <a:bodyPr wrap="square" lIns="91440" tIns="45720" rIns="91440" bIns="45720" anchor="t">
            <a:spAutoFit/>
          </a:bodyPr>
          <a:lstStyle/>
          <a:p>
            <a:pPr>
              <a:spcAft>
                <a:spcPts val="600"/>
              </a:spcAft>
            </a:pPr>
            <a:r>
              <a:rPr lang="en-US" sz="1200" b="1" dirty="0"/>
              <a:t>Key findings:</a:t>
            </a:r>
          </a:p>
          <a:p>
            <a:pPr marL="228600" indent="-228600">
              <a:spcAft>
                <a:spcPts val="300"/>
              </a:spcAft>
              <a:buFont typeface="+mj-lt"/>
              <a:buAutoNum type="arabicParenR"/>
            </a:pPr>
            <a:r>
              <a:rPr lang="en-US" sz="1200" dirty="0"/>
              <a:t>The statistically significant reductions in the average utility assigned to the </a:t>
            </a:r>
            <a:r>
              <a:rPr lang="en-US" sz="1200" dirty="0" err="1"/>
              <a:t>Innosuisse’s</a:t>
            </a:r>
            <a:r>
              <a:rPr lang="en-US" sz="1200" dirty="0"/>
              <a:t> innovation support between 2019 and 2021 at a 5% level occur only for the following funding dimensions</a:t>
            </a:r>
          </a:p>
          <a:p>
            <a:pPr marL="685800" lvl="1" indent="-228600">
              <a:spcAft>
                <a:spcPts val="300"/>
              </a:spcAft>
              <a:buFont typeface="Arial" panose="020B0604020202020204" pitchFamily="34" charset="0"/>
              <a:buChar char="•"/>
            </a:pPr>
            <a:r>
              <a:rPr lang="en-US" sz="1200" dirty="0"/>
              <a:t>Rejected applications</a:t>
            </a:r>
          </a:p>
          <a:p>
            <a:pPr marL="685800" lvl="1" indent="-228600">
              <a:spcAft>
                <a:spcPts val="300"/>
              </a:spcAft>
              <a:buFont typeface="Arial" panose="020B0604020202020204" pitchFamily="34" charset="0"/>
              <a:buChar char="•"/>
            </a:pPr>
            <a:r>
              <a:rPr lang="en-US" sz="1200" dirty="0"/>
              <a:t>Accepted applications</a:t>
            </a:r>
          </a:p>
          <a:p>
            <a:pPr marL="1143000" lvl="2" indent="-228600">
              <a:spcAft>
                <a:spcPts val="300"/>
              </a:spcAft>
              <a:buFont typeface="Arial" panose="020B0604020202020204" pitchFamily="34" charset="0"/>
              <a:buChar char="•"/>
            </a:pPr>
            <a:r>
              <a:rPr lang="en-US" sz="1200" dirty="0"/>
              <a:t>Cheques as well as Projects</a:t>
            </a:r>
          </a:p>
          <a:p>
            <a:pPr marL="1143000" lvl="2" indent="-228600">
              <a:spcAft>
                <a:spcPts val="300"/>
              </a:spcAft>
              <a:buFont typeface="Arial" panose="020B0604020202020204" pitchFamily="34" charset="0"/>
              <a:buChar char="•"/>
            </a:pPr>
            <a:r>
              <a:rPr lang="en-US" sz="1200" dirty="0"/>
              <a:t>Nationally funded companies (international is not assessable)</a:t>
            </a:r>
            <a:endParaRPr lang="en-US" sz="1050" dirty="0"/>
          </a:p>
          <a:p>
            <a:pPr marL="228600" indent="-228600">
              <a:spcAft>
                <a:spcPts val="300"/>
              </a:spcAft>
              <a:buFont typeface="+mj-lt"/>
              <a:buAutoNum type="arabicParenR"/>
            </a:pPr>
            <a:r>
              <a:rPr lang="en-US" sz="1200" dirty="0"/>
              <a:t>Once again, </a:t>
            </a:r>
          </a:p>
          <a:p>
            <a:pPr marL="742950" lvl="1" indent="-285750">
              <a:buFont typeface="+mj-lt"/>
              <a:buAutoNum type="romanLcPeriod"/>
            </a:pPr>
            <a:r>
              <a:rPr lang="en-US" sz="1100" dirty="0"/>
              <a:t>these differences only stem from 2021 survey data</a:t>
            </a:r>
          </a:p>
          <a:p>
            <a:pPr marL="742950" lvl="1" indent="-285750">
              <a:buFont typeface="+mj-lt"/>
              <a:buAutoNum type="romanLcPeriod"/>
            </a:pPr>
            <a:r>
              <a:rPr lang="en-US" sz="1100" dirty="0"/>
              <a:t>The dots and lines correspond to the point estimate and confidence intervals from a proportional odds logistic regression where the validity of the proportionality assumption was checked </a:t>
            </a:r>
          </a:p>
        </p:txBody>
      </p:sp>
      <p:grpSp>
        <p:nvGrpSpPr>
          <p:cNvPr id="2" name="Group 1">
            <a:extLst>
              <a:ext uri="{FF2B5EF4-FFF2-40B4-BE49-F238E27FC236}">
                <a16:creationId xmlns:a16="http://schemas.microsoft.com/office/drawing/2014/main" id="{80009420-B870-4605-B4F4-2A1A9B04558C}"/>
              </a:ext>
            </a:extLst>
          </p:cNvPr>
          <p:cNvGrpSpPr/>
          <p:nvPr/>
        </p:nvGrpSpPr>
        <p:grpSpPr>
          <a:xfrm>
            <a:off x="108000" y="1597446"/>
            <a:ext cx="5146627" cy="4941168"/>
            <a:chOff x="108000" y="1597446"/>
            <a:chExt cx="5146627" cy="4941168"/>
          </a:xfrm>
        </p:grpSpPr>
        <p:pic>
          <p:nvPicPr>
            <p:cNvPr id="9" name="Picture 8" descr="Chart, box and whisker chart&#10;&#10;Description automatically generated">
              <a:extLst>
                <a:ext uri="{FF2B5EF4-FFF2-40B4-BE49-F238E27FC236}">
                  <a16:creationId xmlns:a16="http://schemas.microsoft.com/office/drawing/2014/main" id="{47B3F4CD-3A94-4AF5-82D1-4C688F314F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53"/>
            <a:stretch/>
          </p:blipFill>
          <p:spPr>
            <a:xfrm>
              <a:off x="234431" y="1597446"/>
              <a:ext cx="5020196" cy="4941168"/>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A4B0B3EA-484E-4F56-AC44-EF45C78077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4" t="65249" r="85252" b="31984"/>
            <a:stretch/>
          </p:blipFill>
          <p:spPr>
            <a:xfrm>
              <a:off x="108000" y="4374000"/>
              <a:ext cx="1032417" cy="130251"/>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11434505-FF8F-4798-90C1-AFA6AC63D6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223" t="63853" r="68328" b="31100"/>
            <a:stretch/>
          </p:blipFill>
          <p:spPr>
            <a:xfrm>
              <a:off x="260972" y="4725144"/>
              <a:ext cx="894890" cy="227330"/>
            </a:xfrm>
            <a:prstGeom prst="rect">
              <a:avLst/>
            </a:prstGeom>
          </p:spPr>
        </p:pic>
      </p:grpSp>
    </p:spTree>
    <p:extLst>
      <p:ext uri="{BB962C8B-B14F-4D97-AF65-F5344CB8AC3E}">
        <p14:creationId xmlns:p14="http://schemas.microsoft.com/office/powerpoint/2010/main" val="68083280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63</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Innovation Promotion Instruments</a:t>
            </a:r>
          </a:p>
        </p:txBody>
      </p:sp>
    </p:spTree>
    <p:extLst>
      <p:ext uri="{BB962C8B-B14F-4D97-AF65-F5344CB8AC3E}">
        <p14:creationId xmlns:p14="http://schemas.microsoft.com/office/powerpoint/2010/main" val="304988655"/>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64</a:t>
            </a:fld>
            <a:endParaRPr lang="de-CH"/>
          </a:p>
        </p:txBody>
      </p:sp>
      <p:sp>
        <p:nvSpPr>
          <p:cNvPr id="6" name="Text Placeholder 5"/>
          <p:cNvSpPr>
            <a:spLocks noGrp="1"/>
          </p:cNvSpPr>
          <p:nvPr>
            <p:ph type="body" sz="quarter" idx="13"/>
          </p:nvPr>
        </p:nvSpPr>
        <p:spPr>
          <a:xfrm>
            <a:off x="330825" y="548680"/>
            <a:ext cx="11531600" cy="864096"/>
          </a:xfrm>
        </p:spPr>
        <p:txBody>
          <a:bodyPr/>
          <a:lstStyle/>
          <a:p>
            <a:r>
              <a:rPr lang="en-US" sz="3200" dirty="0"/>
              <a:t>Innovation Promotion Instruments</a:t>
            </a:r>
          </a:p>
          <a:p>
            <a:r>
              <a:rPr lang="en-US" sz="1600" b="0" dirty="0"/>
              <a:t>Question: How do you assess the utility of these instruments for your company? </a:t>
            </a:r>
          </a:p>
        </p:txBody>
      </p:sp>
      <p:sp>
        <p:nvSpPr>
          <p:cNvPr id="8" name="Rectangle 7"/>
          <p:cNvSpPr/>
          <p:nvPr/>
        </p:nvSpPr>
        <p:spPr>
          <a:xfrm>
            <a:off x="533797" y="4869160"/>
            <a:ext cx="10096325" cy="2031325"/>
          </a:xfrm>
          <a:prstGeom prst="rect">
            <a:avLst/>
          </a:prstGeom>
        </p:spPr>
        <p:txBody>
          <a:bodyPr wrap="square">
            <a:spAutoFit/>
          </a:bodyPr>
          <a:lstStyle/>
          <a:p>
            <a:r>
              <a:rPr lang="en-US" sz="1200" b="1" dirty="0"/>
              <a:t>Key findings:</a:t>
            </a:r>
          </a:p>
          <a:p>
            <a:pPr marL="228600" indent="-228600">
              <a:buFont typeface="+mj-lt"/>
              <a:buAutoNum type="arabicParenR"/>
            </a:pPr>
            <a:r>
              <a:rPr lang="en-US" sz="1200" dirty="0"/>
              <a:t>Applicants assign a high utility to the respective innovation promotion instrument</a:t>
            </a:r>
          </a:p>
          <a:p>
            <a:pPr marL="685800" lvl="1" indent="-228600">
              <a:buFont typeface="Arial" panose="020B0604020202020204" pitchFamily="34" charset="0"/>
              <a:buChar char="•"/>
            </a:pPr>
            <a:r>
              <a:rPr lang="en-US" sz="1050" dirty="0"/>
              <a:t>There are almost no firms that applied to a promotion instrument but see no utility in the instrument</a:t>
            </a:r>
          </a:p>
          <a:p>
            <a:pPr marL="685800" lvl="1" indent="-228600">
              <a:buFont typeface="Arial" panose="020B0604020202020204" pitchFamily="34" charset="0"/>
              <a:buChar char="•"/>
            </a:pPr>
            <a:r>
              <a:rPr lang="en-US" sz="1050" dirty="0"/>
              <a:t>For most instruments, applicants assign a high utility (except for EEN, </a:t>
            </a:r>
            <a:r>
              <a:rPr lang="en-US" sz="1050" dirty="0" err="1"/>
              <a:t>Nationale</a:t>
            </a:r>
            <a:r>
              <a:rPr lang="en-US" sz="1050" dirty="0"/>
              <a:t> </a:t>
            </a:r>
            <a:r>
              <a:rPr lang="en-US" sz="1050" dirty="0" err="1"/>
              <a:t>Netzwerke</a:t>
            </a:r>
            <a:r>
              <a:rPr lang="en-US" sz="1050" dirty="0"/>
              <a:t>, and SIF where a medium utility dominates)</a:t>
            </a:r>
          </a:p>
          <a:p>
            <a:pPr marL="228600" indent="-228600">
              <a:buFont typeface="+mj-lt"/>
              <a:buAutoNum type="arabicParenR"/>
            </a:pPr>
            <a:r>
              <a:rPr lang="en-US" sz="1200" dirty="0"/>
              <a:t>Non-applicants often see no utility in the instruments</a:t>
            </a:r>
          </a:p>
          <a:p>
            <a:pPr marL="685800" lvl="1" indent="-228600">
              <a:buFont typeface="Arial" panose="020B0604020202020204" pitchFamily="34" charset="0"/>
              <a:buChar char="•"/>
            </a:pPr>
            <a:r>
              <a:rPr lang="en-US" sz="1050" dirty="0"/>
              <a:t>Except for Innovation projects and Innovation cheques, where even non-applicants see a high (or medium) utility more often (is probably driven by the fact that they applied for at least one of the two, otherwise they would not be in the sample)</a:t>
            </a:r>
          </a:p>
          <a:p>
            <a:pPr marL="228600" indent="-228600">
              <a:buFont typeface="+mj-lt"/>
              <a:buAutoNum type="arabicParenR"/>
            </a:pPr>
            <a:r>
              <a:rPr lang="en-US" sz="1200" dirty="0"/>
              <a:t>These results carry a </a:t>
            </a:r>
            <a:r>
              <a:rPr lang="en-US" sz="1200" b="1" dirty="0"/>
              <a:t>lot of uncertainty </a:t>
            </a:r>
            <a:r>
              <a:rPr lang="en-US" sz="1200" dirty="0"/>
              <a:t>and should </a:t>
            </a:r>
            <a:r>
              <a:rPr lang="en-US" sz="1200" b="1" dirty="0"/>
              <a:t>not</a:t>
            </a:r>
            <a:r>
              <a:rPr lang="en-US" sz="1200" dirty="0"/>
              <a:t> be regarded as </a:t>
            </a:r>
            <a:r>
              <a:rPr lang="en-US" sz="1200" b="1" dirty="0"/>
              <a:t>representative</a:t>
            </a:r>
            <a:r>
              <a:rPr lang="en-US" sz="1200" dirty="0"/>
              <a:t> of the true satisfaction with the instruments</a:t>
            </a:r>
            <a:endParaRPr lang="en-US" sz="1200" b="1" dirty="0"/>
          </a:p>
          <a:p>
            <a:pPr marL="685800" lvl="1" indent="-228600">
              <a:buFont typeface="Arial" panose="020B0604020202020204" pitchFamily="34" charset="0"/>
              <a:buChar char="•"/>
            </a:pPr>
            <a:r>
              <a:rPr lang="en-US" sz="1050" dirty="0"/>
              <a:t>Applicants and non-applicants most often fail to indicate if they derive any utility of the instruments (NAs), and we cannot say where those NAs would go (none, medium or high utility)</a:t>
            </a:r>
          </a:p>
          <a:p>
            <a:pPr marL="685800" lvl="1" indent="-228600">
              <a:buFont typeface="Arial" panose="020B0604020202020204" pitchFamily="34" charset="0"/>
              <a:buChar char="•"/>
            </a:pPr>
            <a:r>
              <a:rPr lang="en-US" sz="1050" dirty="0"/>
              <a:t>For many instruments, the number of applicants is low aggravating the uncertainty towards the true utility even further</a:t>
            </a:r>
          </a:p>
        </p:txBody>
      </p:sp>
      <p:pic>
        <p:nvPicPr>
          <p:cNvPr id="47" name="Picture 46" descr="Chart, bar chart&#10;&#10;Description automatically generated">
            <a:extLst>
              <a:ext uri="{FF2B5EF4-FFF2-40B4-BE49-F238E27FC236}">
                <a16:creationId xmlns:a16="http://schemas.microsoft.com/office/drawing/2014/main" id="{0063F9AE-1AC6-432F-9C23-DA57586A4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3987" y="1489599"/>
            <a:ext cx="4702500" cy="3420000"/>
          </a:xfrm>
          <a:prstGeom prst="rect">
            <a:avLst/>
          </a:prstGeom>
        </p:spPr>
      </p:pic>
      <p:pic>
        <p:nvPicPr>
          <p:cNvPr id="49" name="Picture 48" descr="Chart, bar chart&#10;&#10;Description automatically generated">
            <a:extLst>
              <a:ext uri="{FF2B5EF4-FFF2-40B4-BE49-F238E27FC236}">
                <a16:creationId xmlns:a16="http://schemas.microsoft.com/office/drawing/2014/main" id="{8A4953F1-155D-4F22-83ED-A41940F812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927"/>
          <a:stretch/>
        </p:blipFill>
        <p:spPr>
          <a:xfrm>
            <a:off x="1119562" y="1518174"/>
            <a:ext cx="4188660" cy="3420000"/>
          </a:xfrm>
          <a:prstGeom prst="rect">
            <a:avLst/>
          </a:prstGeom>
        </p:spPr>
      </p:pic>
    </p:spTree>
    <p:extLst>
      <p:ext uri="{BB962C8B-B14F-4D97-AF65-F5344CB8AC3E}">
        <p14:creationId xmlns:p14="http://schemas.microsoft.com/office/powerpoint/2010/main" val="158450829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dirty="0"/>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65</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International innovation collaboration</a:t>
            </a:r>
          </a:p>
        </p:txBody>
      </p:sp>
    </p:spTree>
    <p:extLst>
      <p:ext uri="{BB962C8B-B14F-4D97-AF65-F5344CB8AC3E}">
        <p14:creationId xmlns:p14="http://schemas.microsoft.com/office/powerpoint/2010/main" val="3959051987"/>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66</a:t>
            </a:fld>
            <a:endParaRPr lang="de-CH"/>
          </a:p>
        </p:txBody>
      </p:sp>
      <p:sp>
        <p:nvSpPr>
          <p:cNvPr id="6" name="Text Placeholder 5"/>
          <p:cNvSpPr>
            <a:spLocks noGrp="1"/>
          </p:cNvSpPr>
          <p:nvPr>
            <p:ph type="body" sz="quarter" idx="13"/>
          </p:nvPr>
        </p:nvSpPr>
        <p:spPr>
          <a:xfrm>
            <a:off x="330200" y="656800"/>
            <a:ext cx="11531600" cy="1052408"/>
          </a:xfrm>
        </p:spPr>
        <p:txBody>
          <a:bodyPr/>
          <a:lstStyle/>
          <a:p>
            <a:r>
              <a:rPr lang="en-US" dirty="0"/>
              <a:t>International innovation collaboration</a:t>
            </a:r>
          </a:p>
          <a:p>
            <a:r>
              <a:rPr lang="en-US" sz="1600" b="0" dirty="0"/>
              <a:t>Questions: How relevant is innovation collaboration with foreign companies for your company?</a:t>
            </a:r>
          </a:p>
          <a:p>
            <a:r>
              <a:rPr lang="en-US" sz="1600" b="0" dirty="0"/>
              <a:t>	  How relevant is innovation collaboration with foreign research organizations for your company?</a:t>
            </a:r>
            <a:endParaRPr lang="de-CH" sz="1600" b="0" dirty="0"/>
          </a:p>
        </p:txBody>
      </p:sp>
      <p:sp>
        <p:nvSpPr>
          <p:cNvPr id="16" name="Rectangle 15">
            <a:extLst>
              <a:ext uri="{FF2B5EF4-FFF2-40B4-BE49-F238E27FC236}">
                <a16:creationId xmlns:a16="http://schemas.microsoft.com/office/drawing/2014/main" id="{5BFD2EAC-AE84-4A9B-95C0-1F30886D92A3}"/>
              </a:ext>
            </a:extLst>
          </p:cNvPr>
          <p:cNvSpPr/>
          <p:nvPr/>
        </p:nvSpPr>
        <p:spPr>
          <a:xfrm>
            <a:off x="7303236" y="2394103"/>
            <a:ext cx="4499399" cy="3054682"/>
          </a:xfrm>
          <a:prstGeom prst="rect">
            <a:avLst/>
          </a:prstGeom>
          <a:solidFill>
            <a:sysClr val="window" lastClr="FFFFFF"/>
          </a:solidFill>
        </p:spPr>
        <p:txBody>
          <a:bodyPr wrap="square" lIns="91440" tIns="45720" rIns="91440" bIns="45720" anchor="t">
            <a:spAutoFit/>
          </a:bodyPr>
          <a:lstStyle/>
          <a:p>
            <a:pPr>
              <a:spcAft>
                <a:spcPts val="600"/>
              </a:spcAft>
            </a:pPr>
            <a:r>
              <a:rPr lang="en-US" sz="1200" b="1" dirty="0"/>
              <a:t>Key findings:</a:t>
            </a:r>
          </a:p>
          <a:p>
            <a:pPr marL="228600" indent="-228600">
              <a:spcAft>
                <a:spcPts val="300"/>
              </a:spcAft>
              <a:buFont typeface="+mj-lt"/>
              <a:buAutoNum type="arabicParenR"/>
            </a:pPr>
            <a:r>
              <a:rPr lang="en-US" sz="1200" dirty="0"/>
              <a:t>The statistically significant differences in the relevance of international collaborations at a 5% level occur for the following dimensions</a:t>
            </a:r>
          </a:p>
          <a:p>
            <a:pPr marL="685800" lvl="1" indent="-228600">
              <a:spcAft>
                <a:spcPts val="300"/>
              </a:spcAft>
              <a:buFont typeface="Arial" panose="020B0604020202020204" pitchFamily="34" charset="0"/>
              <a:buChar char="•"/>
            </a:pPr>
            <a:r>
              <a:rPr lang="en-US" sz="1100" dirty="0"/>
              <a:t>more relevant for applicants to “Innovation projects” than “Innovation cheques”</a:t>
            </a:r>
          </a:p>
          <a:p>
            <a:pPr marL="685800" lvl="1" indent="-228600">
              <a:spcAft>
                <a:spcPts val="300"/>
              </a:spcAft>
              <a:buFont typeface="Arial" panose="020B0604020202020204" pitchFamily="34" charset="0"/>
              <a:buChar char="•"/>
            </a:pPr>
            <a:r>
              <a:rPr lang="en-US" sz="1100" dirty="0"/>
              <a:t>more relevant for applicants to “International” than “National” innovation funding (truism)</a:t>
            </a:r>
          </a:p>
          <a:p>
            <a:pPr marL="685800" lvl="1" indent="-228600">
              <a:spcAft>
                <a:spcPts val="300"/>
              </a:spcAft>
              <a:buFont typeface="Arial" panose="020B0604020202020204" pitchFamily="34" charset="0"/>
              <a:buChar char="•"/>
            </a:pPr>
            <a:r>
              <a:rPr lang="en-US" sz="1100" dirty="0"/>
              <a:t>more important for “Startups” than “Established”</a:t>
            </a:r>
          </a:p>
          <a:p>
            <a:pPr marL="228600" indent="-228600">
              <a:spcAft>
                <a:spcPts val="300"/>
              </a:spcAft>
              <a:buFont typeface="+mj-lt"/>
              <a:buAutoNum type="arabicParenR"/>
            </a:pPr>
            <a:r>
              <a:rPr lang="en-US" sz="1200" dirty="0"/>
              <a:t>Once again, </a:t>
            </a:r>
          </a:p>
          <a:p>
            <a:pPr marL="742950" lvl="1" indent="-285750">
              <a:buFont typeface="+mj-lt"/>
              <a:buAutoNum type="romanLcPeriod"/>
            </a:pPr>
            <a:r>
              <a:rPr lang="en-US" sz="1100" dirty="0"/>
              <a:t>these differences only stem from 2021 survey data</a:t>
            </a:r>
          </a:p>
          <a:p>
            <a:pPr marL="742950" lvl="1" indent="-285750">
              <a:buFont typeface="+mj-lt"/>
              <a:buAutoNum type="romanLcPeriod"/>
            </a:pPr>
            <a:r>
              <a:rPr lang="en-US" sz="1100" dirty="0"/>
              <a:t>the dots and lines correspond to the point estimate and confidence intervals from a proportional odds logistic regression where the validity of the proportionality assumption was checked </a:t>
            </a:r>
          </a:p>
        </p:txBody>
      </p:sp>
      <p:grpSp>
        <p:nvGrpSpPr>
          <p:cNvPr id="2" name="Group 1">
            <a:extLst>
              <a:ext uri="{FF2B5EF4-FFF2-40B4-BE49-F238E27FC236}">
                <a16:creationId xmlns:a16="http://schemas.microsoft.com/office/drawing/2014/main" id="{8999F447-90E1-45BE-A0C5-6A188A273692}"/>
              </a:ext>
            </a:extLst>
          </p:cNvPr>
          <p:cNvGrpSpPr/>
          <p:nvPr/>
        </p:nvGrpSpPr>
        <p:grpSpPr>
          <a:xfrm>
            <a:off x="-72000" y="1959572"/>
            <a:ext cx="7077298" cy="4671486"/>
            <a:chOff x="-72000" y="1959572"/>
            <a:chExt cx="7077298" cy="4671486"/>
          </a:xfrm>
        </p:grpSpPr>
        <p:grpSp>
          <p:nvGrpSpPr>
            <p:cNvPr id="8" name="Group 7">
              <a:extLst>
                <a:ext uri="{FF2B5EF4-FFF2-40B4-BE49-F238E27FC236}">
                  <a16:creationId xmlns:a16="http://schemas.microsoft.com/office/drawing/2014/main" id="{B045EE43-A510-446D-BB5B-A4178EDE904D}"/>
                </a:ext>
              </a:extLst>
            </p:cNvPr>
            <p:cNvGrpSpPr/>
            <p:nvPr/>
          </p:nvGrpSpPr>
          <p:grpSpPr>
            <a:xfrm>
              <a:off x="2595" y="1959572"/>
              <a:ext cx="7002703" cy="4671486"/>
              <a:chOff x="2595" y="1959572"/>
              <a:chExt cx="7002703" cy="4671486"/>
            </a:xfrm>
          </p:grpSpPr>
          <p:pic>
            <p:nvPicPr>
              <p:cNvPr id="12" name="Picture 11" descr="Chart, box and whisker chart&#10;&#10;Description automatically generated">
                <a:extLst>
                  <a:ext uri="{FF2B5EF4-FFF2-40B4-BE49-F238E27FC236}">
                    <a16:creationId xmlns:a16="http://schemas.microsoft.com/office/drawing/2014/main" id="{CF4BCD12-1F86-4D8C-87E5-01948D029F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01" b="5901"/>
              <a:stretch/>
            </p:blipFill>
            <p:spPr>
              <a:xfrm>
                <a:off x="2595" y="1959572"/>
                <a:ext cx="6091024" cy="4671486"/>
              </a:xfrm>
              <a:prstGeom prst="rect">
                <a:avLst/>
              </a:prstGeom>
            </p:spPr>
          </p:pic>
          <p:pic>
            <p:nvPicPr>
              <p:cNvPr id="13" name="Picture 12" descr="Chart, box and whisker chart&#10;&#10;Description automatically generated">
                <a:extLst>
                  <a:ext uri="{FF2B5EF4-FFF2-40B4-BE49-F238E27FC236}">
                    <a16:creationId xmlns:a16="http://schemas.microsoft.com/office/drawing/2014/main" id="{E699AAF5-C88F-4969-8A57-3B21D4AE93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779" t="59949" r="-476" b="36810"/>
              <a:stretch/>
            </p:blipFill>
            <p:spPr>
              <a:xfrm>
                <a:off x="5517555" y="4222568"/>
                <a:ext cx="1479359" cy="168368"/>
              </a:xfrm>
              <a:prstGeom prst="rect">
                <a:avLst/>
              </a:prstGeom>
            </p:spPr>
          </p:pic>
          <p:pic>
            <p:nvPicPr>
              <p:cNvPr id="15" name="Picture 14" descr="Chart, box and whisker chart&#10;&#10;Description automatically generated">
                <a:extLst>
                  <a:ext uri="{FF2B5EF4-FFF2-40B4-BE49-F238E27FC236}">
                    <a16:creationId xmlns:a16="http://schemas.microsoft.com/office/drawing/2014/main" id="{8F7773B0-B05B-44C1-BB77-A5BDF4DAD8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62" t="55632" r="-477" b="41128"/>
              <a:stretch/>
            </p:blipFill>
            <p:spPr>
              <a:xfrm>
                <a:off x="5517555" y="4414240"/>
                <a:ext cx="1487743" cy="168368"/>
              </a:xfrm>
              <a:prstGeom prst="rect">
                <a:avLst/>
              </a:prstGeom>
            </p:spPr>
          </p:pic>
        </p:grpSp>
        <p:pic>
          <p:nvPicPr>
            <p:cNvPr id="11" name="Picture 10" descr="A picture containing table&#10;&#10;Description automatically generated">
              <a:extLst>
                <a:ext uri="{FF2B5EF4-FFF2-40B4-BE49-F238E27FC236}">
                  <a16:creationId xmlns:a16="http://schemas.microsoft.com/office/drawing/2014/main" id="{96F38D91-E26A-4BF0-83BE-AE8C41B0AA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04" t="63650" r="68327" b="31100"/>
            <a:stretch/>
          </p:blipFill>
          <p:spPr>
            <a:xfrm>
              <a:off x="-72000" y="5076000"/>
              <a:ext cx="2232248" cy="259243"/>
            </a:xfrm>
            <a:prstGeom prst="rect">
              <a:avLst/>
            </a:prstGeom>
          </p:spPr>
        </p:pic>
      </p:grpSp>
    </p:spTree>
    <p:extLst>
      <p:ext uri="{BB962C8B-B14F-4D97-AF65-F5344CB8AC3E}">
        <p14:creationId xmlns:p14="http://schemas.microsoft.com/office/powerpoint/2010/main" val="2440371897"/>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dirty="0"/>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67</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Novelty and disruption of innovations</a:t>
            </a:r>
          </a:p>
        </p:txBody>
      </p:sp>
    </p:spTree>
    <p:extLst>
      <p:ext uri="{BB962C8B-B14F-4D97-AF65-F5344CB8AC3E}">
        <p14:creationId xmlns:p14="http://schemas.microsoft.com/office/powerpoint/2010/main" val="894976620"/>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68</a:t>
            </a:fld>
            <a:endParaRPr lang="de-CH"/>
          </a:p>
        </p:txBody>
      </p:sp>
      <p:sp>
        <p:nvSpPr>
          <p:cNvPr id="6" name="Text Placeholder 5"/>
          <p:cNvSpPr>
            <a:spLocks noGrp="1"/>
          </p:cNvSpPr>
          <p:nvPr>
            <p:ph type="body" sz="quarter" idx="13"/>
          </p:nvPr>
        </p:nvSpPr>
        <p:spPr>
          <a:xfrm>
            <a:off x="330200" y="656800"/>
            <a:ext cx="11531600" cy="836700"/>
          </a:xfrm>
        </p:spPr>
        <p:txBody>
          <a:bodyPr/>
          <a:lstStyle/>
          <a:p>
            <a:r>
              <a:rPr lang="en-US" dirty="0"/>
              <a:t>Novelty of innovations</a:t>
            </a:r>
          </a:p>
          <a:p>
            <a:r>
              <a:rPr lang="en-US" sz="1600" b="0" dirty="0"/>
              <a:t>Question: How would you rate the degree of novelty of the innovations of your company in the last two years?</a:t>
            </a:r>
          </a:p>
        </p:txBody>
      </p:sp>
      <p:sp>
        <p:nvSpPr>
          <p:cNvPr id="9" name="Rectangle 8">
            <a:extLst>
              <a:ext uri="{FF2B5EF4-FFF2-40B4-BE49-F238E27FC236}">
                <a16:creationId xmlns:a16="http://schemas.microsoft.com/office/drawing/2014/main" id="{8D184256-3147-442E-BBEB-D27091C0A42B}"/>
              </a:ext>
            </a:extLst>
          </p:cNvPr>
          <p:cNvSpPr/>
          <p:nvPr/>
        </p:nvSpPr>
        <p:spPr>
          <a:xfrm>
            <a:off x="7125506" y="2698608"/>
            <a:ext cx="4609650" cy="2416046"/>
          </a:xfrm>
          <a:prstGeom prst="rect">
            <a:avLst/>
          </a:prstGeom>
          <a:solidFill>
            <a:sysClr val="window" lastClr="FFFFFF"/>
          </a:solidFill>
        </p:spPr>
        <p:txBody>
          <a:bodyPr wrap="square" lIns="91440" tIns="45720" rIns="91440" bIns="45720" anchor="t">
            <a:spAutoFit/>
          </a:bodyPr>
          <a:lstStyle/>
          <a:p>
            <a:pPr>
              <a:spcAft>
                <a:spcPts val="600"/>
              </a:spcAft>
            </a:pPr>
            <a:r>
              <a:rPr lang="en-US" sz="1200" b="1" dirty="0"/>
              <a:t>Key findings:</a:t>
            </a:r>
          </a:p>
          <a:p>
            <a:pPr marL="228600" indent="-228600">
              <a:spcAft>
                <a:spcPts val="300"/>
              </a:spcAft>
              <a:buFont typeface="+mj-lt"/>
              <a:buAutoNum type="arabicParenR"/>
            </a:pPr>
            <a:r>
              <a:rPr lang="en-US" sz="1200" dirty="0"/>
              <a:t>The statistically significant differences in the degree of novelty of innovations at a 5% level occur for the following dimensions</a:t>
            </a:r>
          </a:p>
          <a:p>
            <a:pPr marL="685800" lvl="1" indent="-228600">
              <a:buFont typeface="Arial" panose="020B0604020202020204" pitchFamily="34" charset="0"/>
              <a:buChar char="•"/>
            </a:pPr>
            <a:r>
              <a:rPr lang="en-US" sz="1100" dirty="0"/>
              <a:t>International indicate more radical innovations than National</a:t>
            </a:r>
          </a:p>
          <a:p>
            <a:pPr marL="685800" lvl="1" indent="-228600">
              <a:buFont typeface="Arial" panose="020B0604020202020204" pitchFamily="34" charset="0"/>
              <a:buChar char="•"/>
            </a:pPr>
            <a:r>
              <a:rPr lang="en-US" sz="1100" dirty="0"/>
              <a:t>Startups indicate more radical innovations than Established</a:t>
            </a:r>
          </a:p>
          <a:p>
            <a:pPr marL="685800" lvl="1" indent="-228600">
              <a:spcAft>
                <a:spcPts val="600"/>
              </a:spcAft>
              <a:buFont typeface="Arial" panose="020B0604020202020204" pitchFamily="34" charset="0"/>
              <a:buChar char="•"/>
            </a:pPr>
            <a:r>
              <a:rPr lang="en-US" sz="1100" dirty="0"/>
              <a:t>SMEs indicate more radical innovations than Large</a:t>
            </a:r>
          </a:p>
          <a:p>
            <a:pPr marL="228600" indent="-228600">
              <a:spcAft>
                <a:spcPts val="300"/>
              </a:spcAft>
              <a:buFont typeface="+mj-lt"/>
              <a:buAutoNum type="arabicParenR"/>
            </a:pPr>
            <a:r>
              <a:rPr lang="en-US" sz="1200" dirty="0"/>
              <a:t>Once again, </a:t>
            </a:r>
          </a:p>
          <a:p>
            <a:pPr marL="742950" lvl="1" indent="-285750">
              <a:buFont typeface="+mj-lt"/>
              <a:buAutoNum type="romanLcPeriod"/>
            </a:pPr>
            <a:r>
              <a:rPr lang="en-US" sz="1100" dirty="0"/>
              <a:t>these differences only stem from 2021 survey data</a:t>
            </a:r>
          </a:p>
          <a:p>
            <a:pPr marL="742950" lvl="1" indent="-285750">
              <a:buFont typeface="+mj-lt"/>
              <a:buAutoNum type="romanLcPeriod"/>
            </a:pPr>
            <a:r>
              <a:rPr lang="en-US" sz="1100" dirty="0"/>
              <a:t>the dots and lines correspond to the point estimate and confidence intervals from a proportional odds logistic regression where the validity of the proportionality assumption was checked </a:t>
            </a:r>
          </a:p>
        </p:txBody>
      </p:sp>
      <p:grpSp>
        <p:nvGrpSpPr>
          <p:cNvPr id="2" name="Group 1">
            <a:extLst>
              <a:ext uri="{FF2B5EF4-FFF2-40B4-BE49-F238E27FC236}">
                <a16:creationId xmlns:a16="http://schemas.microsoft.com/office/drawing/2014/main" id="{7535499C-3BE9-43BA-973A-7C34044F60B3}"/>
              </a:ext>
            </a:extLst>
          </p:cNvPr>
          <p:cNvGrpSpPr/>
          <p:nvPr/>
        </p:nvGrpSpPr>
        <p:grpSpPr>
          <a:xfrm>
            <a:off x="-99069" y="2108872"/>
            <a:ext cx="6784313" cy="3336352"/>
            <a:chOff x="-99069" y="2108872"/>
            <a:chExt cx="6784313" cy="3336352"/>
          </a:xfrm>
        </p:grpSpPr>
        <p:grpSp>
          <p:nvGrpSpPr>
            <p:cNvPr id="10" name="Group 9">
              <a:extLst>
                <a:ext uri="{FF2B5EF4-FFF2-40B4-BE49-F238E27FC236}">
                  <a16:creationId xmlns:a16="http://schemas.microsoft.com/office/drawing/2014/main" id="{011DBE41-5BDA-4871-AC1C-86A8C693147C}"/>
                </a:ext>
              </a:extLst>
            </p:cNvPr>
            <p:cNvGrpSpPr/>
            <p:nvPr/>
          </p:nvGrpSpPr>
          <p:grpSpPr>
            <a:xfrm>
              <a:off x="116955" y="2108872"/>
              <a:ext cx="6568289" cy="3336352"/>
              <a:chOff x="44948" y="2965169"/>
              <a:chExt cx="7056784" cy="3584482"/>
            </a:xfrm>
          </p:grpSpPr>
          <p:pic>
            <p:nvPicPr>
              <p:cNvPr id="11" name="Picture 10" descr="Chart, box and whisker chart&#10;&#10;Description automatically generated">
                <a:extLst>
                  <a:ext uri="{FF2B5EF4-FFF2-40B4-BE49-F238E27FC236}">
                    <a16:creationId xmlns:a16="http://schemas.microsoft.com/office/drawing/2014/main" id="{450B9DAC-E754-42E2-8497-02C991E194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414" r="9231"/>
              <a:stretch/>
            </p:blipFill>
            <p:spPr>
              <a:xfrm>
                <a:off x="44948" y="2965169"/>
                <a:ext cx="6624736" cy="3584482"/>
              </a:xfrm>
              <a:prstGeom prst="rect">
                <a:avLst/>
              </a:prstGeom>
            </p:spPr>
          </p:pic>
          <p:pic>
            <p:nvPicPr>
              <p:cNvPr id="12" name="Picture 11" descr="Chart, box and whisker chart&#10;&#10;Description automatically generated">
                <a:extLst>
                  <a:ext uri="{FF2B5EF4-FFF2-40B4-BE49-F238E27FC236}">
                    <a16:creationId xmlns:a16="http://schemas.microsoft.com/office/drawing/2014/main" id="{DA262BD4-7636-4845-9047-16C77977E3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904" t="43906" b="53078"/>
              <a:stretch/>
            </p:blipFill>
            <p:spPr>
              <a:xfrm>
                <a:off x="5902478" y="4933369"/>
                <a:ext cx="1199254" cy="237090"/>
              </a:xfrm>
              <a:prstGeom prst="rect">
                <a:avLst/>
              </a:prstGeom>
            </p:spPr>
          </p:pic>
        </p:grpSp>
        <p:pic>
          <p:nvPicPr>
            <p:cNvPr id="13" name="Picture 12" descr="A picture containing table&#10;&#10;Description automatically generated">
              <a:extLst>
                <a:ext uri="{FF2B5EF4-FFF2-40B4-BE49-F238E27FC236}">
                  <a16:creationId xmlns:a16="http://schemas.microsoft.com/office/drawing/2014/main" id="{E529DB2C-BB53-42BE-82DE-B5926AE050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04" t="63650" r="68327" b="31100"/>
            <a:stretch/>
          </p:blipFill>
          <p:spPr>
            <a:xfrm>
              <a:off x="-99069" y="4248000"/>
              <a:ext cx="2887405" cy="335330"/>
            </a:xfrm>
            <a:prstGeom prst="rect">
              <a:avLst/>
            </a:prstGeom>
          </p:spPr>
        </p:pic>
      </p:grpSp>
    </p:spTree>
    <p:extLst>
      <p:ext uri="{BB962C8B-B14F-4D97-AF65-F5344CB8AC3E}">
        <p14:creationId xmlns:p14="http://schemas.microsoft.com/office/powerpoint/2010/main" val="596324878"/>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69</a:t>
            </a:fld>
            <a:endParaRPr lang="de-CH"/>
          </a:p>
        </p:txBody>
      </p:sp>
      <p:sp>
        <p:nvSpPr>
          <p:cNvPr id="6" name="Text Placeholder 5"/>
          <p:cNvSpPr>
            <a:spLocks noGrp="1"/>
          </p:cNvSpPr>
          <p:nvPr>
            <p:ph type="body" sz="quarter" idx="13"/>
          </p:nvPr>
        </p:nvSpPr>
        <p:spPr>
          <a:xfrm>
            <a:off x="330200" y="656800"/>
            <a:ext cx="11531600" cy="798126"/>
          </a:xfrm>
        </p:spPr>
        <p:txBody>
          <a:bodyPr/>
          <a:lstStyle/>
          <a:p>
            <a:r>
              <a:rPr lang="en-US" dirty="0"/>
              <a:t>Disruption of innovations</a:t>
            </a:r>
          </a:p>
          <a:p>
            <a:r>
              <a:rPr lang="en-US" sz="1600" b="0" dirty="0"/>
              <a:t>Question: Do the product and process innovations of the last five years of your company show disruptive effects?</a:t>
            </a:r>
          </a:p>
        </p:txBody>
      </p:sp>
      <p:sp>
        <p:nvSpPr>
          <p:cNvPr id="10" name="Rectangle 9">
            <a:extLst>
              <a:ext uri="{FF2B5EF4-FFF2-40B4-BE49-F238E27FC236}">
                <a16:creationId xmlns:a16="http://schemas.microsoft.com/office/drawing/2014/main" id="{AE0270E1-E941-4923-BD25-4CD857EBC6FC}"/>
              </a:ext>
            </a:extLst>
          </p:cNvPr>
          <p:cNvSpPr/>
          <p:nvPr/>
        </p:nvSpPr>
        <p:spPr>
          <a:xfrm>
            <a:off x="7125506" y="2698608"/>
            <a:ext cx="4609650" cy="2416046"/>
          </a:xfrm>
          <a:prstGeom prst="rect">
            <a:avLst/>
          </a:prstGeom>
          <a:solidFill>
            <a:sysClr val="window" lastClr="FFFFFF"/>
          </a:solidFill>
        </p:spPr>
        <p:txBody>
          <a:bodyPr wrap="square" lIns="91440" tIns="45720" rIns="91440" bIns="45720" anchor="t">
            <a:spAutoFit/>
          </a:bodyPr>
          <a:lstStyle/>
          <a:p>
            <a:pPr>
              <a:spcAft>
                <a:spcPts val="600"/>
              </a:spcAft>
            </a:pPr>
            <a:r>
              <a:rPr lang="en-US" sz="1200" b="1" dirty="0"/>
              <a:t>Key findings:</a:t>
            </a:r>
          </a:p>
          <a:p>
            <a:pPr marL="228600" indent="-228600">
              <a:spcAft>
                <a:spcPts val="300"/>
              </a:spcAft>
              <a:buFont typeface="+mj-lt"/>
              <a:buAutoNum type="arabicParenR"/>
            </a:pPr>
            <a:r>
              <a:rPr lang="en-US" sz="1200" dirty="0"/>
              <a:t>The statistically significant differences in the disruptiveness of innovations at a 5% level occur for the following dimensions</a:t>
            </a:r>
          </a:p>
          <a:p>
            <a:pPr marL="685800" lvl="1" indent="-228600">
              <a:buFont typeface="Arial" panose="020B0604020202020204" pitchFamily="34" charset="0"/>
              <a:buChar char="•"/>
            </a:pPr>
            <a:r>
              <a:rPr lang="en-US" sz="1100" dirty="0"/>
              <a:t>International indicate more radical innovations than National</a:t>
            </a:r>
          </a:p>
          <a:p>
            <a:pPr marL="685800" lvl="1" indent="-228600">
              <a:buFont typeface="Arial" panose="020B0604020202020204" pitchFamily="34" charset="0"/>
              <a:buChar char="•"/>
            </a:pPr>
            <a:r>
              <a:rPr lang="en-US" sz="1100" dirty="0"/>
              <a:t>Startups indicate more radical innovations than Established</a:t>
            </a:r>
          </a:p>
          <a:p>
            <a:pPr marL="685800" lvl="1" indent="-228600">
              <a:spcAft>
                <a:spcPts val="600"/>
              </a:spcAft>
              <a:buFont typeface="Arial" panose="020B0604020202020204" pitchFamily="34" charset="0"/>
              <a:buChar char="•"/>
            </a:pPr>
            <a:r>
              <a:rPr lang="en-US" sz="1100" dirty="0"/>
              <a:t>SMEs indicate more radical innovations than Large</a:t>
            </a:r>
          </a:p>
          <a:p>
            <a:pPr marL="228600" indent="-228600">
              <a:spcAft>
                <a:spcPts val="300"/>
              </a:spcAft>
              <a:buFont typeface="+mj-lt"/>
              <a:buAutoNum type="arabicParenR"/>
            </a:pPr>
            <a:r>
              <a:rPr lang="en-US" sz="1200" dirty="0"/>
              <a:t>Once again, </a:t>
            </a:r>
          </a:p>
          <a:p>
            <a:pPr marL="742950" lvl="1" indent="-285750">
              <a:buFont typeface="+mj-lt"/>
              <a:buAutoNum type="romanLcPeriod"/>
            </a:pPr>
            <a:r>
              <a:rPr lang="en-US" sz="1100" dirty="0"/>
              <a:t>these differences only stem from 2021 survey data</a:t>
            </a:r>
          </a:p>
          <a:p>
            <a:pPr marL="742950" lvl="1" indent="-285750">
              <a:buFont typeface="+mj-lt"/>
              <a:buAutoNum type="romanLcPeriod"/>
            </a:pPr>
            <a:r>
              <a:rPr lang="en-US" sz="1100" dirty="0"/>
              <a:t>the dots and lines correspond to the point estimate and confidence intervals from a proportional odds logistic regression where the validity of the proportionality assumption was checked </a:t>
            </a:r>
          </a:p>
        </p:txBody>
      </p:sp>
      <p:grpSp>
        <p:nvGrpSpPr>
          <p:cNvPr id="7" name="Group 6">
            <a:extLst>
              <a:ext uri="{FF2B5EF4-FFF2-40B4-BE49-F238E27FC236}">
                <a16:creationId xmlns:a16="http://schemas.microsoft.com/office/drawing/2014/main" id="{ED1C86DF-2E39-48F5-B3F9-29BD64BC0CE6}"/>
              </a:ext>
            </a:extLst>
          </p:cNvPr>
          <p:cNvGrpSpPr/>
          <p:nvPr/>
        </p:nvGrpSpPr>
        <p:grpSpPr>
          <a:xfrm>
            <a:off x="112997" y="1991638"/>
            <a:ext cx="6939217" cy="4029650"/>
            <a:chOff x="112997" y="1991638"/>
            <a:chExt cx="6939217" cy="4029650"/>
          </a:xfrm>
        </p:grpSpPr>
        <p:grpSp>
          <p:nvGrpSpPr>
            <p:cNvPr id="2" name="Group 1">
              <a:extLst>
                <a:ext uri="{FF2B5EF4-FFF2-40B4-BE49-F238E27FC236}">
                  <a16:creationId xmlns:a16="http://schemas.microsoft.com/office/drawing/2014/main" id="{E0434E15-729C-4238-BCDB-3DE8AB6014A9}"/>
                </a:ext>
              </a:extLst>
            </p:cNvPr>
            <p:cNvGrpSpPr/>
            <p:nvPr/>
          </p:nvGrpSpPr>
          <p:grpSpPr>
            <a:xfrm>
              <a:off x="260971" y="1991638"/>
              <a:ext cx="6791243" cy="4029650"/>
              <a:chOff x="260971" y="1991638"/>
              <a:chExt cx="6791243" cy="4029650"/>
            </a:xfrm>
          </p:grpSpPr>
          <p:grpSp>
            <p:nvGrpSpPr>
              <p:cNvPr id="13" name="Group 12">
                <a:extLst>
                  <a:ext uri="{FF2B5EF4-FFF2-40B4-BE49-F238E27FC236}">
                    <a16:creationId xmlns:a16="http://schemas.microsoft.com/office/drawing/2014/main" id="{D2143D92-D79A-45B8-ACEA-FE769C9DAA90}"/>
                  </a:ext>
                </a:extLst>
              </p:cNvPr>
              <p:cNvGrpSpPr/>
              <p:nvPr/>
            </p:nvGrpSpPr>
            <p:grpSpPr>
              <a:xfrm>
                <a:off x="260971" y="1991638"/>
                <a:ext cx="6791243" cy="4029650"/>
                <a:chOff x="6081370" y="1449148"/>
                <a:chExt cx="5207167" cy="3089723"/>
              </a:xfrm>
            </p:grpSpPr>
            <p:pic>
              <p:nvPicPr>
                <p:cNvPr id="15" name="Picture 14" descr="Chart, box and whisker chart&#10;&#10;Description automatically generated">
                  <a:extLst>
                    <a:ext uri="{FF2B5EF4-FFF2-40B4-BE49-F238E27FC236}">
                      <a16:creationId xmlns:a16="http://schemas.microsoft.com/office/drawing/2014/main" id="{D7F9EE1C-B1FE-4663-8CCE-A0F16DC79C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40" r="7459"/>
                <a:stretch/>
              </p:blipFill>
              <p:spPr>
                <a:xfrm>
                  <a:off x="6081370" y="1449148"/>
                  <a:ext cx="4968552" cy="3089723"/>
                </a:xfrm>
                <a:prstGeom prst="rect">
                  <a:avLst/>
                </a:prstGeom>
              </p:spPr>
            </p:pic>
            <p:pic>
              <p:nvPicPr>
                <p:cNvPr id="16" name="Picture 15" descr="Chart&#10;&#10;Description automatically generated with low confidence">
                  <a:extLst>
                    <a:ext uri="{FF2B5EF4-FFF2-40B4-BE49-F238E27FC236}">
                      <a16:creationId xmlns:a16="http://schemas.microsoft.com/office/drawing/2014/main" id="{4B6728D4-4F90-4297-9BE3-8927884C6C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363" t="57689" r="887" b="39445"/>
                <a:stretch/>
              </p:blipFill>
              <p:spPr>
                <a:xfrm>
                  <a:off x="10476658" y="3045550"/>
                  <a:ext cx="811879" cy="144016"/>
                </a:xfrm>
                <a:prstGeom prst="rect">
                  <a:avLst/>
                </a:prstGeom>
              </p:spPr>
            </p:pic>
          </p:grpSp>
          <p:pic>
            <p:nvPicPr>
              <p:cNvPr id="11" name="Picture 10" descr="Chart&#10;&#10;Description automatically generated">
                <a:extLst>
                  <a:ext uri="{FF2B5EF4-FFF2-40B4-BE49-F238E27FC236}">
                    <a16:creationId xmlns:a16="http://schemas.microsoft.com/office/drawing/2014/main" id="{727CB9BB-8587-4CF2-85AB-CEC0E7D9D8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02" r="8385" b="95562"/>
              <a:stretch/>
            </p:blipFill>
            <p:spPr>
              <a:xfrm>
                <a:off x="2972818" y="2002110"/>
                <a:ext cx="3960440" cy="270199"/>
              </a:xfrm>
              <a:prstGeom prst="rect">
                <a:avLst/>
              </a:prstGeom>
            </p:spPr>
          </p:pic>
        </p:grpSp>
        <p:pic>
          <p:nvPicPr>
            <p:cNvPr id="12" name="Picture 11" descr="A picture containing table&#10;&#10;Description automatically generated">
              <a:extLst>
                <a:ext uri="{FF2B5EF4-FFF2-40B4-BE49-F238E27FC236}">
                  <a16:creationId xmlns:a16="http://schemas.microsoft.com/office/drawing/2014/main" id="{C52593DB-D914-4F74-AD16-DDFAC5C3C3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04" t="63650" r="68327" b="31100"/>
            <a:stretch/>
          </p:blipFill>
          <p:spPr>
            <a:xfrm>
              <a:off x="112997" y="4780058"/>
              <a:ext cx="2868996" cy="333192"/>
            </a:xfrm>
            <a:prstGeom prst="rect">
              <a:avLst/>
            </a:prstGeom>
          </p:spPr>
        </p:pic>
      </p:grpSp>
    </p:spTree>
    <p:extLst>
      <p:ext uri="{BB962C8B-B14F-4D97-AF65-F5344CB8AC3E}">
        <p14:creationId xmlns:p14="http://schemas.microsoft.com/office/powerpoint/2010/main" val="40888933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1" y="1268760"/>
            <a:ext cx="11531600" cy="5472608"/>
          </a:xfrm>
        </p:spPr>
        <p:txBody>
          <a:bodyPr vert="horz" lIns="140400" tIns="0" rIns="144000" bIns="0" rtlCol="0" anchor="t">
            <a:noAutofit/>
          </a:bodyPr>
          <a:lstStyle/>
          <a:p>
            <a:pPr marL="687837" indent="-342900">
              <a:spcBef>
                <a:spcPts val="0"/>
              </a:spcBef>
              <a:spcAft>
                <a:spcPts val="300"/>
              </a:spcAft>
              <a:buFont typeface="+mj-lt"/>
              <a:buAutoNum type="arabicParenBoth" startAt="4"/>
            </a:pPr>
            <a:r>
              <a:rPr lang="en-US" dirty="0"/>
              <a:t> Other innovation funding instruments are also well known</a:t>
            </a:r>
          </a:p>
          <a:p>
            <a:pPr marL="1049787" lvl="1" indent="-342900"/>
            <a:r>
              <a:rPr lang="en-US" sz="1500" dirty="0"/>
              <a:t>Over 60% are aware of Mentoring and Start-up Coaching</a:t>
            </a:r>
          </a:p>
          <a:p>
            <a:pPr marL="1049787" lvl="1" indent="-342900">
              <a:spcAft>
                <a:spcPts val="600"/>
              </a:spcAft>
            </a:pPr>
            <a:r>
              <a:rPr lang="en-US" sz="1500" dirty="0"/>
              <a:t>Around 50% are aware of Swiss Innovation Power (COVID-19), EUREKA and </a:t>
            </a:r>
            <a:r>
              <a:rPr lang="en-US" sz="1500" dirty="0" err="1"/>
              <a:t>Eurostars</a:t>
            </a:r>
            <a:endParaRPr lang="en-US" sz="1500" dirty="0"/>
          </a:p>
          <a:p>
            <a:pPr marL="687837" indent="-342900">
              <a:spcBef>
                <a:spcPts val="0"/>
              </a:spcBef>
              <a:spcAft>
                <a:spcPts val="300"/>
              </a:spcAft>
              <a:buFont typeface="+mj-lt"/>
              <a:buAutoNum type="arabicParenBoth" startAt="4"/>
            </a:pPr>
            <a:r>
              <a:rPr lang="en-US" dirty="0"/>
              <a:t> International innovation collaboration is important</a:t>
            </a:r>
          </a:p>
          <a:p>
            <a:pPr marL="1049787" lvl="1" indent="-342900"/>
            <a:r>
              <a:rPr lang="en-US" sz="1500" b="1" dirty="0"/>
              <a:t>51% see international companies </a:t>
            </a:r>
            <a:r>
              <a:rPr lang="en-US" sz="1500" dirty="0"/>
              <a:t>as highly or very highly relevant collaboration partners</a:t>
            </a:r>
          </a:p>
          <a:p>
            <a:pPr marL="1049787" lvl="1" indent="-342900"/>
            <a:r>
              <a:rPr lang="en-US" sz="1500" dirty="0"/>
              <a:t>40% see </a:t>
            </a:r>
            <a:r>
              <a:rPr lang="en-US" sz="1500" b="1" dirty="0"/>
              <a:t>international research organizations </a:t>
            </a:r>
            <a:r>
              <a:rPr lang="en-US" sz="1500" dirty="0"/>
              <a:t>as highly or very highly relevant collaboration partners</a:t>
            </a:r>
          </a:p>
          <a:p>
            <a:pPr marL="1049787" lvl="1" indent="-342900"/>
            <a:r>
              <a:rPr lang="en-US" sz="1500" dirty="0"/>
              <a:t>Key reasons for international innovation collaboration are </a:t>
            </a:r>
            <a:r>
              <a:rPr lang="en-US" sz="1500" b="1" dirty="0"/>
              <a:t>product innovations for the international market</a:t>
            </a:r>
            <a:r>
              <a:rPr lang="en-US" sz="1500" dirty="0"/>
              <a:t>, entry to foreign markets, and strategic business relations</a:t>
            </a:r>
          </a:p>
          <a:p>
            <a:pPr marL="1049787" lvl="1" indent="-342900"/>
            <a:r>
              <a:rPr lang="en-US" sz="1500" b="1" dirty="0"/>
              <a:t>Startups</a:t>
            </a:r>
            <a:r>
              <a:rPr lang="en-US" sz="1500" dirty="0"/>
              <a:t> have the highest appreciation for international collaboration partners and especially for international companies </a:t>
            </a:r>
          </a:p>
          <a:p>
            <a:pPr marL="1049787" lvl="1" indent="-342900"/>
            <a:r>
              <a:rPr lang="en-US" sz="1500" b="1" dirty="0"/>
              <a:t>Startups</a:t>
            </a:r>
            <a:r>
              <a:rPr lang="en-US" sz="1500" dirty="0"/>
              <a:t> mostly seek financing of innovation activities, research partnerships, entry to foreign markets, strategic business relations</a:t>
            </a:r>
          </a:p>
          <a:p>
            <a:pPr marL="1049787" lvl="1" indent="-342900">
              <a:spcAft>
                <a:spcPts val="600"/>
              </a:spcAft>
            </a:pPr>
            <a:r>
              <a:rPr lang="en-US" sz="1500" dirty="0"/>
              <a:t>Europe (93%) and especially border countries (Germany 75%, France 25%, Austria 17%) as well as the US (38%) and China (13%) are relevant</a:t>
            </a:r>
          </a:p>
          <a:p>
            <a:pPr marL="717550" indent="-373063">
              <a:spcBef>
                <a:spcPts val="0"/>
              </a:spcBef>
              <a:spcAft>
                <a:spcPts val="300"/>
              </a:spcAft>
              <a:buFont typeface="+mj-lt"/>
              <a:buAutoNum type="arabicParenBoth" startAt="6"/>
            </a:pPr>
            <a:r>
              <a:rPr lang="en-US" dirty="0"/>
              <a:t> Innovations are more often radical than incremental</a:t>
            </a:r>
          </a:p>
          <a:p>
            <a:pPr marL="984250" lvl="1"/>
            <a:r>
              <a:rPr lang="en-US" sz="1500" b="1" dirty="0"/>
              <a:t>37% say their innovations are radical </a:t>
            </a:r>
            <a:r>
              <a:rPr lang="en-US" sz="1500" dirty="0"/>
              <a:t>while only 25% say they are incremental</a:t>
            </a:r>
          </a:p>
          <a:p>
            <a:pPr marL="972000" lvl="1"/>
            <a:r>
              <a:rPr lang="en-US" sz="1500" dirty="0"/>
              <a:t>Startups have tendency towards more radical innovations</a:t>
            </a:r>
          </a:p>
          <a:p>
            <a:pPr marL="972000" lvl="1"/>
            <a:r>
              <a:rPr lang="en-US" sz="1500" dirty="0"/>
              <a:t>SMEs have more radical innovations opposed to large companies</a:t>
            </a:r>
          </a:p>
          <a:p>
            <a:pPr marL="972000" lvl="1">
              <a:spcAft>
                <a:spcPts val="300"/>
              </a:spcAft>
            </a:pPr>
            <a:r>
              <a:rPr lang="en-US" sz="1500" dirty="0"/>
              <a:t>Companies funded by </a:t>
            </a:r>
            <a:r>
              <a:rPr lang="en-US" sz="1500" b="1" dirty="0"/>
              <a:t>innovation cheques </a:t>
            </a:r>
            <a:r>
              <a:rPr lang="en-US" sz="1500" dirty="0"/>
              <a:t>and </a:t>
            </a:r>
            <a:r>
              <a:rPr lang="en-US" sz="1500" b="1" dirty="0"/>
              <a:t>projects</a:t>
            </a:r>
            <a:r>
              <a:rPr lang="en-US" sz="1500" dirty="0"/>
              <a:t> have </a:t>
            </a:r>
            <a:r>
              <a:rPr lang="en-US" sz="1500" b="1" dirty="0"/>
              <a:t>equal degree of radicality</a:t>
            </a:r>
            <a:endParaRPr lang="en-US" sz="1500" dirty="0"/>
          </a:p>
          <a:p>
            <a:pPr marL="1049787" lvl="1" indent="-342900">
              <a:spcAft>
                <a:spcPts val="600"/>
              </a:spcAft>
            </a:pPr>
            <a:endParaRPr lang="en-US" sz="1600" dirty="0"/>
          </a:p>
        </p:txBody>
      </p:sp>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7</a:t>
            </a:fld>
            <a:endParaRPr lang="de-CH"/>
          </a:p>
        </p:txBody>
      </p:sp>
      <p:sp>
        <p:nvSpPr>
          <p:cNvPr id="6" name="Text Placeholder 5"/>
          <p:cNvSpPr>
            <a:spLocks noGrp="1"/>
          </p:cNvSpPr>
          <p:nvPr>
            <p:ph type="body" sz="quarter" idx="13"/>
          </p:nvPr>
        </p:nvSpPr>
        <p:spPr>
          <a:xfrm>
            <a:off x="330200" y="620713"/>
            <a:ext cx="11531600" cy="576039"/>
          </a:xfrm>
        </p:spPr>
        <p:txBody>
          <a:bodyPr/>
          <a:lstStyle/>
          <a:p>
            <a:r>
              <a:rPr lang="de-CH" dirty="0"/>
              <a:t>Takeaways</a:t>
            </a:r>
            <a:endParaRPr lang="en-US" dirty="0">
              <a:solidFill>
                <a:srgbClr val="FF0000"/>
              </a:solidFill>
            </a:endParaRPr>
          </a:p>
        </p:txBody>
      </p:sp>
    </p:spTree>
    <p:extLst>
      <p:ext uri="{BB962C8B-B14F-4D97-AF65-F5344CB8AC3E}">
        <p14:creationId xmlns:p14="http://schemas.microsoft.com/office/powerpoint/2010/main" val="2938865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dirty="0"/>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70</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The impact of the COVID-19 pandemic</a:t>
            </a:r>
          </a:p>
        </p:txBody>
      </p:sp>
    </p:spTree>
    <p:extLst>
      <p:ext uri="{BB962C8B-B14F-4D97-AF65-F5344CB8AC3E}">
        <p14:creationId xmlns:p14="http://schemas.microsoft.com/office/powerpoint/2010/main" val="3278158245"/>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71</a:t>
            </a:fld>
            <a:endParaRPr lang="de-CH"/>
          </a:p>
        </p:txBody>
      </p:sp>
      <p:sp>
        <p:nvSpPr>
          <p:cNvPr id="6" name="Text Placeholder 5"/>
          <p:cNvSpPr>
            <a:spLocks noGrp="1"/>
          </p:cNvSpPr>
          <p:nvPr>
            <p:ph type="body" sz="quarter" idx="13"/>
          </p:nvPr>
        </p:nvSpPr>
        <p:spPr>
          <a:xfrm>
            <a:off x="330200" y="656800"/>
            <a:ext cx="11531600" cy="829955"/>
          </a:xfrm>
        </p:spPr>
        <p:txBody>
          <a:bodyPr/>
          <a:lstStyle/>
          <a:p>
            <a:r>
              <a:rPr lang="en-US" dirty="0"/>
              <a:t>The impact of the COVID-19 pandemic</a:t>
            </a:r>
          </a:p>
          <a:p>
            <a:r>
              <a:rPr lang="en-US" sz="1600" b="0" dirty="0"/>
              <a:t>Question: Does the pandemic influence the innovation processes of your company?</a:t>
            </a:r>
          </a:p>
        </p:txBody>
      </p:sp>
      <p:sp>
        <p:nvSpPr>
          <p:cNvPr id="7" name="Textfeld 6"/>
          <p:cNvSpPr txBox="1"/>
          <p:nvPr/>
        </p:nvSpPr>
        <p:spPr>
          <a:xfrm>
            <a:off x="8613899" y="1052736"/>
            <a:ext cx="290877" cy="658690"/>
          </a:xfrm>
          <a:prstGeom prst="rect">
            <a:avLst/>
          </a:prstGeom>
          <a:solidFill>
            <a:sysClr val="window" lastClr="FFFFFF"/>
          </a:solidFill>
        </p:spPr>
        <p:txBody>
          <a:bodyPr wrap="none" lIns="144000" tIns="288000" rIns="144000" bIns="90000" rtlCol="0">
            <a:spAutoFit/>
          </a:bodyPr>
          <a:lstStyle/>
          <a:p>
            <a:endParaRPr lang="en-GB" dirty="0"/>
          </a:p>
        </p:txBody>
      </p:sp>
      <p:sp>
        <p:nvSpPr>
          <p:cNvPr id="10" name="Rectangle 9">
            <a:extLst>
              <a:ext uri="{FF2B5EF4-FFF2-40B4-BE49-F238E27FC236}">
                <a16:creationId xmlns:a16="http://schemas.microsoft.com/office/drawing/2014/main" id="{43F0B84B-E46A-40D2-97CE-DA19CC5E7E9D}"/>
              </a:ext>
            </a:extLst>
          </p:cNvPr>
          <p:cNvSpPr/>
          <p:nvPr/>
        </p:nvSpPr>
        <p:spPr>
          <a:xfrm>
            <a:off x="7125506" y="2698608"/>
            <a:ext cx="4609650" cy="2185214"/>
          </a:xfrm>
          <a:prstGeom prst="rect">
            <a:avLst/>
          </a:prstGeom>
          <a:solidFill>
            <a:sysClr val="window" lastClr="FFFFFF"/>
          </a:solidFill>
        </p:spPr>
        <p:txBody>
          <a:bodyPr wrap="square" lIns="91440" tIns="45720" rIns="91440" bIns="45720" anchor="t">
            <a:spAutoFit/>
          </a:bodyPr>
          <a:lstStyle/>
          <a:p>
            <a:pPr>
              <a:spcAft>
                <a:spcPts val="600"/>
              </a:spcAft>
            </a:pPr>
            <a:r>
              <a:rPr lang="en-US" sz="1200" b="1" dirty="0"/>
              <a:t>Key findings:</a:t>
            </a:r>
          </a:p>
          <a:p>
            <a:pPr marL="228600" indent="-228600">
              <a:spcAft>
                <a:spcPts val="300"/>
              </a:spcAft>
              <a:buFont typeface="+mj-lt"/>
              <a:buAutoNum type="arabicParenR"/>
            </a:pPr>
            <a:r>
              <a:rPr lang="en-US" sz="1200" dirty="0"/>
              <a:t>The statistically significant differences in the impact of the COVID-19 pandemic on innovations at a 5% level occur for the following dimensions</a:t>
            </a:r>
          </a:p>
          <a:p>
            <a:pPr marL="685800" lvl="1" indent="-228600">
              <a:buFont typeface="Arial" panose="020B0604020202020204" pitchFamily="34" charset="0"/>
              <a:buChar char="•"/>
            </a:pPr>
            <a:r>
              <a:rPr lang="en-US" sz="1100" dirty="0"/>
              <a:t>Startups were stronger affected than Established</a:t>
            </a:r>
          </a:p>
          <a:p>
            <a:pPr marL="228600" indent="-228600">
              <a:spcAft>
                <a:spcPts val="300"/>
              </a:spcAft>
              <a:buFont typeface="+mj-lt"/>
              <a:buAutoNum type="arabicParenR"/>
            </a:pPr>
            <a:r>
              <a:rPr lang="en-US" sz="1200" dirty="0"/>
              <a:t>Once again, </a:t>
            </a:r>
          </a:p>
          <a:p>
            <a:pPr marL="742950" lvl="1" indent="-285750">
              <a:buFont typeface="+mj-lt"/>
              <a:buAutoNum type="romanLcPeriod"/>
            </a:pPr>
            <a:r>
              <a:rPr lang="en-US" sz="1100" dirty="0"/>
              <a:t>these differences only stem from 2021 survey data</a:t>
            </a:r>
          </a:p>
          <a:p>
            <a:pPr marL="742950" lvl="1" indent="-285750">
              <a:buFont typeface="+mj-lt"/>
              <a:buAutoNum type="romanLcPeriod"/>
            </a:pPr>
            <a:r>
              <a:rPr lang="en-US" sz="1100" dirty="0"/>
              <a:t>the dots and lines correspond to the point estimate and confidence intervals from a proportional odds logistic regression where the validity of the proportionality assumption was checked </a:t>
            </a:r>
          </a:p>
        </p:txBody>
      </p:sp>
      <p:grpSp>
        <p:nvGrpSpPr>
          <p:cNvPr id="8" name="Group 7">
            <a:extLst>
              <a:ext uri="{FF2B5EF4-FFF2-40B4-BE49-F238E27FC236}">
                <a16:creationId xmlns:a16="http://schemas.microsoft.com/office/drawing/2014/main" id="{5D92268D-85E5-43EB-8EE0-D93E615F6DBC}"/>
              </a:ext>
            </a:extLst>
          </p:cNvPr>
          <p:cNvGrpSpPr/>
          <p:nvPr/>
        </p:nvGrpSpPr>
        <p:grpSpPr>
          <a:xfrm>
            <a:off x="0" y="2223819"/>
            <a:ext cx="6885707" cy="3493390"/>
            <a:chOff x="0" y="2223819"/>
            <a:chExt cx="6885707" cy="3493390"/>
          </a:xfrm>
        </p:grpSpPr>
        <p:grpSp>
          <p:nvGrpSpPr>
            <p:cNvPr id="2" name="Group 1">
              <a:extLst>
                <a:ext uri="{FF2B5EF4-FFF2-40B4-BE49-F238E27FC236}">
                  <a16:creationId xmlns:a16="http://schemas.microsoft.com/office/drawing/2014/main" id="{5735E749-AC64-4F9E-8E5C-C92A76A141A5}"/>
                </a:ext>
              </a:extLst>
            </p:cNvPr>
            <p:cNvGrpSpPr/>
            <p:nvPr/>
          </p:nvGrpSpPr>
          <p:grpSpPr>
            <a:xfrm>
              <a:off x="188963" y="2223819"/>
              <a:ext cx="6696744" cy="3493390"/>
              <a:chOff x="188963" y="2223819"/>
              <a:chExt cx="6696744" cy="3493390"/>
            </a:xfrm>
          </p:grpSpPr>
          <p:grpSp>
            <p:nvGrpSpPr>
              <p:cNvPr id="12" name="Group 11">
                <a:extLst>
                  <a:ext uri="{FF2B5EF4-FFF2-40B4-BE49-F238E27FC236}">
                    <a16:creationId xmlns:a16="http://schemas.microsoft.com/office/drawing/2014/main" id="{E37D638C-30FA-41C5-8DE9-5C3C4EAFAAB2}"/>
                  </a:ext>
                </a:extLst>
              </p:cNvPr>
              <p:cNvGrpSpPr/>
              <p:nvPr/>
            </p:nvGrpSpPr>
            <p:grpSpPr>
              <a:xfrm>
                <a:off x="188963" y="2223819"/>
                <a:ext cx="6591222" cy="3493390"/>
                <a:chOff x="5773685" y="1933209"/>
                <a:chExt cx="5591470" cy="2963515"/>
              </a:xfrm>
            </p:grpSpPr>
            <p:pic>
              <p:nvPicPr>
                <p:cNvPr id="13" name="Picture 12" descr="Chart, box and whisker chart&#10;&#10;Description automatically generated">
                  <a:extLst>
                    <a:ext uri="{FF2B5EF4-FFF2-40B4-BE49-F238E27FC236}">
                      <a16:creationId xmlns:a16="http://schemas.microsoft.com/office/drawing/2014/main" id="{70CB0838-0E4C-477C-897B-BE41946305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67"/>
                <a:stretch/>
              </p:blipFill>
              <p:spPr>
                <a:xfrm>
                  <a:off x="5773685" y="1933209"/>
                  <a:ext cx="5591470" cy="2963515"/>
                </a:xfrm>
                <a:prstGeom prst="rect">
                  <a:avLst/>
                </a:prstGeom>
              </p:spPr>
            </p:pic>
            <p:pic>
              <p:nvPicPr>
                <p:cNvPr id="15" name="Picture 14" descr="Table&#10;&#10;Description automatically generated with medium confidence">
                  <a:extLst>
                    <a:ext uri="{FF2B5EF4-FFF2-40B4-BE49-F238E27FC236}">
                      <a16:creationId xmlns:a16="http://schemas.microsoft.com/office/drawing/2014/main" id="{F4F417C0-AD0E-4B79-9A3A-E097399296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175" t="44223" r="1474" b="52026"/>
                <a:stretch/>
              </p:blipFill>
              <p:spPr>
                <a:xfrm>
                  <a:off x="10078225" y="3529556"/>
                  <a:ext cx="648072" cy="189087"/>
                </a:xfrm>
                <a:prstGeom prst="rect">
                  <a:avLst/>
                </a:prstGeom>
              </p:spPr>
            </p:pic>
          </p:grpSp>
          <p:pic>
            <p:nvPicPr>
              <p:cNvPr id="11" name="Picture 10" descr="Chart&#10;&#10;Description automatically generated">
                <a:extLst>
                  <a:ext uri="{FF2B5EF4-FFF2-40B4-BE49-F238E27FC236}">
                    <a16:creationId xmlns:a16="http://schemas.microsoft.com/office/drawing/2014/main" id="{7B225DC1-2598-406F-BF29-5A09ECFE9B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02" r="8385" b="95562"/>
              <a:stretch/>
            </p:blipFill>
            <p:spPr>
              <a:xfrm>
                <a:off x="2925267" y="2223819"/>
                <a:ext cx="3960440" cy="270199"/>
              </a:xfrm>
              <a:prstGeom prst="rect">
                <a:avLst/>
              </a:prstGeom>
            </p:spPr>
          </p:pic>
        </p:grpSp>
        <p:pic>
          <p:nvPicPr>
            <p:cNvPr id="14" name="Picture 13" descr="A picture containing table&#10;&#10;Description automatically generated">
              <a:extLst>
                <a:ext uri="{FF2B5EF4-FFF2-40B4-BE49-F238E27FC236}">
                  <a16:creationId xmlns:a16="http://schemas.microsoft.com/office/drawing/2014/main" id="{766AF98E-AB82-4916-AC1B-60C97E1681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04" t="63650" r="68327" b="31100"/>
            <a:stretch/>
          </p:blipFill>
          <p:spPr>
            <a:xfrm>
              <a:off x="0" y="4490808"/>
              <a:ext cx="2868996" cy="333192"/>
            </a:xfrm>
            <a:prstGeom prst="rect">
              <a:avLst/>
            </a:prstGeom>
          </p:spPr>
        </p:pic>
      </p:grpSp>
    </p:spTree>
    <p:extLst>
      <p:ext uri="{BB962C8B-B14F-4D97-AF65-F5344CB8AC3E}">
        <p14:creationId xmlns:p14="http://schemas.microsoft.com/office/powerpoint/2010/main" val="3484954162"/>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72</a:t>
            </a:fld>
            <a:endParaRPr lang="de-CH"/>
          </a:p>
        </p:txBody>
      </p:sp>
      <p:sp>
        <p:nvSpPr>
          <p:cNvPr id="6" name="Text Placeholder 5"/>
          <p:cNvSpPr>
            <a:spLocks noGrp="1"/>
          </p:cNvSpPr>
          <p:nvPr>
            <p:ph type="body" sz="quarter" idx="13"/>
          </p:nvPr>
        </p:nvSpPr>
        <p:spPr>
          <a:xfrm>
            <a:off x="330200" y="656800"/>
            <a:ext cx="11531600" cy="787335"/>
          </a:xfrm>
        </p:spPr>
        <p:txBody>
          <a:bodyPr/>
          <a:lstStyle/>
          <a:p>
            <a:r>
              <a:rPr lang="en-US" dirty="0"/>
              <a:t>The impact of the COVID-19 pandemic</a:t>
            </a:r>
          </a:p>
          <a:p>
            <a:r>
              <a:rPr lang="en-US" sz="1600" b="0" dirty="0"/>
              <a:t>Question: If the pandemic influenced your innovation processes (middle, strong, very strong), in which areas?</a:t>
            </a:r>
            <a:endParaRPr lang="de-CH" sz="1600" b="0" dirty="0" err="1"/>
          </a:p>
        </p:txBody>
      </p:sp>
      <p:grpSp>
        <p:nvGrpSpPr>
          <p:cNvPr id="11" name="Group 10">
            <a:extLst>
              <a:ext uri="{FF2B5EF4-FFF2-40B4-BE49-F238E27FC236}">
                <a16:creationId xmlns:a16="http://schemas.microsoft.com/office/drawing/2014/main" id="{08E49DD1-5FDE-4E28-8B22-8AE32228C721}"/>
              </a:ext>
            </a:extLst>
          </p:cNvPr>
          <p:cNvGrpSpPr/>
          <p:nvPr/>
        </p:nvGrpSpPr>
        <p:grpSpPr>
          <a:xfrm>
            <a:off x="77385" y="1545922"/>
            <a:ext cx="6868102" cy="5195445"/>
            <a:chOff x="940695" y="1700808"/>
            <a:chExt cx="5008909" cy="3789040"/>
          </a:xfrm>
        </p:grpSpPr>
        <p:pic>
          <p:nvPicPr>
            <p:cNvPr id="9" name="Picture 8" descr="Chart&#10;&#10;Description automatically generated">
              <a:extLst>
                <a:ext uri="{FF2B5EF4-FFF2-40B4-BE49-F238E27FC236}">
                  <a16:creationId xmlns:a16="http://schemas.microsoft.com/office/drawing/2014/main" id="{9EB3BEE6-9951-4ED4-8684-57E23057A8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32"/>
            <a:stretch/>
          </p:blipFill>
          <p:spPr>
            <a:xfrm>
              <a:off x="940695" y="1700808"/>
              <a:ext cx="4457519" cy="3789040"/>
            </a:xfrm>
            <a:prstGeom prst="rect">
              <a:avLst/>
            </a:prstGeom>
          </p:spPr>
        </p:pic>
        <p:sp>
          <p:nvSpPr>
            <p:cNvPr id="10" name="TextBox 9">
              <a:extLst>
                <a:ext uri="{FF2B5EF4-FFF2-40B4-BE49-F238E27FC236}">
                  <a16:creationId xmlns:a16="http://schemas.microsoft.com/office/drawing/2014/main" id="{92B0DBA8-E969-4F4D-9153-07D7AA0F4760}"/>
                </a:ext>
              </a:extLst>
            </p:cNvPr>
            <p:cNvSpPr txBox="1"/>
            <p:nvPr/>
          </p:nvSpPr>
          <p:spPr>
            <a:xfrm>
              <a:off x="4941492" y="3443367"/>
              <a:ext cx="1008112" cy="276999"/>
            </a:xfrm>
            <a:prstGeom prst="rect">
              <a:avLst/>
            </a:prstGeom>
            <a:solidFill>
              <a:sysClr val="window" lastClr="FFFFFF"/>
            </a:solidFill>
          </p:spPr>
          <p:txBody>
            <a:bodyPr wrap="square" lIns="0" tIns="0" rIns="0" bIns="0" rtlCol="0">
              <a:spAutoFit/>
            </a:bodyPr>
            <a:lstStyle/>
            <a:p>
              <a:pPr indent="-72000">
                <a:buSzPct val="150000"/>
                <a:buFont typeface="Arial" panose="020B0604020202020204" pitchFamily="34" charset="0"/>
                <a:buChar char="•"/>
              </a:pPr>
              <a:r>
                <a:rPr lang="de-CH" sz="800" b="1" dirty="0">
                  <a:solidFill>
                    <a:srgbClr val="007A96"/>
                  </a:solidFill>
                </a:rPr>
                <a:t>National vs. International</a:t>
              </a:r>
            </a:p>
            <a:p>
              <a:pPr indent="-72000">
                <a:buSzPct val="150000"/>
                <a:buFont typeface="Arial" panose="020B0604020202020204" pitchFamily="34" charset="0"/>
                <a:buChar char="•"/>
              </a:pPr>
              <a:r>
                <a:rPr lang="de-CH" sz="800" b="1" dirty="0">
                  <a:solidFill>
                    <a:srgbClr val="91056A"/>
                  </a:solidFill>
                </a:rPr>
                <a:t>Startup vs. </a:t>
              </a:r>
              <a:r>
                <a:rPr lang="de-CH" sz="800" b="1" dirty="0" err="1">
                  <a:solidFill>
                    <a:srgbClr val="91056A"/>
                  </a:solidFill>
                </a:rPr>
                <a:t>Established</a:t>
              </a:r>
              <a:endParaRPr lang="de-CH" sz="800" b="1" dirty="0">
                <a:solidFill>
                  <a:srgbClr val="91056A"/>
                </a:solidFill>
              </a:endParaRPr>
            </a:p>
            <a:p>
              <a:pPr indent="-72000">
                <a:buSzPct val="150000"/>
                <a:buFont typeface="Arial" panose="020B0604020202020204" pitchFamily="34" charset="0"/>
                <a:buChar char="•"/>
              </a:pPr>
              <a:r>
                <a:rPr lang="de-CH" sz="800" b="1" dirty="0">
                  <a:solidFill>
                    <a:srgbClr val="72791C"/>
                  </a:solidFill>
                </a:rPr>
                <a:t>Large vs. SME</a:t>
              </a:r>
            </a:p>
          </p:txBody>
        </p:sp>
      </p:grpSp>
      <p:sp>
        <p:nvSpPr>
          <p:cNvPr id="15" name="Rectangle 14">
            <a:extLst>
              <a:ext uri="{FF2B5EF4-FFF2-40B4-BE49-F238E27FC236}">
                <a16:creationId xmlns:a16="http://schemas.microsoft.com/office/drawing/2014/main" id="{F5C58618-0240-4F13-B473-ACB514BD8FC4}"/>
              </a:ext>
            </a:extLst>
          </p:cNvPr>
          <p:cNvSpPr/>
          <p:nvPr/>
        </p:nvSpPr>
        <p:spPr>
          <a:xfrm>
            <a:off x="7125506" y="2698608"/>
            <a:ext cx="4609650" cy="3370153"/>
          </a:xfrm>
          <a:prstGeom prst="rect">
            <a:avLst/>
          </a:prstGeom>
          <a:solidFill>
            <a:sysClr val="window" lastClr="FFFFFF"/>
          </a:solidFill>
        </p:spPr>
        <p:txBody>
          <a:bodyPr wrap="square" lIns="91440" tIns="45720" rIns="91440" bIns="45720" anchor="t">
            <a:spAutoFit/>
          </a:bodyPr>
          <a:lstStyle/>
          <a:p>
            <a:pPr>
              <a:spcAft>
                <a:spcPts val="600"/>
              </a:spcAft>
            </a:pPr>
            <a:r>
              <a:rPr lang="en-US" sz="1200" b="1" dirty="0"/>
              <a:t>Key findings:</a:t>
            </a:r>
          </a:p>
          <a:p>
            <a:pPr marL="228600" indent="-228600">
              <a:spcAft>
                <a:spcPts val="300"/>
              </a:spcAft>
              <a:buFont typeface="+mj-lt"/>
              <a:buAutoNum type="arabicParenR"/>
            </a:pPr>
            <a:r>
              <a:rPr lang="en-US" sz="1200" dirty="0"/>
              <a:t>The statistically significant differences in the impact of the COVID-19 pandemic on innovations at a 5% level occur for the following dimensions</a:t>
            </a:r>
          </a:p>
          <a:p>
            <a:pPr marL="685800" lvl="1" indent="-228600">
              <a:buFont typeface="Arial" panose="020B0604020202020204" pitchFamily="34" charset="0"/>
              <a:buChar char="•"/>
            </a:pPr>
            <a:r>
              <a:rPr lang="en-US" sz="1100" dirty="0"/>
              <a:t>Startups recorded a stronger reduction in innovation cooperation opposed to established firms</a:t>
            </a:r>
          </a:p>
          <a:p>
            <a:pPr marL="685800" lvl="1" indent="-228600">
              <a:buFont typeface="Arial" panose="020B0604020202020204" pitchFamily="34" charset="0"/>
              <a:buChar char="•"/>
            </a:pPr>
            <a:r>
              <a:rPr lang="en-US" sz="1100" dirty="0"/>
              <a:t>Startups recorded a stronger increase in radical innovations opposed to established firms</a:t>
            </a:r>
          </a:p>
          <a:p>
            <a:pPr marL="685800" lvl="1" indent="-228600">
              <a:buFont typeface="Arial" panose="020B0604020202020204" pitchFamily="34" charset="0"/>
              <a:buChar char="•"/>
            </a:pPr>
            <a:r>
              <a:rPr lang="en-US" sz="1100" dirty="0"/>
              <a:t>Startups recorded a stronger increase in the risks of innovations opposed to established firms</a:t>
            </a:r>
          </a:p>
          <a:p>
            <a:pPr marL="685800" lvl="1" indent="-228600">
              <a:buFont typeface="Arial" panose="020B0604020202020204" pitchFamily="34" charset="0"/>
              <a:buChar char="•"/>
            </a:pPr>
            <a:r>
              <a:rPr lang="en-US" sz="1100" dirty="0"/>
              <a:t>All other innovation areas and dimensions show no statistical differences in the influences of the pandemic</a:t>
            </a:r>
          </a:p>
          <a:p>
            <a:pPr marL="228600" indent="-228600">
              <a:spcAft>
                <a:spcPts val="300"/>
              </a:spcAft>
              <a:buFont typeface="+mj-lt"/>
              <a:buAutoNum type="arabicParenR"/>
            </a:pPr>
            <a:r>
              <a:rPr lang="en-US" sz="1200" dirty="0"/>
              <a:t>Once again, </a:t>
            </a:r>
          </a:p>
          <a:p>
            <a:pPr marL="742950" lvl="1" indent="-285750">
              <a:buFont typeface="+mj-lt"/>
              <a:buAutoNum type="romanLcPeriod"/>
            </a:pPr>
            <a:r>
              <a:rPr lang="en-US" sz="1100" dirty="0"/>
              <a:t>these differences only stem from 2021 survey data</a:t>
            </a:r>
          </a:p>
          <a:p>
            <a:pPr marL="742950" lvl="1" indent="-285750">
              <a:buFont typeface="+mj-lt"/>
              <a:buAutoNum type="romanLcPeriod"/>
            </a:pPr>
            <a:r>
              <a:rPr lang="en-US" sz="1100" dirty="0"/>
              <a:t>the dots and lines correspond to the point estimate and confidence intervals from a proportional odds logistic regression where the validity of the proportionality assumption was checked </a:t>
            </a:r>
          </a:p>
        </p:txBody>
      </p:sp>
    </p:spTree>
    <p:extLst>
      <p:ext uri="{BB962C8B-B14F-4D97-AF65-F5344CB8AC3E}">
        <p14:creationId xmlns:p14="http://schemas.microsoft.com/office/powerpoint/2010/main" val="1902167973"/>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F066B2-3A27-4D20-95A9-2B53C793014A}" type="datetime1">
              <a:rPr lang="de-CH" smtClean="0"/>
              <a:t>27.01.2023</a:t>
            </a:fld>
            <a:endParaRPr lang="de-CH" dirty="0"/>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73</a:t>
            </a:fld>
            <a:endParaRPr lang="de-CH"/>
          </a:p>
        </p:txBody>
      </p:sp>
      <p:sp>
        <p:nvSpPr>
          <p:cNvPr id="6" name="Text Placeholder 5"/>
          <p:cNvSpPr>
            <a:spLocks noGrp="1"/>
          </p:cNvSpPr>
          <p:nvPr>
            <p:ph type="body" sz="quarter" idx="13"/>
          </p:nvPr>
        </p:nvSpPr>
        <p:spPr>
          <a:xfrm>
            <a:off x="330825" y="2060848"/>
            <a:ext cx="11531600" cy="972000"/>
          </a:xfrm>
        </p:spPr>
        <p:txBody>
          <a:bodyPr/>
          <a:lstStyle/>
          <a:p>
            <a:r>
              <a:rPr lang="en-US" sz="3200" b="0" dirty="0">
                <a:solidFill>
                  <a:schemeClr val="tx1"/>
                </a:solidFill>
                <a:latin typeface="+mn-lt"/>
              </a:rPr>
              <a:t>Sustainable Development Goals</a:t>
            </a:r>
          </a:p>
        </p:txBody>
      </p:sp>
    </p:spTree>
    <p:extLst>
      <p:ext uri="{BB962C8B-B14F-4D97-AF65-F5344CB8AC3E}">
        <p14:creationId xmlns:p14="http://schemas.microsoft.com/office/powerpoint/2010/main" val="172240610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282521" y="6333154"/>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74</a:t>
            </a:fld>
            <a:endParaRPr lang="de-CH"/>
          </a:p>
        </p:txBody>
      </p:sp>
      <p:sp>
        <p:nvSpPr>
          <p:cNvPr id="6" name="Text Placeholder 5"/>
          <p:cNvSpPr>
            <a:spLocks noGrp="1"/>
          </p:cNvSpPr>
          <p:nvPr>
            <p:ph type="body" sz="quarter" idx="13"/>
          </p:nvPr>
        </p:nvSpPr>
        <p:spPr>
          <a:xfrm>
            <a:off x="330200" y="656800"/>
            <a:ext cx="11531600" cy="972000"/>
          </a:xfrm>
        </p:spPr>
        <p:txBody>
          <a:bodyPr/>
          <a:lstStyle/>
          <a:p>
            <a:r>
              <a:rPr lang="en-US" dirty="0"/>
              <a:t>Sustainable Development Goals</a:t>
            </a:r>
          </a:p>
          <a:p>
            <a:r>
              <a:rPr lang="en-US" sz="1600" b="0" dirty="0"/>
              <a:t>Question: Do the R&amp;D or innovation activities of your company actively contribute to the thematic areas of the United Nations' "17 Sustainable Development Goals" listed below?</a:t>
            </a:r>
          </a:p>
        </p:txBody>
      </p:sp>
      <p:graphicFrame>
        <p:nvGraphicFramePr>
          <p:cNvPr id="2" name="Table 8">
            <a:extLst>
              <a:ext uri="{FF2B5EF4-FFF2-40B4-BE49-F238E27FC236}">
                <a16:creationId xmlns:a16="http://schemas.microsoft.com/office/drawing/2014/main" id="{D443B671-6C58-4ED5-A3DF-DA02767AD16D}"/>
              </a:ext>
            </a:extLst>
          </p:cNvPr>
          <p:cNvGraphicFramePr>
            <a:graphicFrameLocks noGrp="1"/>
          </p:cNvGraphicFramePr>
          <p:nvPr>
            <p:extLst>
              <p:ext uri="{D42A27DB-BD31-4B8C-83A1-F6EECF244321}">
                <p14:modId xmlns:p14="http://schemas.microsoft.com/office/powerpoint/2010/main" val="297844220"/>
              </p:ext>
            </p:extLst>
          </p:nvPr>
        </p:nvGraphicFramePr>
        <p:xfrm>
          <a:off x="476994" y="1772816"/>
          <a:ext cx="11384805" cy="4445337"/>
        </p:xfrm>
        <a:graphic>
          <a:graphicData uri="http://schemas.openxmlformats.org/drawingml/2006/table">
            <a:tbl>
              <a:tblPr firstRow="1" bandRow="1">
                <a:tableStyleId>{5C22544A-7EE6-4342-B048-85BDC9FD1C3A}</a:tableStyleId>
              </a:tblPr>
              <a:tblGrid>
                <a:gridCol w="3486441">
                  <a:extLst>
                    <a:ext uri="{9D8B030D-6E8A-4147-A177-3AD203B41FA5}">
                      <a16:colId xmlns:a16="http://schemas.microsoft.com/office/drawing/2014/main" val="4120025862"/>
                    </a:ext>
                  </a:extLst>
                </a:gridCol>
                <a:gridCol w="7898364">
                  <a:extLst>
                    <a:ext uri="{9D8B030D-6E8A-4147-A177-3AD203B41FA5}">
                      <a16:colId xmlns:a16="http://schemas.microsoft.com/office/drawing/2014/main" val="3938753573"/>
                    </a:ext>
                  </a:extLst>
                </a:gridCol>
              </a:tblGrid>
              <a:tr h="230543">
                <a:tc>
                  <a:txBody>
                    <a:bodyPr/>
                    <a:lstStyle/>
                    <a:p>
                      <a:r>
                        <a:rPr lang="en-US" sz="1200" noProof="0" dirty="0">
                          <a:solidFill>
                            <a:schemeClr val="bg1"/>
                          </a:solidFill>
                          <a:hlinkClick r:id="rId3">
                            <a:extLst>
                              <a:ext uri="{A12FA001-AC4F-418D-AE19-62706E023703}">
                                <ahyp:hlinkClr xmlns:ahyp="http://schemas.microsoft.com/office/drawing/2018/hyperlinkcolor" val="tx"/>
                              </a:ext>
                            </a:extLst>
                          </a:hlinkClick>
                        </a:rPr>
                        <a:t>UN short title</a:t>
                      </a:r>
                      <a:endParaRPr lang="en-US" sz="1200" noProof="0" dirty="0">
                        <a:solidFill>
                          <a:schemeClr val="bg1"/>
                        </a:solidFill>
                      </a:endParaRPr>
                    </a:p>
                  </a:txBody>
                  <a:tcPr/>
                </a:tc>
                <a:tc>
                  <a:txBody>
                    <a:bodyPr/>
                    <a:lstStyle/>
                    <a:p>
                      <a:r>
                        <a:rPr lang="en-US" sz="1200" noProof="0"/>
                        <a:t>UN description</a:t>
                      </a:r>
                    </a:p>
                  </a:txBody>
                  <a:tcPr/>
                </a:tc>
                <a:extLst>
                  <a:ext uri="{0D108BD9-81ED-4DB2-BD59-A6C34878D82A}">
                    <a16:rowId xmlns:a16="http://schemas.microsoft.com/office/drawing/2014/main" val="2394209164"/>
                  </a:ext>
                </a:extLst>
              </a:tr>
              <a:tr h="230543">
                <a:tc>
                  <a:txBody>
                    <a:bodyPr/>
                    <a:lstStyle/>
                    <a:p>
                      <a:r>
                        <a:rPr lang="en-US" sz="1050" noProof="0"/>
                        <a:t>Goal 1: No Poverty</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dk1"/>
                          </a:solidFill>
                          <a:effectLst/>
                          <a:latin typeface="+mn-lt"/>
                          <a:ea typeface="+mn-ea"/>
                          <a:cs typeface="+mn-cs"/>
                        </a:rPr>
                        <a:t>End poverty in all its forms everywhere</a:t>
                      </a:r>
                    </a:p>
                  </a:txBody>
                  <a:tcPr marT="18000" marB="18000"/>
                </a:tc>
                <a:extLst>
                  <a:ext uri="{0D108BD9-81ED-4DB2-BD59-A6C34878D82A}">
                    <a16:rowId xmlns:a16="http://schemas.microsoft.com/office/drawing/2014/main" val="4237294511"/>
                  </a:ext>
                </a:extLst>
              </a:tr>
              <a:tr h="230543">
                <a:tc>
                  <a:txBody>
                    <a:bodyPr/>
                    <a:lstStyle/>
                    <a:p>
                      <a:r>
                        <a:rPr lang="en-US" sz="1050" noProof="0"/>
                        <a:t>Goal 2: Zero Hunger</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dk1"/>
                          </a:solidFill>
                          <a:effectLst/>
                          <a:latin typeface="+mn-lt"/>
                          <a:ea typeface="+mn-ea"/>
                          <a:cs typeface="+mn-cs"/>
                        </a:rPr>
                        <a:t>End hunger, achieve food security and improved nutrition and promote sustainable agriculture</a:t>
                      </a:r>
                    </a:p>
                  </a:txBody>
                  <a:tcPr marT="18000" marB="18000"/>
                </a:tc>
                <a:extLst>
                  <a:ext uri="{0D108BD9-81ED-4DB2-BD59-A6C34878D82A}">
                    <a16:rowId xmlns:a16="http://schemas.microsoft.com/office/drawing/2014/main" val="3251210764"/>
                  </a:ext>
                </a:extLst>
              </a:tr>
              <a:tr h="230543">
                <a:tc>
                  <a:txBody>
                    <a:bodyPr/>
                    <a:lstStyle/>
                    <a:p>
                      <a:r>
                        <a:rPr lang="en-US" sz="1050" noProof="0"/>
                        <a:t>Goal 3: Good Health and Well-Being</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dk1"/>
                          </a:solidFill>
                          <a:effectLst/>
                          <a:latin typeface="+mn-lt"/>
                          <a:ea typeface="+mn-ea"/>
                          <a:cs typeface="+mn-cs"/>
                        </a:rPr>
                        <a:t>Ensure healthy lives and promote well-being for all at all ages</a:t>
                      </a:r>
                    </a:p>
                  </a:txBody>
                  <a:tcPr marT="18000" marB="18000"/>
                </a:tc>
                <a:extLst>
                  <a:ext uri="{0D108BD9-81ED-4DB2-BD59-A6C34878D82A}">
                    <a16:rowId xmlns:a16="http://schemas.microsoft.com/office/drawing/2014/main" val="1435883762"/>
                  </a:ext>
                </a:extLst>
              </a:tr>
              <a:tr h="230543">
                <a:tc>
                  <a:txBody>
                    <a:bodyPr/>
                    <a:lstStyle/>
                    <a:p>
                      <a:r>
                        <a:rPr lang="en-US" sz="1050" noProof="0" dirty="0"/>
                        <a:t>Goal 4: Quality Education</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dk1"/>
                          </a:solidFill>
                          <a:effectLst/>
                          <a:latin typeface="+mn-lt"/>
                          <a:ea typeface="+mn-ea"/>
                          <a:cs typeface="+mn-cs"/>
                        </a:rPr>
                        <a:t>Ensure inclusive and equitable quality education and promote lifelong learning opportunities for all</a:t>
                      </a:r>
                    </a:p>
                  </a:txBody>
                  <a:tcPr marT="18000" marB="18000"/>
                </a:tc>
                <a:extLst>
                  <a:ext uri="{0D108BD9-81ED-4DB2-BD59-A6C34878D82A}">
                    <a16:rowId xmlns:a16="http://schemas.microsoft.com/office/drawing/2014/main" val="2722931061"/>
                  </a:ext>
                </a:extLst>
              </a:tr>
              <a:tr h="230543">
                <a:tc>
                  <a:txBody>
                    <a:bodyPr/>
                    <a:lstStyle/>
                    <a:p>
                      <a:r>
                        <a:rPr lang="en-US" sz="1050" noProof="0"/>
                        <a:t>Goal 5: Gender Equality</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dk1"/>
                          </a:solidFill>
                          <a:effectLst/>
                          <a:latin typeface="+mn-lt"/>
                          <a:ea typeface="+mn-ea"/>
                          <a:cs typeface="+mn-cs"/>
                        </a:rPr>
                        <a:t>Achieve gender equality and empower all women and girls</a:t>
                      </a:r>
                    </a:p>
                  </a:txBody>
                  <a:tcPr marT="18000" marB="18000"/>
                </a:tc>
                <a:extLst>
                  <a:ext uri="{0D108BD9-81ED-4DB2-BD59-A6C34878D82A}">
                    <a16:rowId xmlns:a16="http://schemas.microsoft.com/office/drawing/2014/main" val="215545094"/>
                  </a:ext>
                </a:extLst>
              </a:tr>
              <a:tr h="230543">
                <a:tc>
                  <a:txBody>
                    <a:bodyPr/>
                    <a:lstStyle/>
                    <a:p>
                      <a:r>
                        <a:rPr lang="en-US" sz="1050" noProof="0"/>
                        <a:t>Goal 6: Clean Water and Sanitation</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dk1"/>
                          </a:solidFill>
                          <a:effectLst/>
                          <a:latin typeface="+mn-lt"/>
                          <a:ea typeface="+mn-ea"/>
                          <a:cs typeface="+mn-cs"/>
                        </a:rPr>
                        <a:t>Ensure availability and sustainable management of water and sanitation for all</a:t>
                      </a:r>
                    </a:p>
                  </a:txBody>
                  <a:tcPr marT="18000" marB="18000"/>
                </a:tc>
                <a:extLst>
                  <a:ext uri="{0D108BD9-81ED-4DB2-BD59-A6C34878D82A}">
                    <a16:rowId xmlns:a16="http://schemas.microsoft.com/office/drawing/2014/main" val="774613838"/>
                  </a:ext>
                </a:extLst>
              </a:tr>
              <a:tr h="230543">
                <a:tc>
                  <a:txBody>
                    <a:bodyPr/>
                    <a:lstStyle/>
                    <a:p>
                      <a:r>
                        <a:rPr lang="en-US" sz="1050" noProof="0"/>
                        <a:t>Goal 7: Affordable and Clean Energy</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dk1"/>
                          </a:solidFill>
                          <a:effectLst/>
                          <a:latin typeface="+mn-lt"/>
                          <a:ea typeface="+mn-ea"/>
                          <a:cs typeface="+mn-cs"/>
                        </a:rPr>
                        <a:t>Ensure access to affordable, reliable, sustainable and modern energy for all</a:t>
                      </a:r>
                    </a:p>
                  </a:txBody>
                  <a:tcPr marT="18000" marB="18000"/>
                </a:tc>
                <a:extLst>
                  <a:ext uri="{0D108BD9-81ED-4DB2-BD59-A6C34878D82A}">
                    <a16:rowId xmlns:a16="http://schemas.microsoft.com/office/drawing/2014/main" val="3243009847"/>
                  </a:ext>
                </a:extLst>
              </a:tr>
              <a:tr h="230543">
                <a:tc>
                  <a:txBody>
                    <a:bodyPr/>
                    <a:lstStyle/>
                    <a:p>
                      <a:r>
                        <a:rPr lang="en-US" sz="1050" noProof="0"/>
                        <a:t>Goal 8: Decent Work and Economic Growth </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dk1"/>
                          </a:solidFill>
                          <a:effectLst/>
                          <a:latin typeface="+mn-lt"/>
                          <a:ea typeface="+mn-ea"/>
                          <a:cs typeface="+mn-cs"/>
                        </a:rPr>
                        <a:t>Promote sustained, inclusive and sustainable economic growth, full and productive employment and decent work for all</a:t>
                      </a:r>
                    </a:p>
                  </a:txBody>
                  <a:tcPr marT="18000" marB="18000"/>
                </a:tc>
                <a:extLst>
                  <a:ext uri="{0D108BD9-81ED-4DB2-BD59-A6C34878D82A}">
                    <a16:rowId xmlns:a16="http://schemas.microsoft.com/office/drawing/2014/main" val="1183635467"/>
                  </a:ext>
                </a:extLst>
              </a:tr>
              <a:tr h="230543">
                <a:tc>
                  <a:txBody>
                    <a:bodyPr/>
                    <a:lstStyle/>
                    <a:p>
                      <a:r>
                        <a:rPr lang="en-US" sz="1050" noProof="0"/>
                        <a:t>Goal 9: Industry, Innovation and Infrastructure</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dk1"/>
                          </a:solidFill>
                          <a:effectLst/>
                          <a:latin typeface="+mn-lt"/>
                          <a:ea typeface="+mn-ea"/>
                          <a:cs typeface="+mn-cs"/>
                        </a:rPr>
                        <a:t>Build resilient infrastructure, promote inclusive and sustainable industrialization and foster innovation</a:t>
                      </a:r>
                    </a:p>
                  </a:txBody>
                  <a:tcPr marT="18000" marB="18000"/>
                </a:tc>
                <a:extLst>
                  <a:ext uri="{0D108BD9-81ED-4DB2-BD59-A6C34878D82A}">
                    <a16:rowId xmlns:a16="http://schemas.microsoft.com/office/drawing/2014/main" val="2843546362"/>
                  </a:ext>
                </a:extLst>
              </a:tr>
              <a:tr h="230543">
                <a:tc>
                  <a:txBody>
                    <a:bodyPr/>
                    <a:lstStyle/>
                    <a:p>
                      <a:r>
                        <a:rPr lang="en-US" sz="1050" noProof="0"/>
                        <a:t>Goal 10: Reduced Inequalities</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dirty="0">
                          <a:solidFill>
                            <a:schemeClr val="dk1"/>
                          </a:solidFill>
                          <a:effectLst/>
                          <a:latin typeface="+mn-lt"/>
                          <a:ea typeface="+mn-ea"/>
                          <a:cs typeface="+mn-cs"/>
                        </a:rPr>
                        <a:t>Reduce inequality within and among countries</a:t>
                      </a:r>
                    </a:p>
                  </a:txBody>
                  <a:tcPr marT="18000" marB="18000"/>
                </a:tc>
                <a:extLst>
                  <a:ext uri="{0D108BD9-81ED-4DB2-BD59-A6C34878D82A}">
                    <a16:rowId xmlns:a16="http://schemas.microsoft.com/office/drawing/2014/main" val="349718530"/>
                  </a:ext>
                </a:extLst>
              </a:tr>
              <a:tr h="230543">
                <a:tc>
                  <a:txBody>
                    <a:bodyPr/>
                    <a:lstStyle/>
                    <a:p>
                      <a:r>
                        <a:rPr lang="en-US" sz="1050" noProof="0"/>
                        <a:t>Goal 11: Sustainable Cities and Communities</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dk1"/>
                          </a:solidFill>
                          <a:effectLst/>
                          <a:latin typeface="+mn-lt"/>
                          <a:ea typeface="+mn-ea"/>
                          <a:cs typeface="+mn-cs"/>
                        </a:rPr>
                        <a:t>Make cities and human settlements inclusive, safe, resilient and sustainable</a:t>
                      </a:r>
                    </a:p>
                  </a:txBody>
                  <a:tcPr marT="18000" marB="18000"/>
                </a:tc>
                <a:extLst>
                  <a:ext uri="{0D108BD9-81ED-4DB2-BD59-A6C34878D82A}">
                    <a16:rowId xmlns:a16="http://schemas.microsoft.com/office/drawing/2014/main" val="1708363991"/>
                  </a:ext>
                </a:extLst>
              </a:tr>
              <a:tr h="230543">
                <a:tc>
                  <a:txBody>
                    <a:bodyPr/>
                    <a:lstStyle/>
                    <a:p>
                      <a:r>
                        <a:rPr lang="en-US" sz="1050" noProof="0"/>
                        <a:t>Goal 12: Responsible Consumption and Production</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dk1"/>
                          </a:solidFill>
                          <a:effectLst/>
                          <a:latin typeface="+mn-lt"/>
                          <a:ea typeface="+mn-ea"/>
                          <a:cs typeface="+mn-cs"/>
                        </a:rPr>
                        <a:t>Ensure sustainable consumption and production patterns</a:t>
                      </a:r>
                    </a:p>
                  </a:txBody>
                  <a:tcPr marT="18000" marB="18000"/>
                </a:tc>
                <a:extLst>
                  <a:ext uri="{0D108BD9-81ED-4DB2-BD59-A6C34878D82A}">
                    <a16:rowId xmlns:a16="http://schemas.microsoft.com/office/drawing/2014/main" val="2797665440"/>
                  </a:ext>
                </a:extLst>
              </a:tr>
              <a:tr h="230543">
                <a:tc>
                  <a:txBody>
                    <a:bodyPr/>
                    <a:lstStyle/>
                    <a:p>
                      <a:r>
                        <a:rPr lang="en-US" sz="1050" noProof="0"/>
                        <a:t>Goal 13: Climate Action</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dk1"/>
                          </a:solidFill>
                          <a:effectLst/>
                          <a:latin typeface="+mn-lt"/>
                          <a:ea typeface="+mn-ea"/>
                          <a:cs typeface="+mn-cs"/>
                        </a:rPr>
                        <a:t>Take urgent action to combat climate change and its impacts</a:t>
                      </a:r>
                    </a:p>
                  </a:txBody>
                  <a:tcPr marT="18000" marB="18000"/>
                </a:tc>
                <a:extLst>
                  <a:ext uri="{0D108BD9-81ED-4DB2-BD59-A6C34878D82A}">
                    <a16:rowId xmlns:a16="http://schemas.microsoft.com/office/drawing/2014/main" val="3691293517"/>
                  </a:ext>
                </a:extLst>
              </a:tr>
              <a:tr h="230543">
                <a:tc>
                  <a:txBody>
                    <a:bodyPr/>
                    <a:lstStyle/>
                    <a:p>
                      <a:r>
                        <a:rPr lang="en-US" sz="1050" noProof="0"/>
                        <a:t>Goal 14: Life Below Water</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dk1"/>
                          </a:solidFill>
                          <a:effectLst/>
                          <a:latin typeface="+mn-lt"/>
                          <a:ea typeface="+mn-ea"/>
                          <a:cs typeface="+mn-cs"/>
                        </a:rPr>
                        <a:t>Conserve and sustainably use the oceans, seas and marine resources for sustainable development</a:t>
                      </a:r>
                    </a:p>
                  </a:txBody>
                  <a:tcPr marT="18000" marB="18000"/>
                </a:tc>
                <a:extLst>
                  <a:ext uri="{0D108BD9-81ED-4DB2-BD59-A6C34878D82A}">
                    <a16:rowId xmlns:a16="http://schemas.microsoft.com/office/drawing/2014/main" val="3779543946"/>
                  </a:ext>
                </a:extLst>
              </a:tr>
              <a:tr h="274487">
                <a:tc>
                  <a:txBody>
                    <a:bodyPr/>
                    <a:lstStyle/>
                    <a:p>
                      <a:r>
                        <a:rPr lang="en-US" sz="1050" noProof="0"/>
                        <a:t>Goal 15: Life on Land</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dk1"/>
                          </a:solidFill>
                          <a:effectLst/>
                          <a:latin typeface="+mn-lt"/>
                          <a:ea typeface="+mn-ea"/>
                          <a:cs typeface="+mn-cs"/>
                        </a:rPr>
                        <a:t>Protect, restore and promote sustainable use of terrestrial ecosystems, sustainably manage forests, combat desertification, and halt and reverse land degradation and halt biodiversity loss</a:t>
                      </a:r>
                    </a:p>
                  </a:txBody>
                  <a:tcPr marT="18000" marB="18000"/>
                </a:tc>
                <a:extLst>
                  <a:ext uri="{0D108BD9-81ED-4DB2-BD59-A6C34878D82A}">
                    <a16:rowId xmlns:a16="http://schemas.microsoft.com/office/drawing/2014/main" val="2941882352"/>
                  </a:ext>
                </a:extLst>
              </a:tr>
              <a:tr h="356832">
                <a:tc>
                  <a:txBody>
                    <a:bodyPr/>
                    <a:lstStyle/>
                    <a:p>
                      <a:r>
                        <a:rPr lang="en-US" sz="1050" noProof="0"/>
                        <a:t>Goal 16: Peace, Justice and Strong Institutions</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a:solidFill>
                            <a:schemeClr val="dk1"/>
                          </a:solidFill>
                          <a:effectLst/>
                          <a:latin typeface="+mn-lt"/>
                          <a:ea typeface="+mn-ea"/>
                          <a:cs typeface="+mn-cs"/>
                        </a:rPr>
                        <a:t>Promote peaceful and inclusive societies for sustainable development, provide access to justice for all and build effective, accountable and inclusive institutions at all levels</a:t>
                      </a:r>
                    </a:p>
                  </a:txBody>
                  <a:tcPr marT="18000" marB="18000"/>
                </a:tc>
                <a:extLst>
                  <a:ext uri="{0D108BD9-81ED-4DB2-BD59-A6C34878D82A}">
                    <a16:rowId xmlns:a16="http://schemas.microsoft.com/office/drawing/2014/main" val="1057656807"/>
                  </a:ext>
                </a:extLst>
              </a:tr>
              <a:tr h="230543">
                <a:tc>
                  <a:txBody>
                    <a:bodyPr/>
                    <a:lstStyle/>
                    <a:p>
                      <a:r>
                        <a:rPr lang="en-US" sz="1050" noProof="0"/>
                        <a:t>Goal 17: Partnerships for the Goals</a:t>
                      </a:r>
                    </a:p>
                  </a:txBody>
                  <a:tcPr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noProof="0" dirty="0">
                          <a:solidFill>
                            <a:schemeClr val="dk1"/>
                          </a:solidFill>
                          <a:effectLst/>
                          <a:latin typeface="+mn-lt"/>
                          <a:ea typeface="+mn-ea"/>
                          <a:cs typeface="+mn-cs"/>
                        </a:rPr>
                        <a:t>Strengthen the means of implementation and revitalize the Global Partnership for Sustainable Development</a:t>
                      </a:r>
                    </a:p>
                  </a:txBody>
                  <a:tcPr marT="18000" marB="18000"/>
                </a:tc>
                <a:extLst>
                  <a:ext uri="{0D108BD9-81ED-4DB2-BD59-A6C34878D82A}">
                    <a16:rowId xmlns:a16="http://schemas.microsoft.com/office/drawing/2014/main" val="12877266"/>
                  </a:ext>
                </a:extLst>
              </a:tr>
            </a:tbl>
          </a:graphicData>
        </a:graphic>
      </p:graphicFrame>
    </p:spTree>
    <p:extLst>
      <p:ext uri="{BB962C8B-B14F-4D97-AF65-F5344CB8AC3E}">
        <p14:creationId xmlns:p14="http://schemas.microsoft.com/office/powerpoint/2010/main" val="2069492773"/>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283487" y="6093774"/>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75</a:t>
            </a:fld>
            <a:endParaRPr lang="de-CH"/>
          </a:p>
        </p:txBody>
      </p:sp>
      <p:sp>
        <p:nvSpPr>
          <p:cNvPr id="6" name="Text Placeholder 5"/>
          <p:cNvSpPr>
            <a:spLocks noGrp="1"/>
          </p:cNvSpPr>
          <p:nvPr>
            <p:ph type="body" sz="quarter" idx="13"/>
          </p:nvPr>
        </p:nvSpPr>
        <p:spPr>
          <a:xfrm>
            <a:off x="330200" y="656800"/>
            <a:ext cx="11531600" cy="972000"/>
          </a:xfrm>
        </p:spPr>
        <p:txBody>
          <a:bodyPr/>
          <a:lstStyle/>
          <a:p>
            <a:r>
              <a:rPr lang="en-US" dirty="0"/>
              <a:t>Sustainable Development Goals</a:t>
            </a:r>
          </a:p>
          <a:p>
            <a:r>
              <a:rPr lang="en-US" sz="1600" b="0" dirty="0"/>
              <a:t>Question: Do the R&amp;D or innovation activities of your company actively contribute to the thematic areas of the United Nations' "17 Sustainable Development Goals" listed below?</a:t>
            </a:r>
          </a:p>
        </p:txBody>
      </p:sp>
      <p:pic>
        <p:nvPicPr>
          <p:cNvPr id="8" name="Picture 7" descr="Table&#10;&#10;Description automatically generated with medium confidence">
            <a:extLst>
              <a:ext uri="{FF2B5EF4-FFF2-40B4-BE49-F238E27FC236}">
                <a16:creationId xmlns:a16="http://schemas.microsoft.com/office/drawing/2014/main" id="{EED6BBA9-FD42-4B54-9284-BDE330C4A3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2" r="4946"/>
          <a:stretch/>
        </p:blipFill>
        <p:spPr>
          <a:xfrm>
            <a:off x="550070" y="1624236"/>
            <a:ext cx="6336704" cy="5071462"/>
          </a:xfrm>
          <a:prstGeom prst="rect">
            <a:avLst/>
          </a:prstGeom>
        </p:spPr>
      </p:pic>
      <p:sp>
        <p:nvSpPr>
          <p:cNvPr id="13" name="Rectangle 12">
            <a:extLst>
              <a:ext uri="{FF2B5EF4-FFF2-40B4-BE49-F238E27FC236}">
                <a16:creationId xmlns:a16="http://schemas.microsoft.com/office/drawing/2014/main" id="{CAA1F6DF-1D08-44BE-9CEC-4586543C04EF}"/>
              </a:ext>
            </a:extLst>
          </p:cNvPr>
          <p:cNvSpPr/>
          <p:nvPr/>
        </p:nvSpPr>
        <p:spPr>
          <a:xfrm>
            <a:off x="7011416" y="1778166"/>
            <a:ext cx="4608512" cy="3954929"/>
          </a:xfrm>
          <a:prstGeom prst="rect">
            <a:avLst/>
          </a:prstGeom>
        </p:spPr>
        <p:txBody>
          <a:bodyPr wrap="square">
            <a:spAutoFit/>
          </a:bodyPr>
          <a:lstStyle/>
          <a:p>
            <a:r>
              <a:rPr lang="en-US" sz="1200" b="1" dirty="0"/>
              <a:t>Key findings:</a:t>
            </a:r>
            <a:endParaRPr lang="en-US" sz="1200" dirty="0"/>
          </a:p>
          <a:p>
            <a:pPr marL="228600" indent="-228600">
              <a:buFont typeface="+mj-lt"/>
              <a:buAutoNum type="arabicParenR"/>
            </a:pPr>
            <a:r>
              <a:rPr lang="en-US" sz="1200" dirty="0"/>
              <a:t>More contributions occur in developed countries</a:t>
            </a:r>
          </a:p>
          <a:p>
            <a:pPr marL="685800" lvl="1" indent="-228600">
              <a:buFont typeface="Arial" panose="020B0604020202020204" pitchFamily="34" charset="0"/>
              <a:buChar char="•"/>
            </a:pPr>
            <a:r>
              <a:rPr lang="en-US" sz="1100" dirty="0"/>
              <a:t>For each goal, the share of companies with significant contributions (middle or high) to developed nations exceeds the one to developing nations</a:t>
            </a:r>
          </a:p>
          <a:p>
            <a:pPr marL="685800" lvl="1" indent="-228600">
              <a:buFont typeface="Arial" panose="020B0604020202020204" pitchFamily="34" charset="0"/>
              <a:buChar char="•"/>
            </a:pPr>
            <a:r>
              <a:rPr lang="en-US" sz="1100" dirty="0"/>
              <a:t>The share of companies without any contribution to an SDG is always bigger for developing nations than developed ones</a:t>
            </a:r>
          </a:p>
          <a:p>
            <a:pPr marL="228600" indent="-228600">
              <a:buFont typeface="+mj-lt"/>
              <a:buAutoNum type="arabicParenR"/>
            </a:pPr>
            <a:r>
              <a:rPr lang="en-US" sz="1200" dirty="0"/>
              <a:t>This discrepancy is especially pronounced in </a:t>
            </a:r>
          </a:p>
          <a:p>
            <a:pPr marL="685800" lvl="1" indent="-228600">
              <a:buFont typeface="Arial" panose="020B0604020202020204" pitchFamily="34" charset="0"/>
              <a:buChar char="•"/>
            </a:pPr>
            <a:r>
              <a:rPr lang="en-US" sz="1100" i="1" dirty="0"/>
              <a:t>Industry, Innovation and Infrastructure </a:t>
            </a:r>
          </a:p>
          <a:p>
            <a:pPr marL="1143000" lvl="2" indent="-228600">
              <a:buFont typeface="Arial" panose="020B0604020202020204" pitchFamily="34" charset="0"/>
              <a:buChar char="‒"/>
            </a:pPr>
            <a:r>
              <a:rPr lang="en-US" sz="1050" dirty="0"/>
              <a:t>20% points in any contributions</a:t>
            </a:r>
          </a:p>
          <a:p>
            <a:pPr marL="1143000" lvl="2" indent="-228600">
              <a:buFont typeface="Arial" panose="020B0604020202020204" pitchFamily="34" charset="0"/>
              <a:buChar char="‒"/>
            </a:pPr>
            <a:r>
              <a:rPr lang="en-US" sz="1050" dirty="0"/>
              <a:t>18% points in significant contributions</a:t>
            </a:r>
          </a:p>
          <a:p>
            <a:pPr marL="685800" lvl="1" indent="-228600">
              <a:buFont typeface="Arial" panose="020B0604020202020204" pitchFamily="34" charset="0"/>
              <a:buChar char="•"/>
            </a:pPr>
            <a:r>
              <a:rPr lang="en-US" sz="1100" i="1" dirty="0"/>
              <a:t>Good Health and Well-Being </a:t>
            </a:r>
          </a:p>
          <a:p>
            <a:pPr marL="1143000" lvl="2" indent="-228600">
              <a:buFont typeface="Arial" panose="020B0604020202020204" pitchFamily="34" charset="0"/>
              <a:buChar char="‒"/>
            </a:pPr>
            <a:r>
              <a:rPr lang="en-US" sz="1050" dirty="0"/>
              <a:t>17% points in any contributions</a:t>
            </a:r>
          </a:p>
          <a:p>
            <a:pPr marL="1143000" lvl="2" indent="-228600">
              <a:buFont typeface="Arial" panose="020B0604020202020204" pitchFamily="34" charset="0"/>
              <a:buChar char="‒"/>
            </a:pPr>
            <a:r>
              <a:rPr lang="en-US" sz="1050" dirty="0"/>
              <a:t>13% points in significant contributions</a:t>
            </a:r>
          </a:p>
          <a:p>
            <a:pPr marL="685800" lvl="1" indent="-228600">
              <a:buFont typeface="Arial" panose="020B0604020202020204" pitchFamily="34" charset="0"/>
              <a:buChar char="•"/>
            </a:pPr>
            <a:r>
              <a:rPr lang="en-US" sz="1100" i="1" dirty="0"/>
              <a:t>Decent Work and Economic Growth</a:t>
            </a:r>
          </a:p>
          <a:p>
            <a:pPr marL="1143000" lvl="2" indent="-228600">
              <a:buFont typeface="Arial" panose="020B0604020202020204" pitchFamily="34" charset="0"/>
              <a:buChar char="‒"/>
            </a:pPr>
            <a:r>
              <a:rPr lang="en-US" sz="1050" dirty="0"/>
              <a:t>14% points in any contributions</a:t>
            </a:r>
          </a:p>
          <a:p>
            <a:pPr marL="1143000" lvl="2" indent="-228600">
              <a:buFont typeface="Arial" panose="020B0604020202020204" pitchFamily="34" charset="0"/>
              <a:buChar char="‒"/>
            </a:pPr>
            <a:r>
              <a:rPr lang="en-US" sz="1050" dirty="0"/>
              <a:t>11% points in significant contributions</a:t>
            </a:r>
          </a:p>
          <a:p>
            <a:pPr marL="685800" lvl="1" indent="-228600">
              <a:buFont typeface="Arial" panose="020B0604020202020204" pitchFamily="34" charset="0"/>
              <a:buChar char="•"/>
            </a:pPr>
            <a:r>
              <a:rPr lang="en-US" sz="1100" i="1" dirty="0"/>
              <a:t>Climate Action </a:t>
            </a:r>
          </a:p>
          <a:p>
            <a:pPr marL="1143000" lvl="2" indent="-228600">
              <a:buFont typeface="Arial" panose="020B0604020202020204" pitchFamily="34" charset="0"/>
              <a:buChar char="‒"/>
            </a:pPr>
            <a:r>
              <a:rPr lang="en-US" sz="1050" dirty="0"/>
              <a:t>14% points in any contributions</a:t>
            </a:r>
          </a:p>
          <a:p>
            <a:pPr marL="1143000" lvl="2" indent="-228600">
              <a:buFont typeface="Arial" panose="020B0604020202020204" pitchFamily="34" charset="0"/>
              <a:buChar char="‒"/>
            </a:pPr>
            <a:r>
              <a:rPr lang="en-US" sz="1050" dirty="0"/>
              <a:t>10% points in significant contributions</a:t>
            </a:r>
          </a:p>
          <a:p>
            <a:pPr marL="685800" lvl="1" indent="-228600">
              <a:buFont typeface="Arial" panose="020B0604020202020204" pitchFamily="34" charset="0"/>
              <a:buChar char="•"/>
            </a:pPr>
            <a:r>
              <a:rPr lang="en-US" sz="1100" i="1" dirty="0"/>
              <a:t>Responsible Consumption and Production </a:t>
            </a:r>
          </a:p>
          <a:p>
            <a:pPr marL="1143000" lvl="2" indent="-228600">
              <a:buFont typeface="Arial" panose="020B0604020202020204" pitchFamily="34" charset="0"/>
              <a:buChar char="‒"/>
            </a:pPr>
            <a:r>
              <a:rPr lang="en-US" sz="1050" dirty="0"/>
              <a:t>14% points in any contributions</a:t>
            </a:r>
          </a:p>
          <a:p>
            <a:pPr marL="1143000" lvl="2" indent="-228600">
              <a:buFont typeface="Arial" panose="020B0604020202020204" pitchFamily="34" charset="0"/>
              <a:buChar char="‒"/>
            </a:pPr>
            <a:r>
              <a:rPr lang="en-US" sz="1050" dirty="0"/>
              <a:t>10% points in significant contributions</a:t>
            </a:r>
          </a:p>
        </p:txBody>
      </p:sp>
    </p:spTree>
    <p:extLst>
      <p:ext uri="{BB962C8B-B14F-4D97-AF65-F5344CB8AC3E}">
        <p14:creationId xmlns:p14="http://schemas.microsoft.com/office/powerpoint/2010/main" val="797598787"/>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76</a:t>
            </a:fld>
            <a:endParaRPr lang="de-CH"/>
          </a:p>
        </p:txBody>
      </p:sp>
      <p:sp>
        <p:nvSpPr>
          <p:cNvPr id="6" name="Text Placeholder 5"/>
          <p:cNvSpPr>
            <a:spLocks noGrp="1"/>
          </p:cNvSpPr>
          <p:nvPr>
            <p:ph type="body" sz="quarter" idx="13"/>
          </p:nvPr>
        </p:nvSpPr>
        <p:spPr>
          <a:xfrm>
            <a:off x="330200" y="656800"/>
            <a:ext cx="11531600" cy="972000"/>
          </a:xfrm>
        </p:spPr>
        <p:txBody>
          <a:bodyPr/>
          <a:lstStyle/>
          <a:p>
            <a:r>
              <a:rPr lang="en-US" dirty="0"/>
              <a:t>Sustainable Development Goals</a:t>
            </a:r>
          </a:p>
          <a:p>
            <a:r>
              <a:rPr lang="en-US" sz="1600" b="0" dirty="0"/>
              <a:t>Question: Do the R&amp;D or innovation activities of your company actively contribute to the thematic areas of the United Nations' "17 Sustainable Development Goals" listed below?</a:t>
            </a:r>
          </a:p>
        </p:txBody>
      </p:sp>
      <p:sp>
        <p:nvSpPr>
          <p:cNvPr id="14" name="Rectangle 13"/>
          <p:cNvSpPr/>
          <p:nvPr/>
        </p:nvSpPr>
        <p:spPr>
          <a:xfrm>
            <a:off x="330825" y="4869160"/>
            <a:ext cx="8427090" cy="1969770"/>
          </a:xfrm>
          <a:prstGeom prst="rect">
            <a:avLst/>
          </a:prstGeom>
        </p:spPr>
        <p:txBody>
          <a:bodyPr wrap="square">
            <a:spAutoFit/>
          </a:bodyPr>
          <a:lstStyle/>
          <a:p>
            <a:pPr>
              <a:spcAft>
                <a:spcPts val="600"/>
              </a:spcAft>
            </a:pPr>
            <a:r>
              <a:rPr lang="en-US" sz="1200" b="1" dirty="0"/>
              <a:t>Key findings:</a:t>
            </a:r>
            <a:endParaRPr lang="en-US" sz="1200" dirty="0"/>
          </a:p>
          <a:p>
            <a:pPr marL="228600" indent="-228600">
              <a:spcAft>
                <a:spcPts val="300"/>
              </a:spcAft>
              <a:buFont typeface="+mj-lt"/>
              <a:buAutoNum type="arabicParenR"/>
            </a:pPr>
            <a:r>
              <a:rPr lang="en-US" sz="1200" dirty="0"/>
              <a:t>The SDG contributions occur </a:t>
            </a:r>
            <a:r>
              <a:rPr lang="en-US" sz="1200" b="1" dirty="0"/>
              <a:t>more frequently </a:t>
            </a:r>
            <a:r>
              <a:rPr lang="en-US" sz="1200" dirty="0"/>
              <a:t>and to a </a:t>
            </a:r>
            <a:r>
              <a:rPr lang="en-US" sz="1200" b="1" dirty="0"/>
              <a:t>higher degree </a:t>
            </a:r>
            <a:r>
              <a:rPr lang="en-US" sz="1200" dirty="0"/>
              <a:t>in </a:t>
            </a:r>
            <a:r>
              <a:rPr lang="en-US" sz="1200" b="1" dirty="0"/>
              <a:t>developed countries </a:t>
            </a:r>
            <a:r>
              <a:rPr lang="en-US" sz="1200" dirty="0"/>
              <a:t>opposed to developed countries</a:t>
            </a:r>
          </a:p>
          <a:p>
            <a:pPr marL="685800" lvl="1" indent="-228600">
              <a:spcAft>
                <a:spcPts val="300"/>
              </a:spcAft>
              <a:buFont typeface="Arial" panose="020B0604020202020204" pitchFamily="34" charset="0"/>
              <a:buChar char="•"/>
            </a:pPr>
            <a:r>
              <a:rPr lang="en-US" sz="1050" dirty="0"/>
              <a:t>The discrepancy is not so big for high contributions where 48% contribute highly to at least one SDG in a developed country opposed to 32% in developed</a:t>
            </a:r>
          </a:p>
          <a:p>
            <a:pPr marL="685800" lvl="1" indent="-228600">
              <a:spcAft>
                <a:spcPts val="300"/>
              </a:spcAft>
              <a:buFont typeface="Arial" panose="020B0604020202020204" pitchFamily="34" charset="0"/>
              <a:buChar char="•"/>
            </a:pPr>
            <a:r>
              <a:rPr lang="en-US" sz="1050" dirty="0"/>
              <a:t>The discrepancy becomes more apparent with middle contributions where 80% contribute highly or middle to at least one SDG in a developed country opposed to 55% in developing countries (also, there are 33% that contribute in that way to 5 or more SDGs in developed countries and only 22% that do so in developing countries)</a:t>
            </a:r>
          </a:p>
          <a:p>
            <a:pPr marL="685800" lvl="1" indent="-228600">
              <a:spcAft>
                <a:spcPts val="300"/>
              </a:spcAft>
              <a:buFont typeface="Arial" panose="020B0604020202020204" pitchFamily="34" charset="0"/>
              <a:buChar char="•"/>
            </a:pPr>
            <a:r>
              <a:rPr lang="en-US" sz="1050" dirty="0"/>
              <a:t>There are 60% that contribute in some way (small, middle or high) to 5 or more SDGs in developed countries where only 43% do so in developing countries</a:t>
            </a:r>
          </a:p>
        </p:txBody>
      </p:sp>
      <p:pic>
        <p:nvPicPr>
          <p:cNvPr id="7" name="Picture 6" descr="Chart, histogram&#10;&#10;Description automatically generated">
            <a:extLst>
              <a:ext uri="{FF2B5EF4-FFF2-40B4-BE49-F238E27FC236}">
                <a16:creationId xmlns:a16="http://schemas.microsoft.com/office/drawing/2014/main" id="{7DC4500C-1036-4040-8EC7-8E2BAE51B7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64" r="-767"/>
          <a:stretch/>
        </p:blipFill>
        <p:spPr>
          <a:xfrm>
            <a:off x="7985500" y="1654693"/>
            <a:ext cx="3994866" cy="3157891"/>
          </a:xfrm>
          <a:prstGeom prst="rect">
            <a:avLst/>
          </a:prstGeom>
        </p:spPr>
      </p:pic>
      <p:pic>
        <p:nvPicPr>
          <p:cNvPr id="9" name="Picture 8" descr="Chart, histogram&#10;&#10;Description automatically generated">
            <a:extLst>
              <a:ext uri="{FF2B5EF4-FFF2-40B4-BE49-F238E27FC236}">
                <a16:creationId xmlns:a16="http://schemas.microsoft.com/office/drawing/2014/main" id="{79ED8274-B02B-4843-8070-7F759CE2CF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64" r="9528"/>
          <a:stretch/>
        </p:blipFill>
        <p:spPr>
          <a:xfrm>
            <a:off x="421541" y="1711269"/>
            <a:ext cx="3547842" cy="3157891"/>
          </a:xfrm>
          <a:prstGeom prst="rect">
            <a:avLst/>
          </a:prstGeom>
        </p:spPr>
      </p:pic>
      <p:pic>
        <p:nvPicPr>
          <p:cNvPr id="11" name="Picture 10" descr="Chart, histogram&#10;&#10;Description automatically generated">
            <a:extLst>
              <a:ext uri="{FF2B5EF4-FFF2-40B4-BE49-F238E27FC236}">
                <a16:creationId xmlns:a16="http://schemas.microsoft.com/office/drawing/2014/main" id="{06154427-91D4-4B4A-B5D5-8AA2F3128C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01" r="4182"/>
          <a:stretch/>
        </p:blipFill>
        <p:spPr>
          <a:xfrm>
            <a:off x="4068527" y="1676258"/>
            <a:ext cx="3813101" cy="3157891"/>
          </a:xfrm>
          <a:prstGeom prst="rect">
            <a:avLst/>
          </a:prstGeom>
        </p:spPr>
      </p:pic>
    </p:spTree>
    <p:extLst>
      <p:ext uri="{BB962C8B-B14F-4D97-AF65-F5344CB8AC3E}">
        <p14:creationId xmlns:p14="http://schemas.microsoft.com/office/powerpoint/2010/main" val="1513077392"/>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a:xfrm>
            <a:off x="330825" y="6319763"/>
            <a:ext cx="10395472" cy="459776"/>
          </a:xfrm>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77</a:t>
            </a:fld>
            <a:endParaRPr lang="de-CH"/>
          </a:p>
        </p:txBody>
      </p:sp>
      <p:sp>
        <p:nvSpPr>
          <p:cNvPr id="6" name="Text Placeholder 5"/>
          <p:cNvSpPr>
            <a:spLocks noGrp="1"/>
          </p:cNvSpPr>
          <p:nvPr>
            <p:ph type="body" sz="quarter" idx="13"/>
          </p:nvPr>
        </p:nvSpPr>
        <p:spPr>
          <a:xfrm>
            <a:off x="330200" y="656800"/>
            <a:ext cx="11531600" cy="1057268"/>
          </a:xfrm>
        </p:spPr>
        <p:txBody>
          <a:bodyPr/>
          <a:lstStyle/>
          <a:p>
            <a:r>
              <a:rPr lang="en-US" dirty="0"/>
              <a:t>Sustainable Development Goals</a:t>
            </a:r>
          </a:p>
          <a:p>
            <a:r>
              <a:rPr lang="en-US" sz="1600" b="0" dirty="0"/>
              <a:t>Question: Will your company contribute to the one of the 17 Sustainable Development Goals in the next three years?</a:t>
            </a:r>
          </a:p>
          <a:p>
            <a:r>
              <a:rPr lang="en-US" sz="1600" b="0" dirty="0"/>
              <a:t>Answers: Won’t contribute, will start to contribute, are part of the documented innovation strategy, already are contributing</a:t>
            </a:r>
          </a:p>
        </p:txBody>
      </p:sp>
      <p:pic>
        <p:nvPicPr>
          <p:cNvPr id="7" name="Picture 6" descr="Chart, bar chart&#10;&#10;Description automatically generated">
            <a:extLst>
              <a:ext uri="{FF2B5EF4-FFF2-40B4-BE49-F238E27FC236}">
                <a16:creationId xmlns:a16="http://schemas.microsoft.com/office/drawing/2014/main" id="{1A2D2AED-EEE6-45FE-B476-E34F9C55B5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901" r="21111" b="26874"/>
          <a:stretch/>
        </p:blipFill>
        <p:spPr>
          <a:xfrm>
            <a:off x="325438" y="1911694"/>
            <a:ext cx="4760069" cy="2028506"/>
          </a:xfrm>
          <a:prstGeom prst="rect">
            <a:avLst/>
          </a:prstGeom>
        </p:spPr>
      </p:pic>
      <p:pic>
        <p:nvPicPr>
          <p:cNvPr id="10" name="Picture 9" descr="Chart&#10;&#10;Description automatically generated">
            <a:extLst>
              <a:ext uri="{FF2B5EF4-FFF2-40B4-BE49-F238E27FC236}">
                <a16:creationId xmlns:a16="http://schemas.microsoft.com/office/drawing/2014/main" id="{26E7C8FF-C8AE-4056-B106-DF6705FB7B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901" r="21454" b="26901"/>
          <a:stretch/>
        </p:blipFill>
        <p:spPr>
          <a:xfrm>
            <a:off x="0" y="4042274"/>
            <a:ext cx="5085507" cy="2175414"/>
          </a:xfrm>
          <a:prstGeom prst="rect">
            <a:avLst/>
          </a:prstGeom>
        </p:spPr>
      </p:pic>
      <p:pic>
        <p:nvPicPr>
          <p:cNvPr id="12" name="Picture 11" descr="Chart, bar chart&#10;&#10;Description automatically generated">
            <a:extLst>
              <a:ext uri="{FF2B5EF4-FFF2-40B4-BE49-F238E27FC236}">
                <a16:creationId xmlns:a16="http://schemas.microsoft.com/office/drawing/2014/main" id="{720F77F2-BEFB-461C-B029-F1FCA8B093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201" b="16401"/>
          <a:stretch/>
        </p:blipFill>
        <p:spPr>
          <a:xfrm>
            <a:off x="5085507" y="2060848"/>
            <a:ext cx="6952517" cy="3610202"/>
          </a:xfrm>
          <a:prstGeom prst="rect">
            <a:avLst/>
          </a:prstGeom>
        </p:spPr>
      </p:pic>
    </p:spTree>
    <p:extLst>
      <p:ext uri="{BB962C8B-B14F-4D97-AF65-F5344CB8AC3E}">
        <p14:creationId xmlns:p14="http://schemas.microsoft.com/office/powerpoint/2010/main" val="336270625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1" y="1196752"/>
            <a:ext cx="11537950" cy="5040560"/>
          </a:xfrm>
        </p:spPr>
        <p:txBody>
          <a:bodyPr vert="horz" lIns="140400" tIns="0" rIns="144000" bIns="0" rtlCol="0" anchor="t">
            <a:noAutofit/>
          </a:bodyPr>
          <a:lstStyle/>
          <a:p>
            <a:pPr marL="344937" indent="0">
              <a:spcBef>
                <a:spcPts val="0"/>
              </a:spcBef>
              <a:spcAft>
                <a:spcPts val="300"/>
              </a:spcAft>
              <a:buNone/>
            </a:pPr>
            <a:endParaRPr lang="en-US" sz="1400" dirty="0"/>
          </a:p>
          <a:p>
            <a:pPr marL="801687" indent="-457200">
              <a:spcBef>
                <a:spcPts val="0"/>
              </a:spcBef>
              <a:spcAft>
                <a:spcPts val="300"/>
              </a:spcAft>
              <a:buFont typeface="+mj-lt"/>
              <a:buAutoNum type="arabicParenBoth" startAt="7"/>
            </a:pPr>
            <a:r>
              <a:rPr lang="en-US" dirty="0"/>
              <a:t> Most innovations show some disruption, but to a limited degree</a:t>
            </a:r>
          </a:p>
          <a:p>
            <a:pPr marL="972000" lvl="1" indent="-266400"/>
            <a:r>
              <a:rPr lang="en-US" sz="1600" dirty="0"/>
              <a:t>58% see their innovations as middle or weakly disruptive, </a:t>
            </a:r>
            <a:r>
              <a:rPr lang="en-US" sz="1600" b="1" dirty="0"/>
              <a:t>29% as strongly or very strongly disruptive</a:t>
            </a:r>
          </a:p>
          <a:p>
            <a:pPr marL="972000" lvl="1" indent="-266400"/>
            <a:r>
              <a:rPr lang="en-US" sz="1600" dirty="0"/>
              <a:t>Radical innovations are more disruptive than incremental innovations but no one-to-one relationship</a:t>
            </a:r>
          </a:p>
          <a:p>
            <a:pPr marL="972000" lvl="1" indent="-266400"/>
            <a:r>
              <a:rPr lang="en-US" sz="1600" b="1" dirty="0"/>
              <a:t>SMEs</a:t>
            </a:r>
            <a:r>
              <a:rPr lang="en-US" sz="1600" dirty="0"/>
              <a:t> are </a:t>
            </a:r>
            <a:r>
              <a:rPr lang="en-US" sz="1600" b="1" dirty="0"/>
              <a:t>more disruptive </a:t>
            </a:r>
            <a:r>
              <a:rPr lang="en-US" sz="1600" dirty="0"/>
              <a:t>than large companies</a:t>
            </a:r>
          </a:p>
          <a:p>
            <a:pPr marL="972000" lvl="1" indent="-266400"/>
            <a:r>
              <a:rPr lang="en-US" sz="1600" b="1" dirty="0"/>
              <a:t>Startups</a:t>
            </a:r>
            <a:r>
              <a:rPr lang="en-US" sz="1600" dirty="0"/>
              <a:t> are </a:t>
            </a:r>
            <a:r>
              <a:rPr lang="en-US" sz="1600" b="1" dirty="0"/>
              <a:t>more disruptive </a:t>
            </a:r>
            <a:r>
              <a:rPr lang="en-US" sz="1600" dirty="0"/>
              <a:t>than established companies</a:t>
            </a:r>
          </a:p>
          <a:p>
            <a:pPr marL="972000" lvl="1" indent="-266400"/>
            <a:r>
              <a:rPr lang="en-US" sz="1600" dirty="0"/>
              <a:t>The creation of world market novelties is the most common disruptive effect</a:t>
            </a:r>
          </a:p>
          <a:p>
            <a:pPr marL="717550" indent="-360363">
              <a:spcAft>
                <a:spcPts val="300"/>
              </a:spcAft>
              <a:buFont typeface="+mj-lt"/>
              <a:buAutoNum type="arabicParenBoth" startAt="8"/>
            </a:pPr>
            <a:r>
              <a:rPr lang="en-US" dirty="0"/>
              <a:t> COVID-19 pandemic (first two waves) influenced innovation activities</a:t>
            </a:r>
          </a:p>
          <a:p>
            <a:pPr marL="972000" lvl="1" indent="-266400"/>
            <a:r>
              <a:rPr lang="en-US" sz="1600" b="1" dirty="0"/>
              <a:t>27% were strongly or very strongly </a:t>
            </a:r>
            <a:r>
              <a:rPr lang="en-US" sz="1600" dirty="0"/>
              <a:t>influenced by the pandemic however 49% felt only a weak or no impact</a:t>
            </a:r>
          </a:p>
          <a:p>
            <a:pPr marL="972000" lvl="1" indent="-266400"/>
            <a:r>
              <a:rPr lang="en-US" sz="1600" dirty="0"/>
              <a:t>Startups and companies with international innovation funding felt the strongest impact</a:t>
            </a:r>
          </a:p>
          <a:p>
            <a:pPr marL="972000" lvl="1"/>
            <a:r>
              <a:rPr lang="en-US" sz="1600" b="1" dirty="0"/>
              <a:t>Digitization and social innovations </a:t>
            </a:r>
            <a:r>
              <a:rPr lang="en-US" sz="1600" dirty="0"/>
              <a:t>became more important </a:t>
            </a:r>
          </a:p>
          <a:p>
            <a:pPr marL="972000" lvl="1"/>
            <a:r>
              <a:rPr lang="en-US" sz="1600" dirty="0"/>
              <a:t>The strategic importance of innovations increased and business models were re-invented</a:t>
            </a:r>
          </a:p>
          <a:p>
            <a:pPr marL="972000" lvl="1">
              <a:spcAft>
                <a:spcPts val="300"/>
              </a:spcAft>
            </a:pPr>
            <a:r>
              <a:rPr lang="en-US" sz="1600" b="1" dirty="0"/>
              <a:t>Collaborations</a:t>
            </a:r>
            <a:r>
              <a:rPr lang="en-US" sz="1600" dirty="0"/>
              <a:t> with companies and research institutions </a:t>
            </a:r>
            <a:r>
              <a:rPr lang="en-US" sz="1600" b="1" dirty="0"/>
              <a:t>decreased</a:t>
            </a:r>
          </a:p>
          <a:p>
            <a:pPr marL="972000" lvl="1">
              <a:spcAft>
                <a:spcPts val="300"/>
              </a:spcAft>
            </a:pPr>
            <a:r>
              <a:rPr lang="en-US" sz="1600" b="1" dirty="0"/>
              <a:t>Innovation investments </a:t>
            </a:r>
            <a:r>
              <a:rPr lang="en-US" sz="1600" dirty="0"/>
              <a:t>were</a:t>
            </a:r>
            <a:r>
              <a:rPr lang="en-US" sz="1600" b="1" dirty="0"/>
              <a:t> negatively affected </a:t>
            </a:r>
            <a:r>
              <a:rPr lang="en-US" sz="1600" dirty="0"/>
              <a:t>by the pandemic</a:t>
            </a:r>
          </a:p>
        </p:txBody>
      </p:sp>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err="1"/>
              <a:t>Hulfeld</a:t>
            </a:r>
            <a:r>
              <a:rPr lang="de-CH" dirty="0"/>
              <a:t>,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8</a:t>
            </a:fld>
            <a:endParaRPr lang="de-CH"/>
          </a:p>
        </p:txBody>
      </p:sp>
      <p:sp>
        <p:nvSpPr>
          <p:cNvPr id="6" name="Text Placeholder 5"/>
          <p:cNvSpPr>
            <a:spLocks noGrp="1"/>
          </p:cNvSpPr>
          <p:nvPr>
            <p:ph type="body" sz="quarter" idx="13"/>
          </p:nvPr>
        </p:nvSpPr>
        <p:spPr>
          <a:xfrm>
            <a:off x="330200" y="476697"/>
            <a:ext cx="11531600" cy="720055"/>
          </a:xfrm>
        </p:spPr>
        <p:txBody>
          <a:bodyPr/>
          <a:lstStyle/>
          <a:p>
            <a:r>
              <a:rPr lang="de-CH" dirty="0"/>
              <a:t>Takeaways</a:t>
            </a:r>
            <a:endParaRPr lang="en-US" dirty="0">
              <a:solidFill>
                <a:srgbClr val="FF0000"/>
              </a:solidFill>
            </a:endParaRPr>
          </a:p>
        </p:txBody>
      </p:sp>
    </p:spTree>
    <p:extLst>
      <p:ext uri="{BB962C8B-B14F-4D97-AF65-F5344CB8AC3E}">
        <p14:creationId xmlns:p14="http://schemas.microsoft.com/office/powerpoint/2010/main" val="1165494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 y="1412776"/>
            <a:ext cx="12313369" cy="5040560"/>
          </a:xfrm>
        </p:spPr>
        <p:txBody>
          <a:bodyPr vert="horz" lIns="140400" tIns="0" rIns="144000" bIns="0" rtlCol="0" anchor="t">
            <a:noAutofit/>
          </a:bodyPr>
          <a:lstStyle/>
          <a:p>
            <a:pPr marL="815250" indent="-457200" defTabSz="717550">
              <a:spcAft>
                <a:spcPts val="300"/>
              </a:spcAft>
              <a:buFont typeface="+mj-lt"/>
              <a:buAutoNum type="arabicParenBoth" startAt="9"/>
            </a:pPr>
            <a:r>
              <a:rPr lang="en-US" dirty="0"/>
              <a:t>Innovation activities of </a:t>
            </a:r>
            <a:r>
              <a:rPr lang="en-US" dirty="0" err="1"/>
              <a:t>Innosuisse</a:t>
            </a:r>
            <a:r>
              <a:rPr lang="en-US" dirty="0"/>
              <a:t> clientele contribute frequently to the UN's Sustainable Development Goals</a:t>
            </a:r>
          </a:p>
          <a:p>
            <a:pPr marL="972000" lvl="2" indent="-266400"/>
            <a:r>
              <a:rPr lang="en-US" sz="1600" dirty="0"/>
              <a:t>Biggest contributions are within “Industry, Innovation and Infrastructure”, “Good Health and Well-Being”  and “Climate Action“</a:t>
            </a:r>
          </a:p>
          <a:p>
            <a:pPr marL="972000" lvl="1" indent="-266400"/>
            <a:r>
              <a:rPr lang="en-US" sz="1600" b="1" dirty="0"/>
              <a:t>51% have a high contribution to at least one SDG </a:t>
            </a:r>
            <a:r>
              <a:rPr lang="en-US" sz="1600" dirty="0"/>
              <a:t>and 20% have only a minor or no contribution to all SDGs</a:t>
            </a:r>
          </a:p>
          <a:p>
            <a:pPr marL="972000" lvl="1" indent="-266400"/>
            <a:r>
              <a:rPr lang="en-US" sz="1600" dirty="0"/>
              <a:t>Most contributions are linked to developed countries  </a:t>
            </a:r>
          </a:p>
          <a:p>
            <a:pPr marL="972000" lvl="1" indent="-266400"/>
            <a:r>
              <a:rPr lang="en-US" sz="1600" dirty="0"/>
              <a:t>Startups and large companies contribute the most   </a:t>
            </a:r>
          </a:p>
          <a:p>
            <a:pPr marL="972000" lvl="1" indent="-266400"/>
            <a:r>
              <a:rPr lang="en-US" sz="1600" dirty="0"/>
              <a:t>Multiple contributions are common</a:t>
            </a:r>
          </a:p>
          <a:p>
            <a:pPr marL="717550" indent="-360363">
              <a:spcAft>
                <a:spcPts val="300"/>
              </a:spcAft>
              <a:buFont typeface="+mj-lt"/>
              <a:buAutoNum type="arabicParenBoth" startAt="9"/>
            </a:pPr>
            <a:r>
              <a:rPr lang="en-US" dirty="0"/>
              <a:t> In 2020, the </a:t>
            </a:r>
            <a:r>
              <a:rPr lang="en-US" dirty="0" err="1"/>
              <a:t>Innosuisse</a:t>
            </a:r>
            <a:r>
              <a:rPr lang="en-US" dirty="0"/>
              <a:t> clientele had a higher turnover share from product innovations and especially market novelties</a:t>
            </a:r>
            <a:endParaRPr lang="en-US" sz="1600" b="1" dirty="0"/>
          </a:p>
          <a:p>
            <a:pPr marL="972000" lvl="1" indent="-266400"/>
            <a:r>
              <a:rPr lang="en-US" sz="1600" dirty="0"/>
              <a:t>Companies with approved projects report an average turnover share from product innovations of 51.7% </a:t>
            </a:r>
          </a:p>
          <a:p>
            <a:pPr marL="1238700" lvl="2" indent="-266400"/>
            <a:r>
              <a:rPr lang="en-US" sz="1400" dirty="0"/>
              <a:t>29.9% from firm novelties</a:t>
            </a:r>
            <a:r>
              <a:rPr lang="en-US" sz="1400"/>
              <a:t>, 21.8% </a:t>
            </a:r>
            <a:r>
              <a:rPr lang="en-US" sz="1400" dirty="0"/>
              <a:t>from market novelties</a:t>
            </a:r>
            <a:endParaRPr lang="en-US" sz="1200" dirty="0"/>
          </a:p>
          <a:p>
            <a:pPr marL="972000" lvl="1" indent="-266400"/>
            <a:r>
              <a:rPr lang="en-US" sz="1600" dirty="0"/>
              <a:t>Companies that never applied for </a:t>
            </a:r>
            <a:r>
              <a:rPr lang="en-US" sz="1600" dirty="0" err="1"/>
              <a:t>Innosuisse</a:t>
            </a:r>
            <a:r>
              <a:rPr lang="en-US" sz="1600" dirty="0"/>
              <a:t> funding since 2016 but are R&amp;D-active, report an average turnover share from product innovations of 30.4% </a:t>
            </a:r>
          </a:p>
          <a:p>
            <a:pPr marL="1238700" lvl="2" indent="-266400"/>
            <a:r>
              <a:rPr lang="en-US" sz="1400" dirty="0"/>
              <a:t>24.7% from firm novelties, 5.7% from market novelties</a:t>
            </a:r>
          </a:p>
          <a:p>
            <a:pPr marL="972000" lvl="1" indent="-266400"/>
            <a:r>
              <a:rPr lang="en-US" sz="1600" dirty="0"/>
              <a:t>Differences do </a:t>
            </a:r>
            <a:r>
              <a:rPr lang="en-US" sz="1600" b="1" dirty="0"/>
              <a:t>not </a:t>
            </a:r>
            <a:r>
              <a:rPr lang="en-US" sz="1600" dirty="0"/>
              <a:t>allow any </a:t>
            </a:r>
            <a:r>
              <a:rPr lang="en-US" sz="1600" b="1" dirty="0"/>
              <a:t>causal </a:t>
            </a:r>
            <a:r>
              <a:rPr lang="en-US" sz="1600" dirty="0"/>
              <a:t>interpretation (reflect both selection effects and impact of funding)</a:t>
            </a:r>
          </a:p>
          <a:p>
            <a:pPr marL="972000" lvl="1" indent="-266400"/>
            <a:endParaRPr lang="en-US" sz="1600" dirty="0"/>
          </a:p>
          <a:p>
            <a:pPr marL="717550" indent="-360363">
              <a:spcAft>
                <a:spcPts val="300"/>
              </a:spcAft>
              <a:buFont typeface="+mj-lt"/>
              <a:buAutoNum type="arabicParenBoth" startAt="9"/>
            </a:pPr>
            <a:endParaRPr lang="en-US" sz="1600" dirty="0"/>
          </a:p>
        </p:txBody>
      </p:sp>
      <p:sp>
        <p:nvSpPr>
          <p:cNvPr id="3" name="Date Placeholder 2"/>
          <p:cNvSpPr>
            <a:spLocks noGrp="1"/>
          </p:cNvSpPr>
          <p:nvPr>
            <p:ph type="dt" sz="half" idx="10"/>
          </p:nvPr>
        </p:nvSpPr>
        <p:spPr/>
        <p:txBody>
          <a:bodyPr/>
          <a:lstStyle/>
          <a:p>
            <a:fld id="{740B26BB-2153-42C5-A416-7637E46E841D}" type="datetime1">
              <a:rPr lang="de-CH" smtClean="0"/>
              <a:t>27.01.2023</a:t>
            </a:fld>
            <a:endParaRPr lang="de-CH"/>
          </a:p>
        </p:txBody>
      </p:sp>
      <p:sp>
        <p:nvSpPr>
          <p:cNvPr id="4" name="Footer Placeholder 3"/>
          <p:cNvSpPr>
            <a:spLocks noGrp="1"/>
          </p:cNvSpPr>
          <p:nvPr>
            <p:ph type="ftr" sz="quarter" idx="11"/>
          </p:nvPr>
        </p:nvSpPr>
        <p:spPr/>
        <p:txBody>
          <a:bodyPr/>
          <a:lstStyle/>
          <a:p>
            <a:r>
              <a:rPr lang="de-CH" dirty="0"/>
              <a:t>"Hulfeld, Spescha &amp; Wörter</a:t>
            </a:r>
          </a:p>
        </p:txBody>
      </p:sp>
      <p:sp>
        <p:nvSpPr>
          <p:cNvPr id="5" name="Slide Number Placeholder 4"/>
          <p:cNvSpPr>
            <a:spLocks noGrp="1"/>
          </p:cNvSpPr>
          <p:nvPr>
            <p:ph type="sldNum" sz="quarter" idx="12"/>
          </p:nvPr>
        </p:nvSpPr>
        <p:spPr/>
        <p:txBody>
          <a:bodyPr/>
          <a:lstStyle/>
          <a:p>
            <a:fld id="{6C6AE60A-B69C-4790-82F7-3882EDF23186}" type="slidenum">
              <a:rPr lang="de-CH" smtClean="0"/>
              <a:t>9</a:t>
            </a:fld>
            <a:endParaRPr lang="de-CH"/>
          </a:p>
        </p:txBody>
      </p:sp>
      <p:sp>
        <p:nvSpPr>
          <p:cNvPr id="6" name="Text Placeholder 5"/>
          <p:cNvSpPr>
            <a:spLocks noGrp="1"/>
          </p:cNvSpPr>
          <p:nvPr>
            <p:ph type="body" sz="quarter" idx="13"/>
          </p:nvPr>
        </p:nvSpPr>
        <p:spPr>
          <a:xfrm>
            <a:off x="330200" y="620713"/>
            <a:ext cx="11531600" cy="720055"/>
          </a:xfrm>
        </p:spPr>
        <p:txBody>
          <a:bodyPr/>
          <a:lstStyle/>
          <a:p>
            <a:r>
              <a:rPr lang="de-CH" dirty="0"/>
              <a:t>Takeaways</a:t>
            </a:r>
            <a:endParaRPr lang="en-US" dirty="0">
              <a:solidFill>
                <a:srgbClr val="FF0000"/>
              </a:solidFill>
            </a:endParaRPr>
          </a:p>
        </p:txBody>
      </p:sp>
    </p:spTree>
    <p:extLst>
      <p:ext uri="{BB962C8B-B14F-4D97-AF65-F5344CB8AC3E}">
        <p14:creationId xmlns:p14="http://schemas.microsoft.com/office/powerpoint/2010/main" val="47636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th_praesentation_16zu9_ETH8">
  <a:themeElements>
    <a:clrScheme name="ETH 8">
      <a:dk1>
        <a:sysClr val="windowText" lastClr="000000"/>
      </a:dk1>
      <a:lt1>
        <a:sysClr val="window" lastClr="FFFFFF"/>
      </a:lt1>
      <a:dk2>
        <a:srgbClr val="000000"/>
      </a:dk2>
      <a:lt2>
        <a:srgbClr val="FFFFFF"/>
      </a:lt2>
      <a:accent1>
        <a:srgbClr val="007A96"/>
      </a:accent1>
      <a:accent2>
        <a:srgbClr val="298FA7"/>
      </a:accent2>
      <a:accent3>
        <a:srgbClr val="52A5B8"/>
      </a:accent3>
      <a:accent4>
        <a:srgbClr val="7ABAC8"/>
      </a:accent4>
      <a:accent5>
        <a:srgbClr val="A3CFD9"/>
      </a:accent5>
      <a:accent6>
        <a:srgbClr val="CCE4EA"/>
      </a:accent6>
      <a:hlink>
        <a:srgbClr val="000000"/>
      </a:hlink>
      <a:folHlink>
        <a:srgbClr val="000000"/>
      </a:folHlink>
    </a:clrScheme>
    <a:fontScheme name="Tex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solidFill>
          <a:sysClr val="window" lastClr="FFFFFF"/>
        </a:solidFill>
      </a:spPr>
      <a:bodyPr lIns="144000" tIns="288000" rIns="144000" bIns="90000"/>
      <a:lstStyle>
        <a:defPPr>
          <a:defRPr dirty="0" smtClean="0"/>
        </a:defPPr>
      </a:lstStyle>
    </a:txDef>
  </a:objectDefaults>
  <a:extraClrSchemeLst>
    <a:extraClrScheme>
      <a:clrScheme name="ETH 8">
        <a:dk1>
          <a:sysClr val="windowText" lastClr="000000"/>
        </a:dk1>
        <a:lt1>
          <a:sysClr val="window" lastClr="FFFFFF"/>
        </a:lt1>
        <a:dk2>
          <a:srgbClr val="000000"/>
        </a:dk2>
        <a:lt2>
          <a:srgbClr val="FFFFFF"/>
        </a:lt2>
        <a:accent1>
          <a:srgbClr val="007A96"/>
        </a:accent1>
        <a:accent2>
          <a:srgbClr val="298FA7"/>
        </a:accent2>
        <a:accent3>
          <a:srgbClr val="52A5B8"/>
        </a:accent3>
        <a:accent4>
          <a:srgbClr val="7ABAC8"/>
        </a:accent4>
        <a:accent5>
          <a:srgbClr val="A3CFD9"/>
        </a:accent5>
        <a:accent6>
          <a:srgbClr val="CCE4EA"/>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137B26ED-5F6A-4BF7-9CA4-F4BC3DF89D28}"/>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F665CB08954684A9FCF059C7E354BAB" ma:contentTypeVersion="14" ma:contentTypeDescription="Ein neues Dokument erstellen." ma:contentTypeScope="" ma:versionID="970416055637eda35365f3993c872a10">
  <xsd:schema xmlns:xsd="http://www.w3.org/2001/XMLSchema" xmlns:xs="http://www.w3.org/2001/XMLSchema" xmlns:p="http://schemas.microsoft.com/office/2006/metadata/properties" xmlns:ns2="36ae7dc9-73eb-4707-99f8-05255c197dfe" xmlns:ns3="39cbf550-3d43-4aad-90d1-a71394b9c8b4" targetNamespace="http://schemas.microsoft.com/office/2006/metadata/properties" ma:root="true" ma:fieldsID="1dcebdbd5edc2b6a97e29b275c99fd8b" ns2:_="" ns3:_="">
    <xsd:import namespace="36ae7dc9-73eb-4707-99f8-05255c197dfe"/>
    <xsd:import namespace="39cbf550-3d43-4aad-90d1-a71394b9c8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ae7dc9-73eb-4707-99f8-05255c197d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325753ee-1565-428d-819f-4135842f58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cbf550-3d43-4aad-90d1-a71394b9c8b4"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18" nillable="true" ma:displayName="Taxonomy Catch All Column" ma:hidden="true" ma:list="{628130ab-30dc-4636-9dba-896e8b82051e}" ma:internalName="TaxCatchAll" ma:showField="CatchAllData" ma:web="39cbf550-3d43-4aad-90d1-a71394b9c8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6ae7dc9-73eb-4707-99f8-05255c197dfe">
      <Terms xmlns="http://schemas.microsoft.com/office/infopath/2007/PartnerControls"/>
    </lcf76f155ced4ddcb4097134ff3c332f>
    <TaxCatchAll xmlns="39cbf550-3d43-4aad-90d1-a71394b9c8b4" xsi:nil="true"/>
  </documentManagement>
</p:properties>
</file>

<file path=customXml/itemProps1.xml><?xml version="1.0" encoding="utf-8"?>
<ds:datastoreItem xmlns:ds="http://schemas.openxmlformats.org/officeDocument/2006/customXml" ds:itemID="{057079A7-F71B-4E0D-8B01-92648988DE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ae7dc9-73eb-4707-99f8-05255c197dfe"/>
    <ds:schemaRef ds:uri="39cbf550-3d43-4aad-90d1-a71394b9c8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0400C1-210A-47D2-8F89-69670423D513}">
  <ds:schemaRefs>
    <ds:schemaRef ds:uri="http://schemas.microsoft.com/sharepoint/v3/contenttype/forms"/>
  </ds:schemaRefs>
</ds:datastoreItem>
</file>

<file path=customXml/itemProps3.xml><?xml version="1.0" encoding="utf-8"?>
<ds:datastoreItem xmlns:ds="http://schemas.openxmlformats.org/officeDocument/2006/customXml" ds:itemID="{371BF0C7-D4C6-4256-9A14-03E52EEF7ACC}">
  <ds:schemaRefs>
    <ds:schemaRef ds:uri="http://purl.org/dc/terms/"/>
    <ds:schemaRef ds:uri="http://schemas.openxmlformats.org/package/2006/metadata/core-properties"/>
    <ds:schemaRef ds:uri="http://schemas.microsoft.com/office/2006/metadata/properties"/>
    <ds:schemaRef ds:uri="http://purl.org/dc/dcmitype/"/>
    <ds:schemaRef ds:uri="http://www.w3.org/XML/1998/namespace"/>
    <ds:schemaRef ds:uri="http://schemas.microsoft.com/office/infopath/2007/PartnerControls"/>
    <ds:schemaRef ds:uri="http://schemas.microsoft.com/office/2006/documentManagement/types"/>
    <ds:schemaRef ds:uri="http://purl.org/dc/elements/1.1/"/>
    <ds:schemaRef ds:uri="39cbf550-3d43-4aad-90d1-a71394b9c8b4"/>
    <ds:schemaRef ds:uri="36ae7dc9-73eb-4707-99f8-05255c197dfe"/>
  </ds:schemaRefs>
</ds:datastoreItem>
</file>

<file path=docProps/app.xml><?xml version="1.0" encoding="utf-8"?>
<Properties xmlns="http://schemas.openxmlformats.org/officeDocument/2006/extended-properties" xmlns:vt="http://schemas.openxmlformats.org/officeDocument/2006/docPropsVTypes">
  <Template/>
  <TotalTime>0</TotalTime>
  <Words>11029</Words>
  <Application>Microsoft Office PowerPoint</Application>
  <PresentationFormat>Benutzerdefiniert</PresentationFormat>
  <Paragraphs>1320</Paragraphs>
  <Slides>77</Slides>
  <Notes>73</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77</vt:i4>
      </vt:variant>
    </vt:vector>
  </HeadingPairs>
  <TitlesOfParts>
    <vt:vector size="85" baseType="lpstr">
      <vt:lpstr>Arial</vt:lpstr>
      <vt:lpstr>Calibri</vt:lpstr>
      <vt:lpstr>Calibri Light</vt:lpstr>
      <vt:lpstr>Cambria Math</vt:lpstr>
      <vt:lpstr>Helvetica Neue</vt:lpstr>
      <vt:lpstr>Symbol</vt:lpstr>
      <vt:lpstr>Wingdings</vt:lpstr>
      <vt:lpstr>eth_praesentation_16zu9_ETH8</vt:lpstr>
      <vt:lpstr>Innovation patterns of Innosuisse applicants «Evaluation of the Innosuisse survey 2021» Study commissoned by Innosuisse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ETH Zuerich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 16:9</dc:title>
  <dc:subject/>
  <dc:creator>Koch  Nicole</dc:creator>
  <cp:keywords>Powerpoint</cp:keywords>
  <dc:description/>
  <cp:lastModifiedBy>Berwert Adrian Innosuisse</cp:lastModifiedBy>
  <cp:revision>1239</cp:revision>
  <cp:lastPrinted>2013-06-08T11:22:51Z</cp:lastPrinted>
  <dcterms:created xsi:type="dcterms:W3CDTF">2015-10-09T07:47:26Z</dcterms:created>
  <dcterms:modified xsi:type="dcterms:W3CDTF">2023-01-27T13:19:57Z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86;#Powerpoint|c8dd7143-d535-40b4-b0b4-ca1cdbab1f81</vt:lpwstr>
  </property>
  <property fmtid="{D5CDD505-2E9C-101B-9397-08002B2CF9AE}" pid="3" name="ContentTypeId">
    <vt:lpwstr>0x010100FF665CB08954684A9FCF059C7E354BAB</vt:lpwstr>
  </property>
  <property fmtid="{D5CDD505-2E9C-101B-9397-08002B2CF9AE}" pid="4" name="Order">
    <vt:r8>7400</vt:r8>
  </property>
  <property fmtid="{D5CDD505-2E9C-101B-9397-08002B2CF9AE}" pid="5" name="MediaServiceImageTags">
    <vt:lpwstr/>
  </property>
</Properties>
</file>